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357" r:id="rId3"/>
    <p:sldId id="343" r:id="rId4"/>
    <p:sldId id="1718" r:id="rId5"/>
    <p:sldId id="1714" r:id="rId6"/>
    <p:sldId id="1712" r:id="rId7"/>
    <p:sldId id="1708" r:id="rId8"/>
    <p:sldId id="1711" r:id="rId9"/>
    <p:sldId id="1710" r:id="rId10"/>
    <p:sldId id="1725" r:id="rId11"/>
    <p:sldId id="1726" r:id="rId12"/>
    <p:sldId id="1721" r:id="rId13"/>
    <p:sldId id="1715" r:id="rId14"/>
    <p:sldId id="1716" r:id="rId15"/>
    <p:sldId id="257" r:id="rId16"/>
    <p:sldId id="258" r:id="rId17"/>
    <p:sldId id="1722"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8C27"/>
    <a:srgbClr val="151C24"/>
    <a:srgbClr val="FFF4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12700"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31"/>
    <p:restoredTop sz="73582"/>
  </p:normalViewPr>
  <p:slideViewPr>
    <p:cSldViewPr snapToGrid="0">
      <p:cViewPr varScale="1">
        <p:scale>
          <a:sx n="45" d="100"/>
          <a:sy n="45" d="100"/>
        </p:scale>
        <p:origin x="1320"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xfrm>
            <a:off x="1143000" y="685800"/>
            <a:ext cx="4572000" cy="3429000"/>
          </a:xfrm>
          <a:prstGeom prst="rect">
            <a:avLst/>
          </a:prstGeom>
        </p:spPr>
        <p:txBody>
          <a:bodyPr/>
          <a:lstStyle/>
          <a:p>
            <a:endParaRPr/>
          </a:p>
        </p:txBody>
      </p:sp>
      <p:sp>
        <p:nvSpPr>
          <p:cNvPr id="283" name="Shape 28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a:t>Hej, och tack för </a:t>
            </a:r>
            <a:r>
              <a:rPr dirty="0" err="1"/>
              <a:t>att</a:t>
            </a:r>
            <a:r>
              <a:rPr dirty="0"/>
              <a:t> jag </a:t>
            </a:r>
            <a:r>
              <a:rPr dirty="0" err="1"/>
              <a:t>får</a:t>
            </a:r>
            <a:r>
              <a:rPr dirty="0"/>
              <a:t> </a:t>
            </a:r>
            <a:r>
              <a:rPr dirty="0" err="1"/>
              <a:t>vara</a:t>
            </a:r>
            <a:r>
              <a:rPr dirty="0"/>
              <a:t> </a:t>
            </a:r>
            <a:r>
              <a:rPr dirty="0" err="1"/>
              <a:t>här</a:t>
            </a:r>
            <a:r>
              <a:rPr dirty="0"/>
              <a:t>.</a:t>
            </a:r>
          </a:p>
          <a:p>
            <a:endParaRPr dirty="0"/>
          </a:p>
          <a:p>
            <a:r>
              <a:rPr dirty="0"/>
              <a:t>Jag </a:t>
            </a:r>
            <a:r>
              <a:rPr dirty="0" err="1"/>
              <a:t>heter</a:t>
            </a:r>
            <a:r>
              <a:rPr dirty="0"/>
              <a:t> Patricia Diaz. Jag </a:t>
            </a:r>
            <a:r>
              <a:rPr dirty="0" err="1"/>
              <a:t>är</a:t>
            </a:r>
            <a:r>
              <a:rPr dirty="0"/>
              <a:t> </a:t>
            </a:r>
            <a:r>
              <a:rPr dirty="0" err="1"/>
              <a:t>språklärare</a:t>
            </a:r>
            <a:r>
              <a:rPr dirty="0"/>
              <a:t> </a:t>
            </a:r>
            <a:r>
              <a:rPr dirty="0" err="1"/>
              <a:t>i</a:t>
            </a:r>
            <a:r>
              <a:rPr dirty="0"/>
              <a:t> </a:t>
            </a:r>
            <a:r>
              <a:rPr dirty="0" err="1"/>
              <a:t>grunden</a:t>
            </a:r>
            <a:r>
              <a:rPr dirty="0"/>
              <a:t> och </a:t>
            </a:r>
            <a:r>
              <a:rPr lang="sv-SE" dirty="0"/>
              <a:t>arbetar som </a:t>
            </a:r>
            <a:r>
              <a:rPr dirty="0" err="1"/>
              <a:t>pedagogisk</a:t>
            </a:r>
            <a:r>
              <a:rPr dirty="0"/>
              <a:t> </a:t>
            </a:r>
            <a:r>
              <a:rPr dirty="0" err="1"/>
              <a:t>utvecklare</a:t>
            </a:r>
            <a:r>
              <a:rPr dirty="0"/>
              <a:t> </a:t>
            </a:r>
            <a:r>
              <a:rPr dirty="0" err="1"/>
              <a:t>på</a:t>
            </a:r>
            <a:r>
              <a:rPr dirty="0"/>
              <a:t> KTH. Jag </a:t>
            </a:r>
            <a:r>
              <a:rPr dirty="0" err="1"/>
              <a:t>disputerade</a:t>
            </a:r>
            <a:r>
              <a:rPr dirty="0"/>
              <a:t> 2025 </a:t>
            </a:r>
            <a:r>
              <a:rPr dirty="0" err="1"/>
              <a:t>inom</a:t>
            </a:r>
            <a:r>
              <a:rPr dirty="0"/>
              <a:t> </a:t>
            </a:r>
            <a:r>
              <a:rPr dirty="0" err="1"/>
              <a:t>teknik</a:t>
            </a:r>
            <a:r>
              <a:rPr dirty="0"/>
              <a:t> och </a:t>
            </a:r>
            <a:r>
              <a:rPr dirty="0" err="1"/>
              <a:t>lärande</a:t>
            </a:r>
            <a:r>
              <a:rPr dirty="0"/>
              <a:t>, och jag </a:t>
            </a:r>
            <a:r>
              <a:rPr dirty="0" err="1"/>
              <a:t>har</a:t>
            </a:r>
            <a:r>
              <a:rPr dirty="0"/>
              <a:t> </a:t>
            </a:r>
            <a:r>
              <a:rPr dirty="0" err="1"/>
              <a:t>skrivit</a:t>
            </a:r>
            <a:r>
              <a:rPr dirty="0"/>
              <a:t> </a:t>
            </a:r>
            <a:r>
              <a:rPr dirty="0" err="1"/>
              <a:t>flera</a:t>
            </a:r>
            <a:r>
              <a:rPr dirty="0"/>
              <a:t> </a:t>
            </a:r>
            <a:r>
              <a:rPr dirty="0" err="1"/>
              <a:t>böcker</a:t>
            </a:r>
            <a:r>
              <a:rPr dirty="0"/>
              <a:t> om </a:t>
            </a:r>
            <a:r>
              <a:rPr dirty="0" err="1"/>
              <a:t>undervisning</a:t>
            </a:r>
            <a:r>
              <a:rPr dirty="0"/>
              <a:t> med och </a:t>
            </a:r>
            <a:r>
              <a:rPr dirty="0" err="1"/>
              <a:t>utan</a:t>
            </a:r>
            <a:r>
              <a:rPr dirty="0"/>
              <a:t> </a:t>
            </a:r>
            <a:r>
              <a:rPr dirty="0" err="1"/>
              <a:t>digitala</a:t>
            </a:r>
            <a:r>
              <a:rPr dirty="0"/>
              <a:t> </a:t>
            </a:r>
            <a:r>
              <a:rPr dirty="0" err="1"/>
              <a:t>verktyg</a:t>
            </a:r>
            <a:r>
              <a:rPr dirty="0"/>
              <a:t>. Just nu </a:t>
            </a:r>
            <a:r>
              <a:rPr dirty="0" err="1"/>
              <a:t>skriver</a:t>
            </a:r>
            <a:r>
              <a:rPr dirty="0"/>
              <a:t> jag </a:t>
            </a:r>
            <a:r>
              <a:rPr dirty="0" err="1"/>
              <a:t>på</a:t>
            </a:r>
            <a:r>
              <a:rPr dirty="0"/>
              <a:t> </a:t>
            </a:r>
            <a:r>
              <a:rPr dirty="0" err="1"/>
              <a:t>en</a:t>
            </a:r>
            <a:r>
              <a:rPr dirty="0"/>
              <a:t> bok om </a:t>
            </a:r>
            <a:r>
              <a:rPr dirty="0" err="1"/>
              <a:t>frågvis</a:t>
            </a:r>
            <a:r>
              <a:rPr dirty="0"/>
              <a:t> </a:t>
            </a:r>
            <a:r>
              <a:rPr dirty="0" err="1"/>
              <a:t>undervisning</a:t>
            </a:r>
            <a:r>
              <a:rPr lang="sv-SE" dirty="0"/>
              <a:t> i en digital tid</a:t>
            </a:r>
            <a:r>
              <a:rPr dirty="0"/>
              <a:t>, </a:t>
            </a:r>
            <a:r>
              <a:rPr dirty="0" err="1"/>
              <a:t>alltså</a:t>
            </a:r>
            <a:r>
              <a:rPr dirty="0"/>
              <a:t> </a:t>
            </a:r>
            <a:r>
              <a:rPr dirty="0" err="1"/>
              <a:t>hur</a:t>
            </a:r>
            <a:r>
              <a:rPr dirty="0"/>
              <a:t> vi </a:t>
            </a:r>
            <a:r>
              <a:rPr dirty="0" err="1"/>
              <a:t>kan</a:t>
            </a:r>
            <a:r>
              <a:rPr dirty="0"/>
              <a:t> </a:t>
            </a:r>
            <a:r>
              <a:rPr dirty="0" err="1"/>
              <a:t>leda</a:t>
            </a:r>
            <a:r>
              <a:rPr dirty="0"/>
              <a:t> </a:t>
            </a:r>
            <a:r>
              <a:rPr dirty="0" err="1"/>
              <a:t>tänkande</a:t>
            </a:r>
            <a:r>
              <a:rPr dirty="0"/>
              <a:t> med </a:t>
            </a:r>
            <a:r>
              <a:rPr dirty="0" err="1"/>
              <a:t>frågor</a:t>
            </a:r>
            <a:r>
              <a:rPr dirty="0"/>
              <a:t>.</a:t>
            </a:r>
            <a:r>
              <a:rPr lang="sv-SE" dirty="0"/>
              <a:t> Vilket jag tror är särskilt viktigt just nu.</a:t>
            </a:r>
          </a:p>
          <a:p>
            <a:endParaRPr dirty="0"/>
          </a:p>
          <a:p>
            <a:r>
              <a:rPr dirty="0"/>
              <a:t>Jag </a:t>
            </a:r>
            <a:r>
              <a:rPr dirty="0" err="1"/>
              <a:t>forskar</a:t>
            </a:r>
            <a:r>
              <a:rPr dirty="0"/>
              <a:t> </a:t>
            </a:r>
            <a:r>
              <a:rPr dirty="0" err="1"/>
              <a:t>på</a:t>
            </a:r>
            <a:r>
              <a:rPr dirty="0"/>
              <a:t> </a:t>
            </a:r>
            <a:r>
              <a:rPr dirty="0" err="1"/>
              <a:t>hur</a:t>
            </a:r>
            <a:r>
              <a:rPr dirty="0"/>
              <a:t> AI </a:t>
            </a:r>
            <a:r>
              <a:rPr dirty="0" err="1"/>
              <a:t>används</a:t>
            </a:r>
            <a:r>
              <a:rPr dirty="0"/>
              <a:t>, </a:t>
            </a:r>
            <a:r>
              <a:rPr dirty="0" err="1"/>
              <a:t>både</a:t>
            </a:r>
            <a:r>
              <a:rPr dirty="0"/>
              <a:t> av </a:t>
            </a:r>
            <a:r>
              <a:rPr dirty="0" err="1"/>
              <a:t>studenter</a:t>
            </a:r>
            <a:r>
              <a:rPr dirty="0"/>
              <a:t> och av </a:t>
            </a:r>
            <a:r>
              <a:rPr dirty="0" err="1"/>
              <a:t>lärare</a:t>
            </a:r>
            <a:r>
              <a:rPr dirty="0"/>
              <a:t>. Det jag </a:t>
            </a:r>
            <a:r>
              <a:rPr dirty="0" err="1"/>
              <a:t>är</a:t>
            </a:r>
            <a:r>
              <a:rPr dirty="0"/>
              <a:t> </a:t>
            </a:r>
            <a:r>
              <a:rPr dirty="0" err="1"/>
              <a:t>mest</a:t>
            </a:r>
            <a:r>
              <a:rPr dirty="0"/>
              <a:t> </a:t>
            </a:r>
            <a:r>
              <a:rPr dirty="0" err="1"/>
              <a:t>nyfiken</a:t>
            </a:r>
            <a:r>
              <a:rPr dirty="0"/>
              <a:t> </a:t>
            </a:r>
            <a:r>
              <a:rPr dirty="0" err="1"/>
              <a:t>på</a:t>
            </a:r>
            <a:r>
              <a:rPr dirty="0"/>
              <a:t> </a:t>
            </a:r>
            <a:r>
              <a:rPr dirty="0" err="1"/>
              <a:t>är</a:t>
            </a:r>
            <a:r>
              <a:rPr dirty="0"/>
              <a:t> </a:t>
            </a:r>
            <a:r>
              <a:rPr dirty="0" err="1"/>
              <a:t>hur</a:t>
            </a:r>
            <a:r>
              <a:rPr dirty="0"/>
              <a:t> AI </a:t>
            </a:r>
            <a:r>
              <a:rPr dirty="0" err="1"/>
              <a:t>kan</a:t>
            </a:r>
            <a:r>
              <a:rPr dirty="0"/>
              <a:t> </a:t>
            </a:r>
            <a:r>
              <a:rPr dirty="0" err="1"/>
              <a:t>hjälpa</a:t>
            </a:r>
            <a:r>
              <a:rPr dirty="0"/>
              <a:t> </a:t>
            </a:r>
            <a:r>
              <a:rPr dirty="0" err="1"/>
              <a:t>oss</a:t>
            </a:r>
            <a:r>
              <a:rPr dirty="0"/>
              <a:t> </a:t>
            </a:r>
            <a:r>
              <a:rPr dirty="0" err="1"/>
              <a:t>att</a:t>
            </a:r>
            <a:r>
              <a:rPr dirty="0"/>
              <a:t> </a:t>
            </a:r>
            <a:r>
              <a:rPr dirty="0" err="1"/>
              <a:t>tänka</a:t>
            </a:r>
            <a:r>
              <a:rPr dirty="0"/>
              <a:t> mer, </a:t>
            </a:r>
            <a:r>
              <a:rPr dirty="0" err="1"/>
              <a:t>inte</a:t>
            </a:r>
            <a:r>
              <a:rPr dirty="0"/>
              <a:t> </a:t>
            </a:r>
            <a:r>
              <a:rPr dirty="0" err="1"/>
              <a:t>mindre</a:t>
            </a:r>
            <a:r>
              <a:rPr dirty="0"/>
              <a:t>. </a:t>
            </a:r>
            <a:r>
              <a:rPr dirty="0" err="1"/>
              <a:t>Där</a:t>
            </a:r>
            <a:r>
              <a:rPr dirty="0"/>
              <a:t> </a:t>
            </a:r>
            <a:r>
              <a:rPr dirty="0" err="1"/>
              <a:t>har</a:t>
            </a:r>
            <a:r>
              <a:rPr dirty="0"/>
              <a:t> jag </a:t>
            </a:r>
            <a:r>
              <a:rPr dirty="0" err="1"/>
              <a:t>många</a:t>
            </a:r>
            <a:r>
              <a:rPr dirty="0"/>
              <a:t> </a:t>
            </a:r>
            <a:r>
              <a:rPr dirty="0" err="1"/>
              <a:t>frågor</a:t>
            </a:r>
            <a:r>
              <a:rPr dirty="0"/>
              <a:t> och </a:t>
            </a:r>
            <a:r>
              <a:rPr dirty="0" err="1"/>
              <a:t>ganska</a:t>
            </a:r>
            <a:r>
              <a:rPr dirty="0"/>
              <a:t> </a:t>
            </a:r>
            <a:r>
              <a:rPr dirty="0" err="1"/>
              <a:t>få</a:t>
            </a:r>
            <a:r>
              <a:rPr dirty="0"/>
              <a:t> </a:t>
            </a:r>
            <a:r>
              <a:rPr dirty="0" err="1"/>
              <a:t>svar</a:t>
            </a:r>
            <a:r>
              <a:rPr dirty="0"/>
              <a:t>. Det </a:t>
            </a:r>
            <a:r>
              <a:rPr dirty="0" err="1"/>
              <a:t>är</a:t>
            </a:r>
            <a:r>
              <a:rPr dirty="0"/>
              <a:t> </a:t>
            </a:r>
            <a:r>
              <a:rPr dirty="0" err="1"/>
              <a:t>kanske</a:t>
            </a:r>
            <a:r>
              <a:rPr dirty="0"/>
              <a:t> lite </a:t>
            </a:r>
            <a:r>
              <a:rPr dirty="0" err="1"/>
              <a:t>uppfriskande</a:t>
            </a:r>
            <a:r>
              <a:rPr dirty="0"/>
              <a:t> </a:t>
            </a:r>
            <a:r>
              <a:rPr dirty="0" err="1"/>
              <a:t>i</a:t>
            </a:r>
            <a:r>
              <a:rPr dirty="0"/>
              <a:t> </a:t>
            </a:r>
            <a:r>
              <a:rPr dirty="0" err="1"/>
              <a:t>en</a:t>
            </a:r>
            <a:r>
              <a:rPr dirty="0"/>
              <a:t> </a:t>
            </a:r>
            <a:r>
              <a:rPr dirty="0" err="1"/>
              <a:t>tid</a:t>
            </a:r>
            <a:r>
              <a:rPr dirty="0"/>
              <a:t> </a:t>
            </a:r>
            <a:r>
              <a:rPr dirty="0" err="1"/>
              <a:t>där</a:t>
            </a:r>
            <a:r>
              <a:rPr dirty="0"/>
              <a:t> det </a:t>
            </a:r>
            <a:r>
              <a:rPr dirty="0" err="1"/>
              <a:t>finns</a:t>
            </a:r>
            <a:r>
              <a:rPr dirty="0"/>
              <a:t> </a:t>
            </a:r>
            <a:r>
              <a:rPr dirty="0" err="1"/>
              <a:t>ett</a:t>
            </a:r>
            <a:r>
              <a:rPr dirty="0"/>
              <a:t> </a:t>
            </a:r>
            <a:r>
              <a:rPr dirty="0" err="1"/>
              <a:t>snabbt</a:t>
            </a:r>
            <a:r>
              <a:rPr dirty="0"/>
              <a:t> </a:t>
            </a:r>
            <a:r>
              <a:rPr dirty="0" err="1"/>
              <a:t>svar</a:t>
            </a:r>
            <a:r>
              <a:rPr dirty="0"/>
              <a:t> </a:t>
            </a:r>
            <a:r>
              <a:rPr dirty="0" err="1"/>
              <a:t>på</a:t>
            </a:r>
            <a:r>
              <a:rPr dirty="0"/>
              <a:t> </a:t>
            </a:r>
            <a:r>
              <a:rPr dirty="0" err="1"/>
              <a:t>nästan</a:t>
            </a:r>
            <a:r>
              <a:rPr dirty="0"/>
              <a:t> </a:t>
            </a:r>
            <a:r>
              <a:rPr dirty="0" err="1"/>
              <a:t>allt</a:t>
            </a:r>
            <a:r>
              <a:rPr dirty="0"/>
              <a:t>.</a:t>
            </a:r>
          </a:p>
        </p:txBody>
      </p:sp>
    </p:spTree>
    <p:extLst>
      <p:ext uri="{BB962C8B-B14F-4D97-AF65-F5344CB8AC3E}">
        <p14:creationId xmlns:p14="http://schemas.microsoft.com/office/powerpoint/2010/main" val="1183091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a:t>Jag </a:t>
            </a:r>
            <a:r>
              <a:rPr dirty="0" err="1"/>
              <a:t>börjar</a:t>
            </a:r>
            <a:r>
              <a:rPr dirty="0"/>
              <a:t> med </a:t>
            </a:r>
            <a:r>
              <a:rPr lang="sv-SE" dirty="0"/>
              <a:t>en eller egentligen - två - </a:t>
            </a:r>
            <a:r>
              <a:rPr dirty="0" err="1"/>
              <a:t>fråg</a:t>
            </a:r>
            <a:r>
              <a:rPr lang="sv-SE" dirty="0"/>
              <a:t>or</a:t>
            </a:r>
            <a:r>
              <a:rPr dirty="0"/>
              <a:t> till er.</a:t>
            </a:r>
          </a:p>
          <a:p>
            <a:endParaRPr dirty="0"/>
          </a:p>
          <a:p>
            <a:r>
              <a:rPr dirty="0" err="1"/>
              <a:t>När</a:t>
            </a:r>
            <a:r>
              <a:rPr dirty="0"/>
              <a:t> </a:t>
            </a:r>
            <a:r>
              <a:rPr dirty="0" err="1"/>
              <a:t>lärde</a:t>
            </a:r>
            <a:r>
              <a:rPr dirty="0"/>
              <a:t> du dig </a:t>
            </a:r>
            <a:r>
              <a:rPr dirty="0" err="1"/>
              <a:t>något</a:t>
            </a:r>
            <a:r>
              <a:rPr dirty="0"/>
              <a:t> </a:t>
            </a:r>
            <a:r>
              <a:rPr dirty="0" err="1"/>
              <a:t>senast</a:t>
            </a:r>
            <a:r>
              <a:rPr dirty="0"/>
              <a:t>? Och </a:t>
            </a:r>
            <a:r>
              <a:rPr dirty="0" err="1"/>
              <a:t>vad</a:t>
            </a:r>
            <a:r>
              <a:rPr dirty="0"/>
              <a:t> </a:t>
            </a:r>
            <a:r>
              <a:rPr dirty="0" err="1"/>
              <a:t>krävdes</a:t>
            </a:r>
            <a:r>
              <a:rPr dirty="0"/>
              <a:t> för det?</a:t>
            </a:r>
          </a:p>
          <a:p>
            <a:endParaRPr dirty="0"/>
          </a:p>
          <a:p>
            <a:r>
              <a:rPr dirty="0" err="1"/>
              <a:t>Behåll</a:t>
            </a:r>
            <a:r>
              <a:rPr dirty="0"/>
              <a:t> era </a:t>
            </a:r>
            <a:r>
              <a:rPr dirty="0" err="1"/>
              <a:t>svar</a:t>
            </a:r>
            <a:r>
              <a:rPr dirty="0"/>
              <a:t>. Vi </a:t>
            </a:r>
            <a:r>
              <a:rPr dirty="0" err="1"/>
              <a:t>kommer</a:t>
            </a:r>
            <a:r>
              <a:rPr dirty="0"/>
              <a:t> </a:t>
            </a:r>
            <a:r>
              <a:rPr dirty="0" err="1"/>
              <a:t>tillbaka</a:t>
            </a:r>
            <a:r>
              <a:rPr dirty="0"/>
              <a:t> till dem om </a:t>
            </a:r>
            <a:r>
              <a:rPr dirty="0" err="1"/>
              <a:t>en</a:t>
            </a:r>
            <a:r>
              <a:rPr dirty="0"/>
              <a:t> </a:t>
            </a:r>
            <a:r>
              <a:rPr dirty="0" err="1"/>
              <a:t>stund</a:t>
            </a:r>
            <a:r>
              <a:rPr dirty="0"/>
              <a:t>.</a:t>
            </a:r>
          </a:p>
        </p:txBody>
      </p:sp>
    </p:spTree>
    <p:extLst>
      <p:ext uri="{BB962C8B-B14F-4D97-AF65-F5344CB8AC3E}">
        <p14:creationId xmlns:p14="http://schemas.microsoft.com/office/powerpoint/2010/main" val="2493084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a:r>
              <a:rPr lang="sv-SE" dirty="0"/>
              <a:t>Den här serien känner ni säkert igen. Jag använde den för ungefär 15 år sedan som gymnasielärare, för att visa eleverna att lärande kräver ansträngning av den som lär sig. Den ser omodern ut, men är mer aktuell än någonsin.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40839-432A-BDCF-53D7-CE8FF907DE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A0FE2-DA69-9E8C-96E5-4B807E607EB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851A114-8A28-B325-35D6-5C7FA0FAE514}"/>
              </a:ext>
            </a:extLst>
          </p:cNvPr>
          <p:cNvSpPr>
            <a:spLocks noGrp="1"/>
          </p:cNvSpPr>
          <p:nvPr>
            <p:ph type="body" idx="1"/>
          </p:nvPr>
        </p:nvSpPr>
        <p:spPr/>
        <p:txBody>
          <a:bodyPr/>
          <a:lstStyle/>
          <a:p>
            <a:r>
              <a:rPr lang="sv-SE" dirty="0"/>
              <a:t>För att i</a:t>
            </a:r>
            <a:r>
              <a:rPr dirty="0" err="1"/>
              <a:t>dag</a:t>
            </a:r>
            <a:r>
              <a:rPr dirty="0"/>
              <a:t> </a:t>
            </a:r>
            <a:r>
              <a:rPr lang="sv-SE" dirty="0"/>
              <a:t>så </a:t>
            </a:r>
            <a:r>
              <a:rPr dirty="0"/>
              <a:t>ser </a:t>
            </a:r>
            <a:r>
              <a:rPr lang="sv-SE" dirty="0"/>
              <a:t>den kanske</a:t>
            </a:r>
            <a:r>
              <a:rPr dirty="0"/>
              <a:t> </a:t>
            </a:r>
            <a:r>
              <a:rPr dirty="0" err="1"/>
              <a:t>ut</a:t>
            </a:r>
            <a:r>
              <a:rPr dirty="0"/>
              <a:t> </a:t>
            </a:r>
            <a:r>
              <a:rPr dirty="0" err="1"/>
              <a:t>så</a:t>
            </a:r>
            <a:r>
              <a:rPr dirty="0"/>
              <a:t> </a:t>
            </a:r>
            <a:r>
              <a:rPr dirty="0" err="1"/>
              <a:t>här</a:t>
            </a:r>
            <a:r>
              <a:rPr lang="sv-SE" dirty="0"/>
              <a:t>?</a:t>
            </a:r>
            <a:endParaRPr dirty="0"/>
          </a:p>
          <a:p>
            <a:endParaRPr dirty="0"/>
          </a:p>
          <a:p>
            <a:r>
              <a:rPr dirty="0"/>
              <a:t>Samma </a:t>
            </a:r>
            <a:r>
              <a:rPr dirty="0" err="1"/>
              <a:t>poäng</a:t>
            </a:r>
            <a:r>
              <a:rPr dirty="0"/>
              <a:t>, men </a:t>
            </a:r>
            <a:r>
              <a:rPr dirty="0" err="1"/>
              <a:t>ett</a:t>
            </a:r>
            <a:r>
              <a:rPr dirty="0"/>
              <a:t> </a:t>
            </a:r>
            <a:r>
              <a:rPr dirty="0" err="1"/>
              <a:t>nytt</a:t>
            </a:r>
            <a:r>
              <a:rPr dirty="0"/>
              <a:t> </a:t>
            </a:r>
            <a:r>
              <a:rPr dirty="0" err="1"/>
              <a:t>verktyg</a:t>
            </a:r>
            <a:r>
              <a:rPr dirty="0"/>
              <a:t> </a:t>
            </a:r>
            <a:r>
              <a:rPr dirty="0" err="1"/>
              <a:t>som</a:t>
            </a:r>
            <a:r>
              <a:rPr dirty="0"/>
              <a:t> </a:t>
            </a:r>
            <a:r>
              <a:rPr dirty="0" err="1"/>
              <a:t>är</a:t>
            </a:r>
            <a:r>
              <a:rPr dirty="0"/>
              <a:t> </a:t>
            </a:r>
            <a:r>
              <a:rPr dirty="0" err="1"/>
              <a:t>tillgängligt</a:t>
            </a:r>
            <a:r>
              <a:rPr dirty="0"/>
              <a:t> för alla. Det </a:t>
            </a:r>
            <a:r>
              <a:rPr dirty="0" err="1"/>
              <a:t>har</a:t>
            </a:r>
            <a:r>
              <a:rPr dirty="0"/>
              <a:t> </a:t>
            </a:r>
            <a:r>
              <a:rPr lang="sv-SE" dirty="0"/>
              <a:t>ju </a:t>
            </a:r>
            <a:r>
              <a:rPr dirty="0" err="1"/>
              <a:t>aldrig</a:t>
            </a:r>
            <a:r>
              <a:rPr dirty="0"/>
              <a:t> </a:t>
            </a:r>
            <a:r>
              <a:rPr dirty="0" err="1"/>
              <a:t>varit</a:t>
            </a:r>
            <a:r>
              <a:rPr dirty="0"/>
              <a:t> </a:t>
            </a:r>
            <a:r>
              <a:rPr dirty="0" err="1"/>
              <a:t>lättare</a:t>
            </a:r>
            <a:r>
              <a:rPr dirty="0"/>
              <a:t> </a:t>
            </a:r>
            <a:r>
              <a:rPr dirty="0" err="1"/>
              <a:t>att</a:t>
            </a:r>
            <a:r>
              <a:rPr dirty="0"/>
              <a:t> </a:t>
            </a:r>
            <a:r>
              <a:rPr dirty="0" err="1"/>
              <a:t>få</a:t>
            </a:r>
            <a:r>
              <a:rPr dirty="0"/>
              <a:t> det </a:t>
            </a:r>
            <a:r>
              <a:rPr dirty="0" err="1"/>
              <a:t>att</a:t>
            </a:r>
            <a:r>
              <a:rPr dirty="0"/>
              <a:t> se </a:t>
            </a:r>
            <a:r>
              <a:rPr dirty="0" err="1"/>
              <a:t>ut</a:t>
            </a:r>
            <a:r>
              <a:rPr dirty="0"/>
              <a:t> </a:t>
            </a:r>
            <a:r>
              <a:rPr dirty="0" err="1"/>
              <a:t>som</a:t>
            </a:r>
            <a:r>
              <a:rPr dirty="0"/>
              <a:t> </a:t>
            </a:r>
            <a:r>
              <a:rPr dirty="0" err="1"/>
              <a:t>att</a:t>
            </a:r>
            <a:r>
              <a:rPr dirty="0"/>
              <a:t> man </a:t>
            </a:r>
            <a:r>
              <a:rPr dirty="0" err="1"/>
              <a:t>har</a:t>
            </a:r>
            <a:r>
              <a:rPr dirty="0"/>
              <a:t> </a:t>
            </a:r>
            <a:r>
              <a:rPr dirty="0" err="1"/>
              <a:t>lärt</a:t>
            </a:r>
            <a:r>
              <a:rPr dirty="0"/>
              <a:t> sig</a:t>
            </a:r>
            <a:r>
              <a:rPr lang="sv-SE" dirty="0"/>
              <a:t>, lite beroende på vilken uppgift man har fått</a:t>
            </a:r>
            <a:r>
              <a:rPr dirty="0"/>
              <a:t>. </a:t>
            </a:r>
            <a:r>
              <a:rPr lang="sv-SE" dirty="0"/>
              <a:t>Men att</a:t>
            </a:r>
            <a:r>
              <a:rPr dirty="0"/>
              <a:t> AI </a:t>
            </a:r>
            <a:r>
              <a:rPr dirty="0" err="1"/>
              <a:t>har</a:t>
            </a:r>
            <a:r>
              <a:rPr dirty="0"/>
              <a:t> </a:t>
            </a:r>
            <a:r>
              <a:rPr dirty="0" err="1"/>
              <a:t>förklarat</a:t>
            </a:r>
            <a:r>
              <a:rPr dirty="0"/>
              <a:t> </a:t>
            </a:r>
            <a:r>
              <a:rPr dirty="0" err="1"/>
              <a:t>något</a:t>
            </a:r>
            <a:r>
              <a:rPr dirty="0"/>
              <a:t> </a:t>
            </a:r>
            <a:r>
              <a:rPr dirty="0" err="1"/>
              <a:t>är</a:t>
            </a:r>
            <a:r>
              <a:rPr lang="sv-SE" dirty="0"/>
              <a:t> ju</a:t>
            </a:r>
            <a:r>
              <a:rPr dirty="0"/>
              <a:t> </a:t>
            </a:r>
            <a:r>
              <a:rPr dirty="0" err="1"/>
              <a:t>inte</a:t>
            </a:r>
            <a:r>
              <a:rPr dirty="0"/>
              <a:t> </a:t>
            </a:r>
            <a:r>
              <a:rPr dirty="0" err="1"/>
              <a:t>detsamma</a:t>
            </a:r>
            <a:r>
              <a:rPr dirty="0"/>
              <a:t> </a:t>
            </a:r>
            <a:r>
              <a:rPr dirty="0" err="1"/>
              <a:t>som</a:t>
            </a:r>
            <a:r>
              <a:rPr dirty="0"/>
              <a:t> </a:t>
            </a:r>
            <a:r>
              <a:rPr dirty="0" err="1"/>
              <a:t>att</a:t>
            </a:r>
            <a:r>
              <a:rPr dirty="0"/>
              <a:t> </a:t>
            </a:r>
            <a:r>
              <a:rPr lang="sv-SE" dirty="0"/>
              <a:t>man</a:t>
            </a:r>
            <a:r>
              <a:rPr dirty="0"/>
              <a:t> </a:t>
            </a:r>
            <a:r>
              <a:rPr dirty="0" err="1"/>
              <a:t>har</a:t>
            </a:r>
            <a:r>
              <a:rPr dirty="0"/>
              <a:t> </a:t>
            </a:r>
            <a:r>
              <a:rPr dirty="0" err="1"/>
              <a:t>lärt</a:t>
            </a:r>
            <a:r>
              <a:rPr dirty="0"/>
              <a:t> </a:t>
            </a:r>
            <a:r>
              <a:rPr lang="sv-SE" dirty="0"/>
              <a:t>sig</a:t>
            </a:r>
            <a:r>
              <a:rPr dirty="0"/>
              <a:t> det.</a:t>
            </a:r>
          </a:p>
          <a:p>
            <a:endParaRPr dirty="0"/>
          </a:p>
          <a:p>
            <a:r>
              <a:rPr dirty="0" err="1"/>
              <a:t>Eleverna</a:t>
            </a:r>
            <a:r>
              <a:rPr dirty="0"/>
              <a:t> vet det </a:t>
            </a:r>
            <a:r>
              <a:rPr dirty="0" err="1"/>
              <a:t>här</a:t>
            </a:r>
            <a:r>
              <a:rPr dirty="0"/>
              <a:t>. Men om de </a:t>
            </a:r>
            <a:r>
              <a:rPr dirty="0" err="1"/>
              <a:t>erbjuds</a:t>
            </a:r>
            <a:r>
              <a:rPr dirty="0"/>
              <a:t> </a:t>
            </a:r>
            <a:r>
              <a:rPr dirty="0" err="1"/>
              <a:t>enkla</a:t>
            </a:r>
            <a:r>
              <a:rPr dirty="0"/>
              <a:t> </a:t>
            </a:r>
            <a:r>
              <a:rPr dirty="0" err="1"/>
              <a:t>vägar</a:t>
            </a:r>
            <a:r>
              <a:rPr dirty="0"/>
              <a:t> </a:t>
            </a:r>
            <a:r>
              <a:rPr dirty="0" err="1"/>
              <a:t>kommer</a:t>
            </a:r>
            <a:r>
              <a:rPr dirty="0"/>
              <a:t> de </a:t>
            </a:r>
            <a:r>
              <a:rPr dirty="0" err="1"/>
              <a:t>att</a:t>
            </a:r>
            <a:r>
              <a:rPr dirty="0"/>
              <a:t> ta dem. </a:t>
            </a:r>
            <a:r>
              <a:rPr dirty="0" err="1"/>
              <a:t>Därför</a:t>
            </a:r>
            <a:r>
              <a:rPr dirty="0"/>
              <a:t> </a:t>
            </a:r>
            <a:r>
              <a:rPr dirty="0" err="1"/>
              <a:t>behöver</a:t>
            </a:r>
            <a:r>
              <a:rPr dirty="0"/>
              <a:t> vi </a:t>
            </a:r>
            <a:r>
              <a:rPr dirty="0" err="1"/>
              <a:t>designa</a:t>
            </a:r>
            <a:r>
              <a:rPr dirty="0"/>
              <a:t> </a:t>
            </a:r>
            <a:r>
              <a:rPr dirty="0" err="1"/>
              <a:t>undervisning</a:t>
            </a:r>
            <a:r>
              <a:rPr dirty="0"/>
              <a:t> </a:t>
            </a:r>
            <a:r>
              <a:rPr dirty="0" err="1"/>
              <a:t>där</a:t>
            </a:r>
            <a:r>
              <a:rPr dirty="0"/>
              <a:t> </a:t>
            </a:r>
            <a:r>
              <a:rPr dirty="0" err="1"/>
              <a:t>eleverna</a:t>
            </a:r>
            <a:r>
              <a:rPr dirty="0"/>
              <a:t> </a:t>
            </a:r>
            <a:r>
              <a:rPr dirty="0" err="1"/>
              <a:t>får</a:t>
            </a:r>
            <a:r>
              <a:rPr dirty="0"/>
              <a:t> </a:t>
            </a:r>
            <a:r>
              <a:rPr dirty="0" err="1"/>
              <a:t>tänka</a:t>
            </a:r>
            <a:r>
              <a:rPr dirty="0"/>
              <a:t> </a:t>
            </a:r>
            <a:r>
              <a:rPr dirty="0" err="1"/>
              <a:t>själva</a:t>
            </a:r>
            <a:r>
              <a:rPr dirty="0"/>
              <a:t> och </a:t>
            </a:r>
            <a:r>
              <a:rPr dirty="0" err="1"/>
              <a:t>tillsammans</a:t>
            </a:r>
            <a:r>
              <a:rPr dirty="0"/>
              <a:t> med </a:t>
            </a:r>
            <a:r>
              <a:rPr dirty="0" err="1"/>
              <a:t>andra</a:t>
            </a:r>
            <a:r>
              <a:rPr dirty="0"/>
              <a:t>, och </a:t>
            </a:r>
            <a:r>
              <a:rPr dirty="0" err="1"/>
              <a:t>även</a:t>
            </a:r>
            <a:r>
              <a:rPr dirty="0"/>
              <a:t> med AI, </a:t>
            </a:r>
            <a:r>
              <a:rPr dirty="0" err="1"/>
              <a:t>som</a:t>
            </a:r>
            <a:r>
              <a:rPr dirty="0"/>
              <a:t> de</a:t>
            </a:r>
            <a:r>
              <a:rPr lang="sv-SE" dirty="0"/>
              <a:t> </a:t>
            </a:r>
            <a:r>
              <a:rPr dirty="0" err="1"/>
              <a:t>här</a:t>
            </a:r>
            <a:r>
              <a:rPr dirty="0"/>
              <a:t> </a:t>
            </a:r>
            <a:r>
              <a:rPr lang="sv-SE" dirty="0" err="1"/>
              <a:t>minutrarna</a:t>
            </a:r>
            <a:r>
              <a:rPr lang="sv-SE" dirty="0"/>
              <a:t> ska</a:t>
            </a:r>
            <a:r>
              <a:rPr dirty="0"/>
              <a:t> </a:t>
            </a:r>
            <a:r>
              <a:rPr dirty="0" err="1"/>
              <a:t>handla</a:t>
            </a:r>
            <a:r>
              <a:rPr dirty="0"/>
              <a:t> </a:t>
            </a:r>
            <a:r>
              <a:rPr dirty="0" err="1"/>
              <a:t>om.</a:t>
            </a:r>
            <a:endParaRPr dirty="0"/>
          </a:p>
        </p:txBody>
      </p:sp>
      <p:sp>
        <p:nvSpPr>
          <p:cNvPr id="4" name="Slide Number Placeholder 3">
            <a:extLst>
              <a:ext uri="{FF2B5EF4-FFF2-40B4-BE49-F238E27FC236}">
                <a16:creationId xmlns:a16="http://schemas.microsoft.com/office/drawing/2014/main" id="{C8AC8202-F873-9C7D-7B8E-20B87EA9B2C8}"/>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694565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a:t>Det </a:t>
            </a:r>
            <a:r>
              <a:rPr dirty="0" err="1"/>
              <a:t>leder</a:t>
            </a:r>
            <a:r>
              <a:rPr dirty="0"/>
              <a:t> till </a:t>
            </a:r>
            <a:r>
              <a:rPr dirty="0" err="1"/>
              <a:t>två</a:t>
            </a:r>
            <a:r>
              <a:rPr dirty="0"/>
              <a:t> </a:t>
            </a:r>
            <a:r>
              <a:rPr dirty="0" err="1"/>
              <a:t>frågor</a:t>
            </a:r>
            <a:r>
              <a:rPr dirty="0"/>
              <a:t> till.</a:t>
            </a:r>
          </a:p>
          <a:p>
            <a:endParaRPr dirty="0"/>
          </a:p>
          <a:p>
            <a:r>
              <a:rPr dirty="0"/>
              <a:t>Den </a:t>
            </a:r>
            <a:r>
              <a:rPr dirty="0" err="1"/>
              <a:t>första</a:t>
            </a:r>
            <a:r>
              <a:rPr lang="sv-SE" dirty="0"/>
              <a:t> som jag </a:t>
            </a:r>
            <a:r>
              <a:rPr lang="sv-SE" dirty="0" err="1"/>
              <a:t>fundear</a:t>
            </a:r>
            <a:r>
              <a:rPr lang="sv-SE" dirty="0"/>
              <a:t> på är </a:t>
            </a:r>
            <a:r>
              <a:rPr dirty="0" err="1"/>
              <a:t>vad</a:t>
            </a:r>
            <a:r>
              <a:rPr dirty="0"/>
              <a:t> </a:t>
            </a:r>
            <a:r>
              <a:rPr lang="sv-SE" dirty="0"/>
              <a:t>som </a:t>
            </a:r>
            <a:r>
              <a:rPr dirty="0" err="1"/>
              <a:t>händer</a:t>
            </a:r>
            <a:r>
              <a:rPr dirty="0"/>
              <a:t> med </a:t>
            </a:r>
            <a:r>
              <a:rPr dirty="0" err="1"/>
              <a:t>vårt</a:t>
            </a:r>
            <a:r>
              <a:rPr dirty="0"/>
              <a:t> </a:t>
            </a:r>
            <a:r>
              <a:rPr dirty="0" err="1"/>
              <a:t>tänkande</a:t>
            </a:r>
            <a:r>
              <a:rPr dirty="0"/>
              <a:t> om vi </a:t>
            </a:r>
            <a:r>
              <a:rPr dirty="0" err="1"/>
              <a:t>vänjer</a:t>
            </a:r>
            <a:r>
              <a:rPr dirty="0"/>
              <a:t> </a:t>
            </a:r>
            <a:r>
              <a:rPr dirty="0" err="1"/>
              <a:t>oss</a:t>
            </a:r>
            <a:r>
              <a:rPr dirty="0"/>
              <a:t> vid </a:t>
            </a:r>
            <a:r>
              <a:rPr dirty="0" err="1"/>
              <a:t>snabba</a:t>
            </a:r>
            <a:r>
              <a:rPr dirty="0"/>
              <a:t> AI-</a:t>
            </a:r>
            <a:r>
              <a:rPr dirty="0" err="1"/>
              <a:t>svar</a:t>
            </a:r>
            <a:r>
              <a:rPr dirty="0"/>
              <a:t>?</a:t>
            </a:r>
            <a:r>
              <a:rPr lang="sv-SE" dirty="0"/>
              <a:t> V</a:t>
            </a:r>
            <a:r>
              <a:rPr dirty="0" err="1"/>
              <a:t>i</a:t>
            </a:r>
            <a:r>
              <a:rPr dirty="0"/>
              <a:t> </a:t>
            </a:r>
            <a:r>
              <a:rPr dirty="0" err="1"/>
              <a:t>vill</a:t>
            </a:r>
            <a:r>
              <a:rPr lang="sv-SE" dirty="0"/>
              <a:t> ju</a:t>
            </a:r>
            <a:r>
              <a:rPr dirty="0"/>
              <a:t> </a:t>
            </a:r>
            <a:r>
              <a:rPr dirty="0" err="1"/>
              <a:t>inte</a:t>
            </a:r>
            <a:r>
              <a:rPr dirty="0"/>
              <a:t> </a:t>
            </a:r>
            <a:r>
              <a:rPr dirty="0" err="1"/>
              <a:t>lägga</a:t>
            </a:r>
            <a:r>
              <a:rPr dirty="0"/>
              <a:t> </a:t>
            </a:r>
            <a:r>
              <a:rPr dirty="0" err="1"/>
              <a:t>ut</a:t>
            </a:r>
            <a:r>
              <a:rPr dirty="0"/>
              <a:t> </a:t>
            </a:r>
            <a:r>
              <a:rPr dirty="0" err="1"/>
              <a:t>vårt</a:t>
            </a:r>
            <a:r>
              <a:rPr dirty="0"/>
              <a:t> </a:t>
            </a:r>
            <a:r>
              <a:rPr dirty="0" err="1"/>
              <a:t>tänkande</a:t>
            </a:r>
            <a:r>
              <a:rPr dirty="0"/>
              <a:t> </a:t>
            </a:r>
            <a:r>
              <a:rPr dirty="0" err="1"/>
              <a:t>på</a:t>
            </a:r>
            <a:r>
              <a:rPr dirty="0"/>
              <a:t> AI. Vi </a:t>
            </a:r>
            <a:r>
              <a:rPr dirty="0" err="1"/>
              <a:t>vill</a:t>
            </a:r>
            <a:r>
              <a:rPr dirty="0"/>
              <a:t> </a:t>
            </a:r>
            <a:r>
              <a:rPr dirty="0" err="1"/>
              <a:t>använda</a:t>
            </a:r>
            <a:r>
              <a:rPr dirty="0"/>
              <a:t> AI för </a:t>
            </a:r>
            <a:r>
              <a:rPr dirty="0" err="1"/>
              <a:t>att</a:t>
            </a:r>
            <a:r>
              <a:rPr dirty="0"/>
              <a:t> </a:t>
            </a:r>
            <a:r>
              <a:rPr dirty="0" err="1"/>
              <a:t>tänka</a:t>
            </a:r>
            <a:r>
              <a:rPr dirty="0"/>
              <a:t> mer.</a:t>
            </a:r>
          </a:p>
          <a:p>
            <a:endParaRPr dirty="0"/>
          </a:p>
          <a:p>
            <a:r>
              <a:rPr dirty="0" err="1"/>
              <a:t>Så</a:t>
            </a:r>
            <a:r>
              <a:rPr dirty="0"/>
              <a:t> om vi </a:t>
            </a:r>
            <a:r>
              <a:rPr dirty="0" err="1"/>
              <a:t>tänker</a:t>
            </a:r>
            <a:r>
              <a:rPr dirty="0"/>
              <a:t> </a:t>
            </a:r>
            <a:r>
              <a:rPr dirty="0" err="1"/>
              <a:t>oss</a:t>
            </a:r>
            <a:r>
              <a:rPr dirty="0"/>
              <a:t> </a:t>
            </a:r>
            <a:r>
              <a:rPr dirty="0" err="1"/>
              <a:t>att</a:t>
            </a:r>
            <a:r>
              <a:rPr dirty="0"/>
              <a:t> </a:t>
            </a:r>
            <a:r>
              <a:rPr dirty="0" err="1"/>
              <a:t>frågor</a:t>
            </a:r>
            <a:r>
              <a:rPr dirty="0"/>
              <a:t> </a:t>
            </a:r>
            <a:r>
              <a:rPr dirty="0" err="1"/>
              <a:t>gör</a:t>
            </a:r>
            <a:r>
              <a:rPr dirty="0"/>
              <a:t> </a:t>
            </a:r>
            <a:r>
              <a:rPr dirty="0" err="1"/>
              <a:t>något</a:t>
            </a:r>
            <a:r>
              <a:rPr dirty="0"/>
              <a:t> med </a:t>
            </a:r>
            <a:r>
              <a:rPr dirty="0" err="1"/>
              <a:t>oss</a:t>
            </a:r>
            <a:r>
              <a:rPr dirty="0"/>
              <a:t>, </a:t>
            </a:r>
            <a:r>
              <a:rPr dirty="0" err="1"/>
              <a:t>på</a:t>
            </a:r>
            <a:r>
              <a:rPr dirty="0"/>
              <a:t> </a:t>
            </a:r>
            <a:r>
              <a:rPr dirty="0" err="1"/>
              <a:t>ett</a:t>
            </a:r>
            <a:r>
              <a:rPr dirty="0"/>
              <a:t> </a:t>
            </a:r>
            <a:r>
              <a:rPr dirty="0" err="1"/>
              <a:t>annat</a:t>
            </a:r>
            <a:r>
              <a:rPr dirty="0"/>
              <a:t> </a:t>
            </a:r>
            <a:r>
              <a:rPr dirty="0" err="1"/>
              <a:t>sätt</a:t>
            </a:r>
            <a:r>
              <a:rPr dirty="0"/>
              <a:t> </a:t>
            </a:r>
            <a:r>
              <a:rPr dirty="0" err="1"/>
              <a:t>än</a:t>
            </a:r>
            <a:r>
              <a:rPr dirty="0"/>
              <a:t> </a:t>
            </a:r>
            <a:r>
              <a:rPr dirty="0" err="1"/>
              <a:t>vad</a:t>
            </a:r>
            <a:r>
              <a:rPr dirty="0"/>
              <a:t> </a:t>
            </a:r>
            <a:r>
              <a:rPr dirty="0" err="1"/>
              <a:t>svar</a:t>
            </a:r>
            <a:r>
              <a:rPr dirty="0"/>
              <a:t> </a:t>
            </a:r>
            <a:r>
              <a:rPr dirty="0" err="1"/>
              <a:t>gör</a:t>
            </a:r>
            <a:r>
              <a:rPr dirty="0"/>
              <a:t>. </a:t>
            </a:r>
            <a:r>
              <a:rPr dirty="0" err="1"/>
              <a:t>Att</a:t>
            </a:r>
            <a:r>
              <a:rPr dirty="0"/>
              <a:t> de </a:t>
            </a:r>
            <a:r>
              <a:rPr dirty="0" err="1"/>
              <a:t>gör</a:t>
            </a:r>
            <a:r>
              <a:rPr dirty="0"/>
              <a:t> </a:t>
            </a:r>
            <a:r>
              <a:rPr dirty="0" err="1"/>
              <a:t>att</a:t>
            </a:r>
            <a:r>
              <a:rPr dirty="0"/>
              <a:t> vi </a:t>
            </a:r>
            <a:r>
              <a:rPr dirty="0" err="1"/>
              <a:t>tänker</a:t>
            </a:r>
            <a:r>
              <a:rPr dirty="0"/>
              <a:t> mer. </a:t>
            </a:r>
            <a:r>
              <a:rPr dirty="0" err="1"/>
              <a:t>Då</a:t>
            </a:r>
            <a:r>
              <a:rPr dirty="0"/>
              <a:t> </a:t>
            </a:r>
            <a:r>
              <a:rPr dirty="0" err="1"/>
              <a:t>är</a:t>
            </a:r>
            <a:r>
              <a:rPr dirty="0"/>
              <a:t> vi </a:t>
            </a:r>
            <a:r>
              <a:rPr dirty="0" err="1"/>
              <a:t>ju</a:t>
            </a:r>
            <a:r>
              <a:rPr dirty="0"/>
              <a:t> </a:t>
            </a:r>
            <a:r>
              <a:rPr dirty="0" err="1"/>
              <a:t>något</a:t>
            </a:r>
            <a:r>
              <a:rPr dirty="0"/>
              <a:t> </a:t>
            </a:r>
            <a:r>
              <a:rPr dirty="0" err="1"/>
              <a:t>på</a:t>
            </a:r>
            <a:r>
              <a:rPr dirty="0"/>
              <a:t> </a:t>
            </a:r>
            <a:r>
              <a:rPr dirty="0" err="1"/>
              <a:t>spåren</a:t>
            </a:r>
            <a:r>
              <a:rPr dirty="0"/>
              <a:t>. För just nu </a:t>
            </a:r>
            <a:r>
              <a:rPr dirty="0" err="1"/>
              <a:t>ställer</a:t>
            </a:r>
            <a:r>
              <a:rPr dirty="0"/>
              <a:t> vi </a:t>
            </a:r>
            <a:r>
              <a:rPr dirty="0" err="1"/>
              <a:t>mest</a:t>
            </a:r>
            <a:r>
              <a:rPr dirty="0"/>
              <a:t> </a:t>
            </a:r>
            <a:r>
              <a:rPr dirty="0" err="1"/>
              <a:t>frågor</a:t>
            </a:r>
            <a:r>
              <a:rPr dirty="0"/>
              <a:t> till AI för </a:t>
            </a:r>
            <a:r>
              <a:rPr dirty="0" err="1"/>
              <a:t>att</a:t>
            </a:r>
            <a:r>
              <a:rPr dirty="0"/>
              <a:t> </a:t>
            </a:r>
            <a:r>
              <a:rPr dirty="0" err="1"/>
              <a:t>få</a:t>
            </a:r>
            <a:r>
              <a:rPr dirty="0"/>
              <a:t> </a:t>
            </a:r>
            <a:r>
              <a:rPr dirty="0" err="1"/>
              <a:t>svar</a:t>
            </a:r>
            <a:r>
              <a:rPr lang="sv-SE" dirty="0"/>
              <a:t>. Och det är ju ganska bekvämt. Men t</a:t>
            </a:r>
            <a:r>
              <a:rPr dirty="0" err="1"/>
              <a:t>änk</a:t>
            </a:r>
            <a:r>
              <a:rPr dirty="0"/>
              <a:t> om vi </a:t>
            </a:r>
            <a:r>
              <a:rPr lang="sv-SE" dirty="0"/>
              <a:t>kunde</a:t>
            </a:r>
            <a:r>
              <a:rPr dirty="0"/>
              <a:t> </a:t>
            </a:r>
            <a:r>
              <a:rPr dirty="0" err="1"/>
              <a:t>vända</a:t>
            </a:r>
            <a:r>
              <a:rPr dirty="0"/>
              <a:t> lite </a:t>
            </a:r>
            <a:r>
              <a:rPr dirty="0" err="1"/>
              <a:t>på</a:t>
            </a:r>
            <a:r>
              <a:rPr dirty="0"/>
              <a:t> det?</a:t>
            </a:r>
          </a:p>
          <a:p>
            <a:endParaRPr dirty="0"/>
          </a:p>
          <a:p>
            <a:r>
              <a:rPr lang="sv-SE" dirty="0"/>
              <a:t>(klicka) </a:t>
            </a:r>
            <a:r>
              <a:rPr dirty="0"/>
              <a:t>Hur </a:t>
            </a:r>
            <a:r>
              <a:rPr dirty="0" err="1"/>
              <a:t>kan</a:t>
            </a:r>
            <a:r>
              <a:rPr dirty="0"/>
              <a:t> vi </a:t>
            </a:r>
            <a:r>
              <a:rPr dirty="0" err="1"/>
              <a:t>använda</a:t>
            </a:r>
            <a:r>
              <a:rPr dirty="0"/>
              <a:t> AI </a:t>
            </a:r>
            <a:r>
              <a:rPr dirty="0" err="1"/>
              <a:t>i</a:t>
            </a:r>
            <a:r>
              <a:rPr dirty="0"/>
              <a:t> </a:t>
            </a:r>
            <a:r>
              <a:rPr dirty="0" err="1"/>
              <a:t>en</a:t>
            </a:r>
            <a:r>
              <a:rPr dirty="0"/>
              <a:t> </a:t>
            </a:r>
            <a:r>
              <a:rPr dirty="0" err="1"/>
              <a:t>undervisning</a:t>
            </a:r>
            <a:r>
              <a:rPr dirty="0"/>
              <a:t> </a:t>
            </a:r>
            <a:r>
              <a:rPr dirty="0" err="1"/>
              <a:t>där</a:t>
            </a:r>
            <a:r>
              <a:rPr dirty="0"/>
              <a:t> vi </a:t>
            </a:r>
            <a:r>
              <a:rPr dirty="0" err="1"/>
              <a:t>ställer</a:t>
            </a:r>
            <a:r>
              <a:rPr dirty="0"/>
              <a:t> </a:t>
            </a:r>
            <a:r>
              <a:rPr dirty="0" err="1"/>
              <a:t>fler</a:t>
            </a:r>
            <a:r>
              <a:rPr dirty="0"/>
              <a:t> </a:t>
            </a:r>
            <a:r>
              <a:rPr dirty="0" err="1"/>
              <a:t>frågor</a:t>
            </a:r>
            <a:r>
              <a:rPr dirty="0"/>
              <a:t> och ger </a:t>
            </a:r>
            <a:r>
              <a:rPr dirty="0" err="1"/>
              <a:t>färre</a:t>
            </a:r>
            <a:r>
              <a:rPr dirty="0"/>
              <a:t> </a:t>
            </a:r>
            <a:r>
              <a:rPr dirty="0" err="1"/>
              <a:t>svar</a:t>
            </a:r>
            <a:r>
              <a:rPr dirty="0"/>
              <a:t>?</a:t>
            </a:r>
          </a:p>
          <a:p>
            <a:endParaRPr dirty="0"/>
          </a:p>
          <a:p>
            <a:r>
              <a:rPr dirty="0"/>
              <a:t>Jag </a:t>
            </a:r>
            <a:r>
              <a:rPr dirty="0" err="1"/>
              <a:t>är</a:t>
            </a:r>
            <a:r>
              <a:rPr dirty="0"/>
              <a:t> </a:t>
            </a:r>
            <a:r>
              <a:rPr dirty="0" err="1"/>
              <a:t>övertygad</a:t>
            </a:r>
            <a:r>
              <a:rPr dirty="0"/>
              <a:t> om </a:t>
            </a:r>
            <a:r>
              <a:rPr dirty="0" err="1"/>
              <a:t>att</a:t>
            </a:r>
            <a:r>
              <a:rPr dirty="0"/>
              <a:t> vi </a:t>
            </a:r>
            <a:r>
              <a:rPr dirty="0" err="1"/>
              <a:t>behöver</a:t>
            </a:r>
            <a:r>
              <a:rPr dirty="0"/>
              <a:t> ta </a:t>
            </a:r>
            <a:r>
              <a:rPr dirty="0" err="1"/>
              <a:t>ett</a:t>
            </a:r>
            <a:r>
              <a:rPr dirty="0"/>
              <a:t> </a:t>
            </a:r>
            <a:r>
              <a:rPr dirty="0" err="1"/>
              <a:t>litet</a:t>
            </a:r>
            <a:r>
              <a:rPr dirty="0"/>
              <a:t> </a:t>
            </a:r>
            <a:r>
              <a:rPr dirty="0" err="1"/>
              <a:t>steg</a:t>
            </a:r>
            <a:r>
              <a:rPr dirty="0"/>
              <a:t> </a:t>
            </a:r>
            <a:r>
              <a:rPr dirty="0" err="1"/>
              <a:t>tillbaka</a:t>
            </a:r>
            <a:r>
              <a:rPr dirty="0"/>
              <a:t> </a:t>
            </a:r>
            <a:r>
              <a:rPr dirty="0" err="1"/>
              <a:t>innan</a:t>
            </a:r>
            <a:r>
              <a:rPr dirty="0"/>
              <a:t> vi tar </a:t>
            </a:r>
            <a:r>
              <a:rPr dirty="0" err="1"/>
              <a:t>nästa</a:t>
            </a:r>
            <a:r>
              <a:rPr dirty="0"/>
              <a:t> </a:t>
            </a:r>
            <a:r>
              <a:rPr dirty="0" err="1"/>
              <a:t>steg</a:t>
            </a:r>
            <a:r>
              <a:rPr dirty="0"/>
              <a:t> med AI. Vad </a:t>
            </a:r>
            <a:r>
              <a:rPr dirty="0" err="1"/>
              <a:t>är</a:t>
            </a:r>
            <a:r>
              <a:rPr dirty="0"/>
              <a:t> det </a:t>
            </a:r>
            <a:r>
              <a:rPr dirty="0" err="1"/>
              <a:t>som</a:t>
            </a:r>
            <a:r>
              <a:rPr dirty="0"/>
              <a:t> </a:t>
            </a:r>
            <a:r>
              <a:rPr dirty="0" err="1"/>
              <a:t>faktiskt</a:t>
            </a:r>
            <a:r>
              <a:rPr dirty="0"/>
              <a:t> </a:t>
            </a:r>
            <a:r>
              <a:rPr dirty="0" err="1"/>
              <a:t>fungerar</a:t>
            </a:r>
            <a:r>
              <a:rPr dirty="0"/>
              <a:t> </a:t>
            </a:r>
            <a:r>
              <a:rPr dirty="0" err="1"/>
              <a:t>i</a:t>
            </a:r>
            <a:r>
              <a:rPr dirty="0"/>
              <a:t> </a:t>
            </a:r>
            <a:r>
              <a:rPr dirty="0" err="1"/>
              <a:t>undervisningen</a:t>
            </a:r>
            <a:r>
              <a:rPr dirty="0"/>
              <a:t>? Hur </a:t>
            </a:r>
            <a:r>
              <a:rPr dirty="0" err="1"/>
              <a:t>lär</a:t>
            </a:r>
            <a:r>
              <a:rPr dirty="0"/>
              <a:t> vi </a:t>
            </a:r>
            <a:r>
              <a:rPr dirty="0" err="1"/>
              <a:t>oss</a:t>
            </a:r>
            <a:r>
              <a:rPr dirty="0"/>
              <a:t>?</a:t>
            </a:r>
          </a:p>
        </p:txBody>
      </p:sp>
    </p:spTree>
    <p:extLst>
      <p:ext uri="{BB962C8B-B14F-4D97-AF65-F5344CB8AC3E}">
        <p14:creationId xmlns:p14="http://schemas.microsoft.com/office/powerpoint/2010/main" val="2655426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err="1"/>
              <a:t>Tillbaka</a:t>
            </a:r>
            <a:r>
              <a:rPr dirty="0"/>
              <a:t> till </a:t>
            </a:r>
            <a:r>
              <a:rPr dirty="0" err="1"/>
              <a:t>frågan</a:t>
            </a:r>
            <a:r>
              <a:rPr dirty="0"/>
              <a:t> jag </a:t>
            </a:r>
            <a:r>
              <a:rPr dirty="0" err="1"/>
              <a:t>ställde</a:t>
            </a:r>
            <a:r>
              <a:rPr dirty="0"/>
              <a:t>.</a:t>
            </a:r>
            <a:r>
              <a:rPr lang="sv-SE" dirty="0"/>
              <a:t> </a:t>
            </a:r>
            <a:r>
              <a:rPr dirty="0"/>
              <a:t>Vad </a:t>
            </a:r>
            <a:r>
              <a:rPr dirty="0" err="1"/>
              <a:t>hände</a:t>
            </a:r>
            <a:r>
              <a:rPr dirty="0"/>
              <a:t> </a:t>
            </a:r>
            <a:r>
              <a:rPr dirty="0" err="1"/>
              <a:t>i</a:t>
            </a:r>
            <a:r>
              <a:rPr dirty="0"/>
              <a:t> er </a:t>
            </a:r>
            <a:r>
              <a:rPr dirty="0" err="1"/>
              <a:t>när</a:t>
            </a:r>
            <a:r>
              <a:rPr dirty="0"/>
              <a:t> jag </a:t>
            </a:r>
            <a:r>
              <a:rPr dirty="0" err="1"/>
              <a:t>ställde</a:t>
            </a:r>
            <a:r>
              <a:rPr dirty="0"/>
              <a:t> den?</a:t>
            </a:r>
          </a:p>
          <a:p>
            <a:endParaRPr lang="sv-SE" dirty="0"/>
          </a:p>
          <a:p>
            <a:r>
              <a:rPr dirty="0"/>
              <a:t>Vad </a:t>
            </a:r>
            <a:r>
              <a:rPr dirty="0" err="1"/>
              <a:t>händer</a:t>
            </a:r>
            <a:r>
              <a:rPr dirty="0"/>
              <a:t> </a:t>
            </a:r>
            <a:r>
              <a:rPr lang="sv-SE" dirty="0" err="1"/>
              <a:t>eg</a:t>
            </a:r>
            <a:r>
              <a:rPr lang="sv-SE" dirty="0"/>
              <a:t> </a:t>
            </a:r>
            <a:r>
              <a:rPr dirty="0" err="1"/>
              <a:t>i</a:t>
            </a:r>
            <a:r>
              <a:rPr dirty="0"/>
              <a:t> </a:t>
            </a:r>
            <a:r>
              <a:rPr dirty="0" err="1"/>
              <a:t>hjärnan</a:t>
            </a:r>
            <a:r>
              <a:rPr dirty="0"/>
              <a:t> </a:t>
            </a:r>
            <a:r>
              <a:rPr dirty="0" err="1"/>
              <a:t>när</a:t>
            </a:r>
            <a:r>
              <a:rPr dirty="0"/>
              <a:t> man </a:t>
            </a:r>
            <a:r>
              <a:rPr dirty="0" err="1"/>
              <a:t>får</a:t>
            </a:r>
            <a:r>
              <a:rPr dirty="0"/>
              <a:t> </a:t>
            </a:r>
            <a:r>
              <a:rPr dirty="0" err="1"/>
              <a:t>en</a:t>
            </a:r>
            <a:r>
              <a:rPr dirty="0"/>
              <a:t> </a:t>
            </a:r>
            <a:r>
              <a:rPr dirty="0" err="1"/>
              <a:t>fråga</a:t>
            </a:r>
            <a:r>
              <a:rPr dirty="0"/>
              <a:t>?</a:t>
            </a:r>
          </a:p>
        </p:txBody>
      </p:sp>
    </p:spTree>
    <p:extLst>
      <p:ext uri="{BB962C8B-B14F-4D97-AF65-F5344CB8AC3E}">
        <p14:creationId xmlns:p14="http://schemas.microsoft.com/office/powerpoint/2010/main" val="39020076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err="1"/>
              <a:t>Många</a:t>
            </a:r>
            <a:r>
              <a:rPr dirty="0"/>
              <a:t> saker </a:t>
            </a:r>
            <a:r>
              <a:rPr dirty="0" err="1"/>
              <a:t>händer</a:t>
            </a:r>
            <a:r>
              <a:rPr dirty="0"/>
              <a:t>. Fem, </a:t>
            </a:r>
            <a:r>
              <a:rPr dirty="0" err="1"/>
              <a:t>som</a:t>
            </a:r>
            <a:r>
              <a:rPr dirty="0"/>
              <a:t> </a:t>
            </a:r>
            <a:r>
              <a:rPr dirty="0" err="1"/>
              <a:t>överlappar</a:t>
            </a:r>
            <a:r>
              <a:rPr dirty="0"/>
              <a:t>. </a:t>
            </a:r>
            <a:r>
              <a:rPr dirty="0" err="1"/>
              <a:t>Förenklad</a:t>
            </a:r>
            <a:r>
              <a:rPr dirty="0"/>
              <a:t> </a:t>
            </a:r>
            <a:r>
              <a:rPr dirty="0" err="1"/>
              <a:t>bild</a:t>
            </a:r>
            <a:r>
              <a:rPr dirty="0"/>
              <a:t>.</a:t>
            </a:r>
            <a:endParaRPr lang="sv-SE" dirty="0"/>
          </a:p>
          <a:p>
            <a:endParaRPr lang="sv-SE" dirty="0"/>
          </a:p>
          <a:p>
            <a:r>
              <a:rPr lang="sv-SE" dirty="0"/>
              <a:t>[Klicka fram förklaringarna]</a:t>
            </a:r>
            <a:endParaRPr dirty="0"/>
          </a:p>
          <a:p>
            <a:r>
              <a:rPr dirty="0"/>
              <a:t>1 Tolka: </a:t>
            </a:r>
            <a:r>
              <a:rPr dirty="0" err="1"/>
              <a:t>orden</a:t>
            </a:r>
            <a:r>
              <a:rPr dirty="0"/>
              <a:t> </a:t>
            </a:r>
            <a:r>
              <a:rPr dirty="0" err="1"/>
              <a:t>avkodas</a:t>
            </a:r>
            <a:r>
              <a:rPr dirty="0"/>
              <a:t>, </a:t>
            </a:r>
            <a:r>
              <a:rPr dirty="0" err="1"/>
              <a:t>hjärnan</a:t>
            </a:r>
            <a:r>
              <a:rPr dirty="0"/>
              <a:t> </a:t>
            </a:r>
            <a:r>
              <a:rPr dirty="0" err="1"/>
              <a:t>förutser</a:t>
            </a:r>
            <a:r>
              <a:rPr dirty="0"/>
              <a:t> </a:t>
            </a:r>
            <a:r>
              <a:rPr dirty="0" err="1"/>
              <a:t>vad</a:t>
            </a:r>
            <a:r>
              <a:rPr dirty="0"/>
              <a:t> </a:t>
            </a:r>
            <a:r>
              <a:rPr dirty="0" err="1"/>
              <a:t>som</a:t>
            </a:r>
            <a:r>
              <a:rPr dirty="0"/>
              <a:t> </a:t>
            </a:r>
            <a:r>
              <a:rPr dirty="0" err="1"/>
              <a:t>kommer</a:t>
            </a:r>
            <a:r>
              <a:rPr dirty="0"/>
              <a:t>.</a:t>
            </a:r>
          </a:p>
          <a:p>
            <a:r>
              <a:rPr dirty="0"/>
              <a:t>2 </a:t>
            </a:r>
            <a:r>
              <a:rPr dirty="0" err="1"/>
              <a:t>Nyfikenhet</a:t>
            </a:r>
            <a:r>
              <a:rPr dirty="0"/>
              <a:t>: </a:t>
            </a:r>
            <a:r>
              <a:rPr dirty="0" err="1"/>
              <a:t>kunskapsglapp</a:t>
            </a:r>
            <a:r>
              <a:rPr dirty="0"/>
              <a:t> </a:t>
            </a:r>
            <a:r>
              <a:rPr dirty="0" err="1"/>
              <a:t>skapar</a:t>
            </a:r>
            <a:r>
              <a:rPr dirty="0"/>
              <a:t> </a:t>
            </a:r>
            <a:r>
              <a:rPr dirty="0" err="1"/>
              <a:t>förväntan</a:t>
            </a:r>
            <a:r>
              <a:rPr dirty="0"/>
              <a:t>, vi </a:t>
            </a:r>
            <a:r>
              <a:rPr dirty="0" err="1"/>
              <a:t>minns</a:t>
            </a:r>
            <a:r>
              <a:rPr dirty="0"/>
              <a:t> </a:t>
            </a:r>
            <a:r>
              <a:rPr dirty="0" err="1"/>
              <a:t>bättre</a:t>
            </a:r>
            <a:r>
              <a:rPr dirty="0"/>
              <a:t>.</a:t>
            </a:r>
          </a:p>
          <a:p>
            <a:r>
              <a:rPr dirty="0"/>
              <a:t>3 </a:t>
            </a:r>
            <a:r>
              <a:rPr dirty="0" err="1"/>
              <a:t>Fokusera</a:t>
            </a:r>
            <a:r>
              <a:rPr dirty="0"/>
              <a:t>: </a:t>
            </a:r>
            <a:r>
              <a:rPr dirty="0" err="1"/>
              <a:t>frågan</a:t>
            </a:r>
            <a:r>
              <a:rPr dirty="0"/>
              <a:t> </a:t>
            </a:r>
            <a:r>
              <a:rPr dirty="0" err="1"/>
              <a:t>hålls</a:t>
            </a:r>
            <a:r>
              <a:rPr dirty="0"/>
              <a:t> </a:t>
            </a:r>
            <a:r>
              <a:rPr dirty="0" err="1"/>
              <a:t>i</a:t>
            </a:r>
            <a:r>
              <a:rPr dirty="0"/>
              <a:t> </a:t>
            </a:r>
            <a:r>
              <a:rPr dirty="0" err="1"/>
              <a:t>arbetsminnet</a:t>
            </a:r>
            <a:r>
              <a:rPr dirty="0"/>
              <a:t>. </a:t>
            </a:r>
            <a:r>
              <a:rPr dirty="0" err="1"/>
              <a:t>Osäkerhet</a:t>
            </a:r>
            <a:r>
              <a:rPr dirty="0"/>
              <a:t> och </a:t>
            </a:r>
            <a:r>
              <a:rPr dirty="0" err="1"/>
              <a:t>konflikt</a:t>
            </a:r>
            <a:r>
              <a:rPr dirty="0"/>
              <a:t> </a:t>
            </a:r>
            <a:r>
              <a:rPr dirty="0" err="1"/>
              <a:t>upptäcks</a:t>
            </a:r>
            <a:r>
              <a:rPr dirty="0"/>
              <a:t>.</a:t>
            </a:r>
          </a:p>
          <a:p>
            <a:r>
              <a:rPr dirty="0"/>
              <a:t>4 </a:t>
            </a:r>
            <a:r>
              <a:rPr dirty="0" err="1"/>
              <a:t>Söka</a:t>
            </a:r>
            <a:r>
              <a:rPr dirty="0"/>
              <a:t> </a:t>
            </a:r>
            <a:r>
              <a:rPr dirty="0" err="1"/>
              <a:t>i</a:t>
            </a:r>
            <a:r>
              <a:rPr dirty="0"/>
              <a:t> </a:t>
            </a:r>
            <a:r>
              <a:rPr dirty="0" err="1"/>
              <a:t>minnet</a:t>
            </a:r>
            <a:r>
              <a:rPr dirty="0"/>
              <a:t>: </a:t>
            </a:r>
            <a:r>
              <a:rPr dirty="0" err="1"/>
              <a:t>kunskap</a:t>
            </a:r>
            <a:r>
              <a:rPr dirty="0"/>
              <a:t> </a:t>
            </a:r>
            <a:r>
              <a:rPr dirty="0" err="1"/>
              <a:t>hämtas</a:t>
            </a:r>
            <a:r>
              <a:rPr dirty="0"/>
              <a:t> </a:t>
            </a:r>
            <a:r>
              <a:rPr dirty="0" err="1"/>
              <a:t>fram</a:t>
            </a:r>
            <a:r>
              <a:rPr dirty="0"/>
              <a:t>. </a:t>
            </a:r>
            <a:r>
              <a:rPr dirty="0" err="1"/>
              <a:t>Att</a:t>
            </a:r>
            <a:r>
              <a:rPr dirty="0"/>
              <a:t> </a:t>
            </a:r>
            <a:r>
              <a:rPr dirty="0" err="1"/>
              <a:t>försöka</a:t>
            </a:r>
            <a:r>
              <a:rPr dirty="0"/>
              <a:t> </a:t>
            </a:r>
            <a:r>
              <a:rPr dirty="0" err="1"/>
              <a:t>svara</a:t>
            </a:r>
            <a:r>
              <a:rPr dirty="0"/>
              <a:t> </a:t>
            </a:r>
            <a:r>
              <a:rPr dirty="0" err="1"/>
              <a:t>stärker</a:t>
            </a:r>
            <a:r>
              <a:rPr dirty="0"/>
              <a:t> </a:t>
            </a:r>
            <a:r>
              <a:rPr dirty="0" err="1"/>
              <a:t>minnet</a:t>
            </a:r>
            <a:r>
              <a:rPr dirty="0"/>
              <a:t>.</a:t>
            </a:r>
          </a:p>
          <a:p>
            <a:r>
              <a:rPr dirty="0"/>
              <a:t>5 Svara: </a:t>
            </a:r>
            <a:r>
              <a:rPr dirty="0" err="1"/>
              <a:t>svaret</a:t>
            </a:r>
            <a:r>
              <a:rPr dirty="0"/>
              <a:t> </a:t>
            </a:r>
            <a:r>
              <a:rPr dirty="0" err="1"/>
              <a:t>planeras</a:t>
            </a:r>
            <a:r>
              <a:rPr dirty="0"/>
              <a:t>, </a:t>
            </a:r>
            <a:r>
              <a:rPr dirty="0" err="1"/>
              <a:t>formuleras</a:t>
            </a:r>
            <a:r>
              <a:rPr dirty="0"/>
              <a:t>, </a:t>
            </a:r>
            <a:r>
              <a:rPr dirty="0" err="1"/>
              <a:t>sägs</a:t>
            </a:r>
            <a:r>
              <a:rPr dirty="0"/>
              <a:t> </a:t>
            </a:r>
            <a:r>
              <a:rPr dirty="0" err="1"/>
              <a:t>eller</a:t>
            </a:r>
            <a:r>
              <a:rPr dirty="0"/>
              <a:t> </a:t>
            </a:r>
            <a:r>
              <a:rPr dirty="0" err="1"/>
              <a:t>skrivs</a:t>
            </a:r>
            <a:r>
              <a:rPr dirty="0"/>
              <a:t>.</a:t>
            </a:r>
          </a:p>
          <a:p>
            <a:endParaRPr lang="sv-SE" dirty="0"/>
          </a:p>
          <a:p>
            <a:r>
              <a:rPr dirty="0"/>
              <a:t>Ta med: </a:t>
            </a:r>
            <a:r>
              <a:rPr dirty="0" err="1"/>
              <a:t>en</a:t>
            </a:r>
            <a:r>
              <a:rPr dirty="0"/>
              <a:t> </a:t>
            </a:r>
            <a:r>
              <a:rPr dirty="0" err="1"/>
              <a:t>fråga</a:t>
            </a:r>
            <a:r>
              <a:rPr dirty="0"/>
              <a:t> </a:t>
            </a:r>
            <a:r>
              <a:rPr dirty="0" err="1"/>
              <a:t>sätter</a:t>
            </a:r>
            <a:r>
              <a:rPr dirty="0"/>
              <a:t> </a:t>
            </a:r>
            <a:r>
              <a:rPr dirty="0" err="1"/>
              <a:t>igång</a:t>
            </a:r>
            <a:r>
              <a:rPr dirty="0"/>
              <a:t> </a:t>
            </a:r>
            <a:r>
              <a:rPr dirty="0" err="1"/>
              <a:t>flera</a:t>
            </a:r>
            <a:r>
              <a:rPr dirty="0"/>
              <a:t> processer </a:t>
            </a:r>
            <a:r>
              <a:rPr dirty="0" err="1"/>
              <a:t>samtidigt</a:t>
            </a:r>
            <a:r>
              <a:rPr dirty="0"/>
              <a:t>. Den </a:t>
            </a:r>
            <a:r>
              <a:rPr dirty="0" err="1"/>
              <a:t>som</a:t>
            </a:r>
            <a:r>
              <a:rPr dirty="0"/>
              <a:t> </a:t>
            </a:r>
            <a:r>
              <a:rPr dirty="0" err="1"/>
              <a:t>svarar</a:t>
            </a:r>
            <a:r>
              <a:rPr dirty="0"/>
              <a:t> </a:t>
            </a:r>
            <a:r>
              <a:rPr dirty="0" err="1"/>
              <a:t>gör</a:t>
            </a:r>
            <a:r>
              <a:rPr dirty="0"/>
              <a:t> </a:t>
            </a:r>
            <a:r>
              <a:rPr dirty="0" err="1"/>
              <a:t>jobbet</a:t>
            </a:r>
            <a:r>
              <a:rPr dirty="0"/>
              <a:t>.</a:t>
            </a:r>
          </a:p>
        </p:txBody>
      </p:sp>
    </p:spTree>
    <p:extLst>
      <p:ext uri="{BB962C8B-B14F-4D97-AF65-F5344CB8AC3E}">
        <p14:creationId xmlns:p14="http://schemas.microsoft.com/office/powerpoint/2010/main" val="4164455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err="1"/>
              <a:t>Nästa</a:t>
            </a:r>
            <a:r>
              <a:rPr dirty="0"/>
              <a:t> </a:t>
            </a:r>
            <a:r>
              <a:rPr dirty="0" err="1"/>
              <a:t>fråga</a:t>
            </a:r>
            <a:r>
              <a:rPr dirty="0"/>
              <a:t>: Vad </a:t>
            </a:r>
            <a:r>
              <a:rPr dirty="0" err="1"/>
              <a:t>händer</a:t>
            </a:r>
            <a:r>
              <a:rPr dirty="0"/>
              <a:t> </a:t>
            </a:r>
            <a:r>
              <a:rPr dirty="0" err="1"/>
              <a:t>i</a:t>
            </a:r>
            <a:r>
              <a:rPr dirty="0"/>
              <a:t> </a:t>
            </a:r>
            <a:r>
              <a:rPr dirty="0" err="1"/>
              <a:t>undervisningen</a:t>
            </a:r>
            <a:r>
              <a:rPr dirty="0"/>
              <a:t> </a:t>
            </a:r>
            <a:r>
              <a:rPr dirty="0" err="1"/>
              <a:t>när</a:t>
            </a:r>
            <a:r>
              <a:rPr dirty="0"/>
              <a:t> vi </a:t>
            </a:r>
            <a:r>
              <a:rPr dirty="0" err="1"/>
              <a:t>ställer</a:t>
            </a:r>
            <a:r>
              <a:rPr dirty="0"/>
              <a:t> </a:t>
            </a:r>
            <a:r>
              <a:rPr dirty="0" err="1"/>
              <a:t>frågor</a:t>
            </a:r>
            <a:r>
              <a:rPr dirty="0"/>
              <a:t>?</a:t>
            </a:r>
          </a:p>
        </p:txBody>
      </p:sp>
    </p:spTree>
    <p:extLst>
      <p:ext uri="{BB962C8B-B14F-4D97-AF65-F5344CB8AC3E}">
        <p14:creationId xmlns:p14="http://schemas.microsoft.com/office/powerpoint/2010/main" val="439874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a:t>Fem </a:t>
            </a:r>
            <a:r>
              <a:rPr dirty="0" err="1"/>
              <a:t>sätt</a:t>
            </a:r>
            <a:r>
              <a:rPr dirty="0"/>
              <a:t> </a:t>
            </a:r>
            <a:r>
              <a:rPr dirty="0" err="1"/>
              <a:t>att</a:t>
            </a:r>
            <a:r>
              <a:rPr dirty="0"/>
              <a:t> </a:t>
            </a:r>
            <a:r>
              <a:rPr dirty="0" err="1"/>
              <a:t>utmana</a:t>
            </a:r>
            <a:r>
              <a:rPr dirty="0"/>
              <a:t> </a:t>
            </a:r>
            <a:r>
              <a:rPr dirty="0" err="1"/>
              <a:t>hjärnan</a:t>
            </a:r>
            <a:r>
              <a:rPr dirty="0"/>
              <a:t>, och </a:t>
            </a:r>
            <a:r>
              <a:rPr dirty="0" err="1"/>
              <a:t>vad</a:t>
            </a:r>
            <a:r>
              <a:rPr dirty="0"/>
              <a:t> </a:t>
            </a:r>
            <a:r>
              <a:rPr dirty="0" err="1"/>
              <a:t>en</a:t>
            </a:r>
            <a:r>
              <a:rPr dirty="0"/>
              <a:t> </a:t>
            </a:r>
            <a:r>
              <a:rPr dirty="0" err="1"/>
              <a:t>fråga</a:t>
            </a:r>
            <a:r>
              <a:rPr dirty="0"/>
              <a:t> </a:t>
            </a:r>
            <a:r>
              <a:rPr dirty="0" err="1"/>
              <a:t>gör</a:t>
            </a:r>
            <a:r>
              <a:rPr dirty="0"/>
              <a:t> </a:t>
            </a:r>
            <a:r>
              <a:rPr dirty="0" err="1"/>
              <a:t>i</a:t>
            </a:r>
            <a:r>
              <a:rPr dirty="0"/>
              <a:t> </a:t>
            </a:r>
            <a:r>
              <a:rPr dirty="0" err="1"/>
              <a:t>varje</a:t>
            </a:r>
            <a:r>
              <a:rPr dirty="0"/>
              <a:t> fall.</a:t>
            </a:r>
          </a:p>
          <a:p>
            <a:endParaRPr lang="sv-SE" dirty="0"/>
          </a:p>
          <a:p>
            <a:r>
              <a:rPr lang="sv-SE" dirty="0"/>
              <a:t>[Klicka fram förklaringarna]</a:t>
            </a:r>
          </a:p>
          <a:p>
            <a:r>
              <a:rPr dirty="0" err="1"/>
              <a:t>Återkalla</a:t>
            </a:r>
            <a:r>
              <a:rPr dirty="0"/>
              <a:t> (retrieval practice): eleven </a:t>
            </a:r>
            <a:r>
              <a:rPr dirty="0" err="1"/>
              <a:t>plockar</a:t>
            </a:r>
            <a:r>
              <a:rPr dirty="0"/>
              <a:t> </a:t>
            </a:r>
            <a:r>
              <a:rPr dirty="0" err="1"/>
              <a:t>fram</a:t>
            </a:r>
            <a:r>
              <a:rPr dirty="0"/>
              <a:t> det hen </a:t>
            </a:r>
            <a:r>
              <a:rPr dirty="0" err="1"/>
              <a:t>kan</a:t>
            </a:r>
            <a:r>
              <a:rPr dirty="0"/>
              <a:t>, </a:t>
            </a:r>
            <a:r>
              <a:rPr dirty="0" err="1"/>
              <a:t>minnet</a:t>
            </a:r>
            <a:r>
              <a:rPr dirty="0"/>
              <a:t> </a:t>
            </a:r>
            <a:r>
              <a:rPr dirty="0" err="1"/>
              <a:t>stärks</a:t>
            </a:r>
            <a:r>
              <a:rPr dirty="0"/>
              <a:t>. Mer </a:t>
            </a:r>
            <a:r>
              <a:rPr dirty="0" err="1"/>
              <a:t>effektivt</a:t>
            </a:r>
            <a:r>
              <a:rPr dirty="0"/>
              <a:t> </a:t>
            </a:r>
            <a:r>
              <a:rPr dirty="0" err="1"/>
              <a:t>än</a:t>
            </a:r>
            <a:r>
              <a:rPr dirty="0"/>
              <a:t> </a:t>
            </a:r>
            <a:r>
              <a:rPr dirty="0" err="1"/>
              <a:t>att</a:t>
            </a:r>
            <a:r>
              <a:rPr dirty="0"/>
              <a:t> </a:t>
            </a:r>
            <a:r>
              <a:rPr dirty="0" err="1"/>
              <a:t>läsa</a:t>
            </a:r>
            <a:r>
              <a:rPr dirty="0"/>
              <a:t> </a:t>
            </a:r>
            <a:r>
              <a:rPr dirty="0" err="1"/>
              <a:t>texten</a:t>
            </a:r>
            <a:r>
              <a:rPr dirty="0"/>
              <a:t> </a:t>
            </a:r>
            <a:r>
              <a:rPr dirty="0" err="1"/>
              <a:t>igen</a:t>
            </a:r>
            <a:r>
              <a:rPr dirty="0"/>
              <a:t>.</a:t>
            </a:r>
          </a:p>
          <a:p>
            <a:r>
              <a:rPr dirty="0" err="1"/>
              <a:t>Sprida</a:t>
            </a:r>
            <a:r>
              <a:rPr dirty="0"/>
              <a:t> </a:t>
            </a:r>
            <a:r>
              <a:rPr dirty="0" err="1"/>
              <a:t>ut</a:t>
            </a:r>
            <a:r>
              <a:rPr dirty="0"/>
              <a:t> (spaced repetition): </a:t>
            </a:r>
            <a:r>
              <a:rPr dirty="0" err="1"/>
              <a:t>samma</a:t>
            </a:r>
            <a:r>
              <a:rPr dirty="0"/>
              <a:t> </a:t>
            </a:r>
            <a:r>
              <a:rPr dirty="0" err="1"/>
              <a:t>fråga</a:t>
            </a:r>
            <a:r>
              <a:rPr dirty="0"/>
              <a:t> </a:t>
            </a:r>
            <a:r>
              <a:rPr dirty="0" err="1"/>
              <a:t>återkommer</a:t>
            </a:r>
            <a:r>
              <a:rPr dirty="0"/>
              <a:t> </a:t>
            </a:r>
            <a:r>
              <a:rPr dirty="0" err="1"/>
              <a:t>över</a:t>
            </a:r>
            <a:r>
              <a:rPr dirty="0"/>
              <a:t> </a:t>
            </a:r>
            <a:r>
              <a:rPr dirty="0" err="1"/>
              <a:t>tid</a:t>
            </a:r>
            <a:r>
              <a:rPr dirty="0"/>
              <a:t>, </a:t>
            </a:r>
            <a:r>
              <a:rPr dirty="0" err="1"/>
              <a:t>t.ex</a:t>
            </a:r>
            <a:r>
              <a:rPr dirty="0"/>
              <a:t>. </a:t>
            </a:r>
            <a:r>
              <a:rPr dirty="0" err="1"/>
              <a:t>nästa</a:t>
            </a:r>
            <a:r>
              <a:rPr dirty="0"/>
              <a:t> </a:t>
            </a:r>
            <a:r>
              <a:rPr dirty="0" err="1"/>
              <a:t>lektion</a:t>
            </a:r>
            <a:r>
              <a:rPr dirty="0"/>
              <a:t> </a:t>
            </a:r>
            <a:r>
              <a:rPr dirty="0" err="1"/>
              <a:t>eller</a:t>
            </a:r>
            <a:r>
              <a:rPr dirty="0"/>
              <a:t> </a:t>
            </a:r>
            <a:r>
              <a:rPr dirty="0" err="1"/>
              <a:t>veckan</a:t>
            </a:r>
            <a:r>
              <a:rPr dirty="0"/>
              <a:t> </a:t>
            </a:r>
            <a:r>
              <a:rPr dirty="0" err="1"/>
              <a:t>efter</a:t>
            </a:r>
            <a:r>
              <a:rPr dirty="0"/>
              <a:t>.</a:t>
            </a:r>
          </a:p>
          <a:p>
            <a:r>
              <a:rPr dirty="0"/>
              <a:t>Blanda (</a:t>
            </a:r>
            <a:r>
              <a:rPr dirty="0" err="1"/>
              <a:t>interfoliering</a:t>
            </a:r>
            <a:r>
              <a:rPr dirty="0"/>
              <a:t>): </a:t>
            </a:r>
            <a:r>
              <a:rPr dirty="0" err="1"/>
              <a:t>blandade</a:t>
            </a:r>
            <a:r>
              <a:rPr dirty="0"/>
              <a:t> </a:t>
            </a:r>
            <a:r>
              <a:rPr dirty="0" err="1"/>
              <a:t>ämnen</a:t>
            </a:r>
            <a:r>
              <a:rPr dirty="0"/>
              <a:t> och </a:t>
            </a:r>
            <a:r>
              <a:rPr dirty="0" err="1"/>
              <a:t>uppgifter</a:t>
            </a:r>
            <a:r>
              <a:rPr dirty="0"/>
              <a:t> ger syn </a:t>
            </a:r>
            <a:r>
              <a:rPr dirty="0" err="1"/>
              <a:t>på</a:t>
            </a:r>
            <a:r>
              <a:rPr dirty="0"/>
              <a:t> </a:t>
            </a:r>
            <a:r>
              <a:rPr dirty="0" err="1"/>
              <a:t>likheter</a:t>
            </a:r>
            <a:r>
              <a:rPr dirty="0"/>
              <a:t> och </a:t>
            </a:r>
            <a:r>
              <a:rPr dirty="0" err="1"/>
              <a:t>skillnader</a:t>
            </a:r>
            <a:r>
              <a:rPr dirty="0"/>
              <a:t>.</a:t>
            </a:r>
          </a:p>
          <a:p>
            <a:r>
              <a:rPr dirty="0" err="1"/>
              <a:t>Utveckla</a:t>
            </a:r>
            <a:r>
              <a:rPr dirty="0"/>
              <a:t> (elaboration): "</a:t>
            </a:r>
            <a:r>
              <a:rPr dirty="0" err="1"/>
              <a:t>Varför</a:t>
            </a:r>
            <a:r>
              <a:rPr dirty="0"/>
              <a:t>?" och "Hur </a:t>
            </a:r>
            <a:r>
              <a:rPr dirty="0" err="1"/>
              <a:t>hänger</a:t>
            </a:r>
            <a:r>
              <a:rPr dirty="0"/>
              <a:t> det </a:t>
            </a:r>
            <a:r>
              <a:rPr dirty="0" err="1"/>
              <a:t>ihop</a:t>
            </a:r>
            <a:r>
              <a:rPr dirty="0"/>
              <a:t>?" </a:t>
            </a:r>
            <a:r>
              <a:rPr dirty="0" err="1"/>
              <a:t>kopplar</a:t>
            </a:r>
            <a:r>
              <a:rPr dirty="0"/>
              <a:t> till </a:t>
            </a:r>
            <a:r>
              <a:rPr dirty="0" err="1"/>
              <a:t>förkunskaper</a:t>
            </a:r>
            <a:r>
              <a:rPr dirty="0"/>
              <a:t>.</a:t>
            </a:r>
          </a:p>
          <a:p>
            <a:r>
              <a:rPr dirty="0" err="1"/>
              <a:t>Önskvärd</a:t>
            </a:r>
            <a:r>
              <a:rPr dirty="0"/>
              <a:t> </a:t>
            </a:r>
            <a:r>
              <a:rPr dirty="0" err="1"/>
              <a:t>svårighet</a:t>
            </a:r>
            <a:r>
              <a:rPr dirty="0"/>
              <a:t> (desirable difficulties): </a:t>
            </a:r>
            <a:r>
              <a:rPr dirty="0" err="1"/>
              <a:t>ansträngande</a:t>
            </a:r>
            <a:r>
              <a:rPr dirty="0"/>
              <a:t> nu, </a:t>
            </a:r>
            <a:r>
              <a:rPr dirty="0" err="1"/>
              <a:t>djupare</a:t>
            </a:r>
            <a:r>
              <a:rPr dirty="0"/>
              <a:t> </a:t>
            </a:r>
            <a:r>
              <a:rPr dirty="0" err="1"/>
              <a:t>förståelse</a:t>
            </a:r>
            <a:r>
              <a:rPr dirty="0"/>
              <a:t> </a:t>
            </a:r>
            <a:r>
              <a:rPr dirty="0" err="1"/>
              <a:t>på</a:t>
            </a:r>
            <a:r>
              <a:rPr dirty="0"/>
              <a:t> </a:t>
            </a:r>
            <a:r>
              <a:rPr dirty="0" err="1"/>
              <a:t>sikt</a:t>
            </a:r>
            <a:r>
              <a:rPr dirty="0"/>
              <a:t>. </a:t>
            </a:r>
            <a:r>
              <a:rPr dirty="0" err="1"/>
              <a:t>Paraplybegrepp</a:t>
            </a:r>
            <a:r>
              <a:rPr dirty="0"/>
              <a:t> för de </a:t>
            </a:r>
            <a:r>
              <a:rPr dirty="0" err="1"/>
              <a:t>övriga</a:t>
            </a:r>
            <a:r>
              <a:rPr dirty="0"/>
              <a:t>. </a:t>
            </a:r>
            <a:r>
              <a:rPr dirty="0" err="1"/>
              <a:t>Lagom</a:t>
            </a:r>
            <a:r>
              <a:rPr dirty="0"/>
              <a:t> </a:t>
            </a:r>
            <a:r>
              <a:rPr dirty="0" err="1"/>
              <a:t>svår</a:t>
            </a:r>
            <a:r>
              <a:rPr dirty="0"/>
              <a:t>: för </a:t>
            </a:r>
            <a:r>
              <a:rPr dirty="0" err="1"/>
              <a:t>lätt</a:t>
            </a:r>
            <a:r>
              <a:rPr dirty="0"/>
              <a:t> </a:t>
            </a:r>
            <a:r>
              <a:rPr dirty="0" err="1"/>
              <a:t>händer</a:t>
            </a:r>
            <a:r>
              <a:rPr dirty="0"/>
              <a:t> lite, för </a:t>
            </a:r>
            <a:r>
              <a:rPr dirty="0" err="1"/>
              <a:t>svår</a:t>
            </a:r>
            <a:r>
              <a:rPr dirty="0"/>
              <a:t> ger eleven </a:t>
            </a:r>
            <a:r>
              <a:rPr dirty="0" err="1"/>
              <a:t>upp</a:t>
            </a:r>
            <a:r>
              <a:rPr dirty="0"/>
              <a:t>.</a:t>
            </a:r>
          </a:p>
          <a:p>
            <a:endParaRPr lang="sv-SE" dirty="0"/>
          </a:p>
          <a:p>
            <a:r>
              <a:rPr dirty="0" err="1"/>
              <a:t>Rubriken</a:t>
            </a:r>
            <a:r>
              <a:rPr dirty="0"/>
              <a:t>: </a:t>
            </a:r>
            <a:r>
              <a:rPr dirty="0" err="1"/>
              <a:t>en</a:t>
            </a:r>
            <a:r>
              <a:rPr dirty="0"/>
              <a:t> </a:t>
            </a:r>
            <a:r>
              <a:rPr dirty="0" err="1"/>
              <a:t>fråga</a:t>
            </a:r>
            <a:r>
              <a:rPr dirty="0"/>
              <a:t> </a:t>
            </a:r>
            <a:r>
              <a:rPr dirty="0" err="1"/>
              <a:t>skapar</a:t>
            </a:r>
            <a:r>
              <a:rPr dirty="0"/>
              <a:t> </a:t>
            </a:r>
            <a:r>
              <a:rPr dirty="0" err="1"/>
              <a:t>ett</a:t>
            </a:r>
            <a:r>
              <a:rPr dirty="0"/>
              <a:t> </a:t>
            </a:r>
            <a:r>
              <a:rPr dirty="0" err="1"/>
              <a:t>glapp</a:t>
            </a:r>
            <a:r>
              <a:rPr dirty="0"/>
              <a:t> </a:t>
            </a:r>
            <a:r>
              <a:rPr dirty="0" err="1"/>
              <a:t>i</a:t>
            </a:r>
            <a:r>
              <a:rPr dirty="0"/>
              <a:t> </a:t>
            </a:r>
            <a:r>
              <a:rPr dirty="0" err="1"/>
              <a:t>kunskapen</a:t>
            </a:r>
            <a:r>
              <a:rPr dirty="0"/>
              <a:t> </a:t>
            </a:r>
            <a:r>
              <a:rPr dirty="0" err="1"/>
              <a:t>som</a:t>
            </a:r>
            <a:r>
              <a:rPr dirty="0"/>
              <a:t> vi </a:t>
            </a:r>
            <a:r>
              <a:rPr dirty="0" err="1"/>
              <a:t>vill</a:t>
            </a:r>
            <a:r>
              <a:rPr dirty="0"/>
              <a:t> </a:t>
            </a:r>
            <a:r>
              <a:rPr dirty="0" err="1"/>
              <a:t>fylla</a:t>
            </a:r>
            <a:r>
              <a:rPr dirty="0"/>
              <a:t>. Ett </a:t>
            </a:r>
            <a:r>
              <a:rPr dirty="0" err="1"/>
              <a:t>färdigt</a:t>
            </a:r>
            <a:r>
              <a:rPr dirty="0"/>
              <a:t> </a:t>
            </a:r>
            <a:r>
              <a:rPr dirty="0" err="1"/>
              <a:t>svar</a:t>
            </a:r>
            <a:r>
              <a:rPr dirty="0"/>
              <a:t> </a:t>
            </a:r>
            <a:r>
              <a:rPr dirty="0" err="1"/>
              <a:t>fyller</a:t>
            </a:r>
            <a:r>
              <a:rPr dirty="0"/>
              <a:t> det </a:t>
            </a:r>
            <a:r>
              <a:rPr dirty="0" err="1"/>
              <a:t>åt</a:t>
            </a:r>
            <a:r>
              <a:rPr dirty="0"/>
              <a:t> </a:t>
            </a:r>
            <a:r>
              <a:rPr dirty="0" err="1"/>
              <a:t>oss</a:t>
            </a:r>
            <a:r>
              <a:rPr dirty="0"/>
              <a:t>. En </a:t>
            </a:r>
            <a:r>
              <a:rPr dirty="0" err="1"/>
              <a:t>fråga</a:t>
            </a:r>
            <a:r>
              <a:rPr dirty="0"/>
              <a:t> </a:t>
            </a:r>
            <a:r>
              <a:rPr dirty="0" err="1"/>
              <a:t>låter</a:t>
            </a:r>
            <a:r>
              <a:rPr dirty="0"/>
              <a:t> </a:t>
            </a:r>
            <a:r>
              <a:rPr dirty="0" err="1"/>
              <a:t>oss</a:t>
            </a:r>
            <a:r>
              <a:rPr dirty="0"/>
              <a:t> </a:t>
            </a:r>
            <a:r>
              <a:rPr dirty="0" err="1"/>
              <a:t>fylla</a:t>
            </a:r>
            <a:r>
              <a:rPr dirty="0"/>
              <a:t> det </a:t>
            </a:r>
            <a:r>
              <a:rPr dirty="0" err="1"/>
              <a:t>själva</a:t>
            </a:r>
            <a:r>
              <a:rPr dirty="0"/>
              <a:t>.</a:t>
            </a:r>
          </a:p>
          <a:p>
            <a:endParaRPr lang="sv-SE" dirty="0"/>
          </a:p>
          <a:p>
            <a:r>
              <a:rPr dirty="0" err="1"/>
              <a:t>Starkt</a:t>
            </a:r>
            <a:r>
              <a:rPr dirty="0"/>
              <a:t> </a:t>
            </a:r>
            <a:r>
              <a:rPr dirty="0" err="1"/>
              <a:t>vetenskapligt</a:t>
            </a:r>
            <a:r>
              <a:rPr dirty="0"/>
              <a:t> </a:t>
            </a:r>
            <a:r>
              <a:rPr dirty="0" err="1"/>
              <a:t>stöd</a:t>
            </a:r>
            <a:r>
              <a:rPr dirty="0"/>
              <a:t>. </a:t>
            </a:r>
            <a:r>
              <a:rPr dirty="0" err="1"/>
              <a:t>Värna</a:t>
            </a:r>
            <a:r>
              <a:rPr dirty="0"/>
              <a:t>, </a:t>
            </a:r>
            <a:r>
              <a:rPr dirty="0" err="1"/>
              <a:t>fortsätta</a:t>
            </a:r>
            <a:r>
              <a:rPr dirty="0"/>
              <a:t>, </a:t>
            </a:r>
            <a:r>
              <a:rPr dirty="0" err="1"/>
              <a:t>utveckla</a:t>
            </a:r>
            <a:r>
              <a:rPr dirty="0"/>
              <a:t>.</a:t>
            </a:r>
          </a:p>
          <a:p>
            <a:r>
              <a:rPr dirty="0" err="1"/>
              <a:t>Därför</a:t>
            </a:r>
            <a:r>
              <a:rPr dirty="0"/>
              <a:t> </a:t>
            </a:r>
            <a:r>
              <a:rPr dirty="0" err="1"/>
              <a:t>är</a:t>
            </a:r>
            <a:r>
              <a:rPr dirty="0"/>
              <a:t> </a:t>
            </a:r>
            <a:r>
              <a:rPr dirty="0" err="1"/>
              <a:t>ett</a:t>
            </a:r>
            <a:r>
              <a:rPr dirty="0"/>
              <a:t> </a:t>
            </a:r>
            <a:r>
              <a:rPr dirty="0" err="1"/>
              <a:t>snabbt</a:t>
            </a:r>
            <a:r>
              <a:rPr dirty="0"/>
              <a:t> AI-</a:t>
            </a:r>
            <a:r>
              <a:rPr dirty="0" err="1"/>
              <a:t>svar</a:t>
            </a:r>
            <a:r>
              <a:rPr dirty="0"/>
              <a:t> </a:t>
            </a:r>
            <a:r>
              <a:rPr dirty="0" err="1"/>
              <a:t>problematiskt</a:t>
            </a:r>
            <a:r>
              <a:rPr dirty="0"/>
              <a:t>: vi </a:t>
            </a:r>
            <a:r>
              <a:rPr dirty="0" err="1"/>
              <a:t>behöver</a:t>
            </a:r>
            <a:r>
              <a:rPr dirty="0"/>
              <a:t> </a:t>
            </a:r>
            <a:r>
              <a:rPr dirty="0" err="1"/>
              <a:t>få</a:t>
            </a:r>
            <a:r>
              <a:rPr dirty="0"/>
              <a:t> </a:t>
            </a:r>
            <a:r>
              <a:rPr dirty="0" err="1"/>
              <a:t>tänka</a:t>
            </a:r>
            <a:r>
              <a:rPr dirty="0"/>
              <a:t> för </a:t>
            </a:r>
            <a:r>
              <a:rPr dirty="0" err="1"/>
              <a:t>att</a:t>
            </a:r>
            <a:r>
              <a:rPr dirty="0"/>
              <a:t> </a:t>
            </a:r>
            <a:r>
              <a:rPr dirty="0" err="1"/>
              <a:t>lära</a:t>
            </a:r>
            <a:r>
              <a:rPr dirty="0"/>
              <a:t> </a:t>
            </a:r>
            <a:r>
              <a:rPr dirty="0" err="1"/>
              <a:t>oss</a:t>
            </a:r>
            <a:r>
              <a:rPr dirty="0"/>
              <a:t>.</a:t>
            </a:r>
          </a:p>
        </p:txBody>
      </p:sp>
    </p:spTree>
    <p:extLst>
      <p:ext uri="{BB962C8B-B14F-4D97-AF65-F5344CB8AC3E}">
        <p14:creationId xmlns:p14="http://schemas.microsoft.com/office/powerpoint/2010/main" val="10685368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rtl="0"/>
            <a:r>
              <a:rPr lang="sv-SE" dirty="0"/>
              <a:t>De här begreppen är säkert välbekanta för många av er så det jag vill visa är att det som händer i hjärnan också tar sig uttryck i, och samspelar med, det sociala i lärandet.</a:t>
            </a:r>
          </a:p>
          <a:p>
            <a:pPr rtl="0"/>
            <a:endParaRPr lang="sv-SE" dirty="0"/>
          </a:p>
          <a:p>
            <a:pPr rtl="0"/>
            <a:r>
              <a:rPr lang="sv-SE" dirty="0"/>
              <a:t>Lagom svårt utvecklar, och med stöd klarar eleven mer.</a:t>
            </a:r>
          </a:p>
          <a:p>
            <a:pPr rtl="0"/>
            <a:r>
              <a:rPr lang="sv-SE" dirty="0"/>
              <a:t>Ny kunskap kopplas till det vi redan vet, med språket, i samtal.</a:t>
            </a:r>
          </a:p>
          <a:p>
            <a:pPr rtl="0"/>
            <a:r>
              <a:rPr lang="sv-SE" dirty="0"/>
              <a:t>Hjärnan justerar efter återkoppling från lärare och kamrater.</a:t>
            </a:r>
          </a:p>
          <a:p>
            <a:pPr rtl="0"/>
            <a:r>
              <a:rPr lang="sv-SE" dirty="0"/>
              <a:t>Och det vi tänker själva och det vi säger tillsammans påverkar varandra.</a:t>
            </a:r>
          </a:p>
          <a:p>
            <a:endParaRPr dirty="0"/>
          </a:p>
          <a:p>
            <a:r>
              <a:rPr dirty="0" err="1"/>
              <a:t>Tänk</a:t>
            </a:r>
            <a:r>
              <a:rPr dirty="0"/>
              <a:t> </a:t>
            </a:r>
            <a:r>
              <a:rPr dirty="0" err="1"/>
              <a:t>på</a:t>
            </a:r>
            <a:r>
              <a:rPr dirty="0"/>
              <a:t> era </a:t>
            </a:r>
            <a:r>
              <a:rPr dirty="0" err="1"/>
              <a:t>svar</a:t>
            </a:r>
            <a:r>
              <a:rPr dirty="0"/>
              <a:t> </a:t>
            </a:r>
            <a:r>
              <a:rPr dirty="0" err="1"/>
              <a:t>från</a:t>
            </a:r>
            <a:r>
              <a:rPr dirty="0"/>
              <a:t> </a:t>
            </a:r>
            <a:r>
              <a:rPr dirty="0" err="1"/>
              <a:t>början</a:t>
            </a:r>
            <a:r>
              <a:rPr lang="sv-SE" dirty="0"/>
              <a:t> om hur det gick till när ni lärde er något senast</a:t>
            </a:r>
            <a:r>
              <a:rPr dirty="0"/>
              <a:t>: </a:t>
            </a:r>
            <a:r>
              <a:rPr lang="sv-SE" dirty="0"/>
              <a:t>ni kanske var inne på </a:t>
            </a:r>
            <a:r>
              <a:rPr dirty="0" err="1"/>
              <a:t>att</a:t>
            </a:r>
            <a:r>
              <a:rPr dirty="0"/>
              <a:t> </a:t>
            </a:r>
            <a:r>
              <a:rPr dirty="0" err="1"/>
              <a:t>prova</a:t>
            </a:r>
            <a:r>
              <a:rPr dirty="0"/>
              <a:t> </a:t>
            </a:r>
            <a:r>
              <a:rPr dirty="0" err="1"/>
              <a:t>själv</a:t>
            </a:r>
            <a:r>
              <a:rPr lang="sv-SE" dirty="0"/>
              <a:t>a</a:t>
            </a:r>
            <a:r>
              <a:rPr dirty="0"/>
              <a:t>, </a:t>
            </a:r>
            <a:r>
              <a:rPr dirty="0" err="1"/>
              <a:t>förklara</a:t>
            </a:r>
            <a:r>
              <a:rPr dirty="0"/>
              <a:t> för </a:t>
            </a:r>
            <a:r>
              <a:rPr dirty="0" err="1"/>
              <a:t>någon</a:t>
            </a:r>
            <a:r>
              <a:rPr dirty="0"/>
              <a:t> </a:t>
            </a:r>
            <a:r>
              <a:rPr dirty="0" err="1"/>
              <a:t>annan</a:t>
            </a:r>
            <a:r>
              <a:rPr dirty="0"/>
              <a:t>, </a:t>
            </a:r>
            <a:r>
              <a:rPr dirty="0" err="1"/>
              <a:t>upptäcka</a:t>
            </a:r>
            <a:r>
              <a:rPr dirty="0"/>
              <a:t> </a:t>
            </a:r>
            <a:r>
              <a:rPr dirty="0" err="1"/>
              <a:t>att</a:t>
            </a:r>
            <a:r>
              <a:rPr dirty="0"/>
              <a:t> man hade </a:t>
            </a:r>
            <a:r>
              <a:rPr dirty="0" err="1"/>
              <a:t>fel</a:t>
            </a:r>
            <a:r>
              <a:rPr dirty="0"/>
              <a:t>. Det </a:t>
            </a:r>
            <a:r>
              <a:rPr dirty="0" err="1"/>
              <a:t>är</a:t>
            </a:r>
            <a:r>
              <a:rPr dirty="0"/>
              <a:t> just det </a:t>
            </a:r>
            <a:r>
              <a:rPr dirty="0" err="1"/>
              <a:t>här</a:t>
            </a:r>
            <a:r>
              <a:rPr dirty="0"/>
              <a:t> </a:t>
            </a:r>
            <a:r>
              <a:rPr dirty="0" err="1"/>
              <a:t>växelspelet</a:t>
            </a:r>
            <a:r>
              <a:rPr dirty="0"/>
              <a:t>. Jag </a:t>
            </a:r>
            <a:r>
              <a:rPr dirty="0" err="1"/>
              <a:t>tror</a:t>
            </a:r>
            <a:r>
              <a:rPr dirty="0"/>
              <a:t> </a:t>
            </a:r>
            <a:r>
              <a:rPr dirty="0" err="1"/>
              <a:t>att</a:t>
            </a:r>
            <a:r>
              <a:rPr dirty="0"/>
              <a:t> det </a:t>
            </a:r>
            <a:r>
              <a:rPr dirty="0" err="1"/>
              <a:t>är</a:t>
            </a:r>
            <a:r>
              <a:rPr dirty="0"/>
              <a:t> </a:t>
            </a:r>
            <a:r>
              <a:rPr dirty="0" err="1"/>
              <a:t>viktigare</a:t>
            </a:r>
            <a:r>
              <a:rPr dirty="0"/>
              <a:t> </a:t>
            </a:r>
            <a:r>
              <a:rPr dirty="0" err="1"/>
              <a:t>än</a:t>
            </a:r>
            <a:r>
              <a:rPr dirty="0"/>
              <a:t> </a:t>
            </a:r>
            <a:r>
              <a:rPr dirty="0" err="1"/>
              <a:t>någonsin</a:t>
            </a:r>
            <a:r>
              <a:rPr dirty="0"/>
              <a:t>, </a:t>
            </a:r>
            <a:r>
              <a:rPr lang="sv-SE" dirty="0"/>
              <a:t>framför allt för </a:t>
            </a:r>
            <a:r>
              <a:rPr dirty="0" err="1"/>
              <a:t>elever</a:t>
            </a:r>
            <a:r>
              <a:rPr dirty="0"/>
              <a:t>, </a:t>
            </a:r>
            <a:r>
              <a:rPr dirty="0" err="1"/>
              <a:t>att</a:t>
            </a:r>
            <a:r>
              <a:rPr dirty="0"/>
              <a:t> </a:t>
            </a:r>
            <a:r>
              <a:rPr dirty="0" err="1"/>
              <a:t>förstå</a:t>
            </a:r>
            <a:r>
              <a:rPr dirty="0"/>
              <a:t> </a:t>
            </a:r>
            <a:r>
              <a:rPr dirty="0" err="1"/>
              <a:t>hur</a:t>
            </a:r>
            <a:r>
              <a:rPr dirty="0"/>
              <a:t> vi </a:t>
            </a:r>
            <a:r>
              <a:rPr dirty="0" err="1"/>
              <a:t>lär</a:t>
            </a:r>
            <a:r>
              <a:rPr dirty="0"/>
              <a:t> </a:t>
            </a:r>
            <a:r>
              <a:rPr dirty="0" err="1"/>
              <a:t>oss</a:t>
            </a:r>
            <a:r>
              <a:rPr lang="sv-SE" dirty="0"/>
              <a:t> för att annars kommer vi att ta genvägar.</a:t>
            </a:r>
            <a:endParaRPr dirty="0"/>
          </a:p>
        </p:txBody>
      </p:sp>
    </p:spTree>
    <p:extLst>
      <p:ext uri="{BB962C8B-B14F-4D97-AF65-F5344CB8AC3E}">
        <p14:creationId xmlns:p14="http://schemas.microsoft.com/office/powerpoint/2010/main" val="2972759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a:t>Och </a:t>
            </a:r>
            <a:r>
              <a:rPr dirty="0" err="1"/>
              <a:t>här</a:t>
            </a:r>
            <a:r>
              <a:rPr dirty="0"/>
              <a:t> </a:t>
            </a:r>
            <a:r>
              <a:rPr dirty="0" err="1"/>
              <a:t>kan</a:t>
            </a:r>
            <a:r>
              <a:rPr dirty="0"/>
              <a:t> </a:t>
            </a:r>
            <a:r>
              <a:rPr dirty="0" err="1"/>
              <a:t>frågor</a:t>
            </a:r>
            <a:r>
              <a:rPr dirty="0"/>
              <a:t> </a:t>
            </a:r>
            <a:r>
              <a:rPr dirty="0" err="1"/>
              <a:t>fungera</a:t>
            </a:r>
            <a:r>
              <a:rPr dirty="0"/>
              <a:t> </a:t>
            </a:r>
            <a:r>
              <a:rPr dirty="0" err="1"/>
              <a:t>som</a:t>
            </a:r>
            <a:r>
              <a:rPr dirty="0"/>
              <a:t> </a:t>
            </a:r>
            <a:r>
              <a:rPr dirty="0" err="1"/>
              <a:t>en</a:t>
            </a:r>
            <a:r>
              <a:rPr dirty="0"/>
              <a:t> </a:t>
            </a:r>
            <a:r>
              <a:rPr dirty="0" err="1"/>
              <a:t>brygga</a:t>
            </a:r>
            <a:r>
              <a:rPr dirty="0"/>
              <a:t> </a:t>
            </a:r>
            <a:r>
              <a:rPr dirty="0" err="1"/>
              <a:t>mellan</a:t>
            </a:r>
            <a:r>
              <a:rPr dirty="0"/>
              <a:t> de </a:t>
            </a:r>
            <a:r>
              <a:rPr dirty="0" err="1"/>
              <a:t>två</a:t>
            </a:r>
            <a:r>
              <a:rPr dirty="0"/>
              <a:t>.</a:t>
            </a:r>
          </a:p>
          <a:p>
            <a:endParaRPr dirty="0"/>
          </a:p>
          <a:p>
            <a:pPr rtl="0"/>
            <a:r>
              <a:rPr lang="sv-SE" dirty="0"/>
              <a:t>En lagom svår fråga ger en önskvärd svårighet på varierande nivåer.</a:t>
            </a:r>
          </a:p>
          <a:p>
            <a:pPr rtl="0"/>
            <a:endParaRPr lang="sv-SE" dirty="0"/>
          </a:p>
          <a:p>
            <a:pPr rtl="0"/>
            <a:r>
              <a:rPr lang="sv-SE" dirty="0"/>
              <a:t>“Varför?” och “Hur hänger det ihop?” får eleven att koppla ihop och sätta ord på sitt tänkande.</a:t>
            </a:r>
          </a:p>
          <a:p>
            <a:pPr rtl="0"/>
            <a:endParaRPr lang="sv-SE" dirty="0"/>
          </a:p>
          <a:p>
            <a:pPr rtl="0"/>
            <a:r>
              <a:rPr lang="sv-SE" dirty="0"/>
              <a:t>Ett klassisk knep är ju att formulera återkoppling som frågor, vilket får mottagaren att tänka.</a:t>
            </a:r>
          </a:p>
          <a:p>
            <a:pPr rtl="0"/>
            <a:endParaRPr lang="sv-SE" dirty="0"/>
          </a:p>
          <a:p>
            <a:pPr rtl="0"/>
            <a:r>
              <a:rPr lang="sv-SE" dirty="0"/>
              <a:t>Och samma fråga kan komma tillbaka över tid, på olika nivåer.</a:t>
            </a:r>
          </a:p>
          <a:p>
            <a:endParaRPr dirty="0"/>
          </a:p>
          <a:p>
            <a:r>
              <a:rPr dirty="0" err="1"/>
              <a:t>Så</a:t>
            </a:r>
            <a:r>
              <a:rPr dirty="0"/>
              <a:t> om vi </a:t>
            </a:r>
            <a:r>
              <a:rPr dirty="0" err="1"/>
              <a:t>vill</a:t>
            </a:r>
            <a:r>
              <a:rPr dirty="0"/>
              <a:t> ha </a:t>
            </a:r>
            <a:r>
              <a:rPr dirty="0" err="1"/>
              <a:t>fler</a:t>
            </a:r>
            <a:r>
              <a:rPr dirty="0"/>
              <a:t> </a:t>
            </a:r>
            <a:r>
              <a:rPr dirty="0" err="1"/>
              <a:t>frågor</a:t>
            </a:r>
            <a:r>
              <a:rPr dirty="0"/>
              <a:t> </a:t>
            </a:r>
            <a:r>
              <a:rPr dirty="0" err="1"/>
              <a:t>i</a:t>
            </a:r>
            <a:r>
              <a:rPr dirty="0"/>
              <a:t> </a:t>
            </a:r>
            <a:r>
              <a:rPr dirty="0" err="1"/>
              <a:t>undervisningen</a:t>
            </a:r>
            <a:r>
              <a:rPr dirty="0"/>
              <a:t>, och </a:t>
            </a:r>
            <a:r>
              <a:rPr dirty="0" err="1"/>
              <a:t>samtidigt</a:t>
            </a:r>
            <a:r>
              <a:rPr dirty="0"/>
              <a:t> </a:t>
            </a:r>
            <a:r>
              <a:rPr dirty="0" err="1"/>
              <a:t>lära</a:t>
            </a:r>
            <a:r>
              <a:rPr dirty="0"/>
              <a:t> </a:t>
            </a:r>
            <a:r>
              <a:rPr dirty="0" err="1"/>
              <a:t>eleverna</a:t>
            </a:r>
            <a:r>
              <a:rPr dirty="0"/>
              <a:t> </a:t>
            </a:r>
            <a:r>
              <a:rPr dirty="0" err="1"/>
              <a:t>att</a:t>
            </a:r>
            <a:r>
              <a:rPr dirty="0"/>
              <a:t> </a:t>
            </a:r>
            <a:r>
              <a:rPr dirty="0" err="1"/>
              <a:t>tänka</a:t>
            </a:r>
            <a:r>
              <a:rPr dirty="0"/>
              <a:t> </a:t>
            </a:r>
            <a:r>
              <a:rPr dirty="0" err="1"/>
              <a:t>tillsammans</a:t>
            </a:r>
            <a:r>
              <a:rPr dirty="0"/>
              <a:t> och med </a:t>
            </a:r>
            <a:r>
              <a:rPr dirty="0" err="1"/>
              <a:t>stöd</a:t>
            </a:r>
            <a:r>
              <a:rPr dirty="0"/>
              <a:t> av AI, och </a:t>
            </a:r>
            <a:r>
              <a:rPr dirty="0" err="1"/>
              <a:t>inte</a:t>
            </a:r>
            <a:r>
              <a:rPr dirty="0"/>
              <a:t> </a:t>
            </a:r>
            <a:r>
              <a:rPr dirty="0" err="1"/>
              <a:t>låta</a:t>
            </a:r>
            <a:r>
              <a:rPr dirty="0"/>
              <a:t> AI </a:t>
            </a:r>
            <a:r>
              <a:rPr dirty="0" err="1"/>
              <a:t>tänka</a:t>
            </a:r>
            <a:r>
              <a:rPr dirty="0"/>
              <a:t> </a:t>
            </a:r>
            <a:r>
              <a:rPr dirty="0" err="1"/>
              <a:t>åt</a:t>
            </a:r>
            <a:r>
              <a:rPr dirty="0"/>
              <a:t> dem, </a:t>
            </a:r>
            <a:r>
              <a:rPr dirty="0" err="1"/>
              <a:t>hur</a:t>
            </a:r>
            <a:r>
              <a:rPr dirty="0"/>
              <a:t> </a:t>
            </a:r>
            <a:r>
              <a:rPr dirty="0" err="1"/>
              <a:t>gör</a:t>
            </a:r>
            <a:r>
              <a:rPr dirty="0"/>
              <a:t> vi </a:t>
            </a:r>
            <a:r>
              <a:rPr dirty="0" err="1"/>
              <a:t>då</a:t>
            </a:r>
            <a:r>
              <a:rPr dirty="0"/>
              <a:t>?</a:t>
            </a:r>
          </a:p>
        </p:txBody>
      </p:sp>
    </p:spTree>
    <p:extLst>
      <p:ext uri="{BB962C8B-B14F-4D97-AF65-F5344CB8AC3E}">
        <p14:creationId xmlns:p14="http://schemas.microsoft.com/office/powerpoint/2010/main" val="2231121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2D22A-B389-D62B-767E-F57B9BD3606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67EDC27-FEDC-CC78-794D-2A79E159287C}"/>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6471D39-2AF1-C705-4307-696E024F5417}"/>
              </a:ext>
            </a:extLst>
          </p:cNvPr>
          <p:cNvSpPr>
            <a:spLocks noGrp="1"/>
          </p:cNvSpPr>
          <p:nvPr>
            <p:ph type="body" idx="1"/>
          </p:nvPr>
        </p:nvSpPr>
        <p:spPr/>
        <p:txBody>
          <a:bodyPr/>
          <a:lstStyle/>
          <a:p>
            <a:r>
              <a:rPr lang="sv-SE" dirty="0"/>
              <a:t>Och d</a:t>
            </a:r>
            <a:r>
              <a:rPr dirty="0"/>
              <a:t>et </a:t>
            </a:r>
            <a:r>
              <a:rPr dirty="0" err="1"/>
              <a:t>här</a:t>
            </a:r>
            <a:r>
              <a:rPr dirty="0"/>
              <a:t> </a:t>
            </a:r>
            <a:r>
              <a:rPr dirty="0" err="1"/>
              <a:t>är</a:t>
            </a:r>
            <a:r>
              <a:rPr dirty="0"/>
              <a:t> </a:t>
            </a:r>
            <a:r>
              <a:rPr dirty="0" err="1"/>
              <a:t>också</a:t>
            </a:r>
            <a:r>
              <a:rPr dirty="0"/>
              <a:t> </a:t>
            </a:r>
            <a:r>
              <a:rPr dirty="0" err="1"/>
              <a:t>en</a:t>
            </a:r>
            <a:r>
              <a:rPr dirty="0"/>
              <a:t> del av </a:t>
            </a:r>
            <a:r>
              <a:rPr dirty="0" err="1"/>
              <a:t>att</a:t>
            </a:r>
            <a:r>
              <a:rPr dirty="0"/>
              <a:t> </a:t>
            </a:r>
            <a:r>
              <a:rPr dirty="0" err="1"/>
              <a:t>lära</a:t>
            </a:r>
            <a:r>
              <a:rPr dirty="0"/>
              <a:t> sig 2026.</a:t>
            </a:r>
          </a:p>
          <a:p>
            <a:r>
              <a:rPr dirty="0"/>
              <a:t>Alla </a:t>
            </a:r>
            <a:r>
              <a:rPr dirty="0" err="1"/>
              <a:t>medborgare</a:t>
            </a:r>
            <a:r>
              <a:rPr dirty="0"/>
              <a:t> </a:t>
            </a:r>
            <a:r>
              <a:rPr dirty="0" err="1"/>
              <a:t>behöver</a:t>
            </a:r>
            <a:r>
              <a:rPr dirty="0"/>
              <a:t> digital </a:t>
            </a:r>
            <a:r>
              <a:rPr dirty="0" err="1"/>
              <a:t>kompetens</a:t>
            </a:r>
            <a:r>
              <a:rPr dirty="0"/>
              <a:t>.</a:t>
            </a:r>
          </a:p>
          <a:p>
            <a:endParaRPr lang="sv-SE" dirty="0"/>
          </a:p>
          <a:p>
            <a:r>
              <a:rPr dirty="0" err="1"/>
              <a:t>Styrdokument</a:t>
            </a:r>
            <a:r>
              <a:rPr dirty="0"/>
              <a:t>, </a:t>
            </a:r>
            <a:r>
              <a:rPr dirty="0" err="1"/>
              <a:t>nationella</a:t>
            </a:r>
            <a:r>
              <a:rPr dirty="0"/>
              <a:t> </a:t>
            </a:r>
            <a:r>
              <a:rPr dirty="0" err="1"/>
              <a:t>riktlinjer</a:t>
            </a:r>
            <a:r>
              <a:rPr dirty="0"/>
              <a:t> och </a:t>
            </a:r>
            <a:r>
              <a:rPr dirty="0" err="1"/>
              <a:t>internationella</a:t>
            </a:r>
            <a:r>
              <a:rPr dirty="0"/>
              <a:t> </a:t>
            </a:r>
            <a:r>
              <a:rPr dirty="0" err="1"/>
              <a:t>ramverk</a:t>
            </a:r>
            <a:r>
              <a:rPr dirty="0"/>
              <a:t>: </a:t>
            </a:r>
            <a:r>
              <a:rPr dirty="0" err="1"/>
              <a:t>använda</a:t>
            </a:r>
            <a:r>
              <a:rPr dirty="0"/>
              <a:t> </a:t>
            </a:r>
            <a:r>
              <a:rPr dirty="0" err="1"/>
              <a:t>digitala</a:t>
            </a:r>
            <a:r>
              <a:rPr dirty="0"/>
              <a:t> och </a:t>
            </a:r>
            <a:r>
              <a:rPr dirty="0" err="1"/>
              <a:t>andra</a:t>
            </a:r>
            <a:r>
              <a:rPr dirty="0"/>
              <a:t> </a:t>
            </a:r>
            <a:r>
              <a:rPr dirty="0" err="1"/>
              <a:t>lärverktyg</a:t>
            </a:r>
            <a:r>
              <a:rPr dirty="0"/>
              <a:t> för </a:t>
            </a:r>
            <a:r>
              <a:rPr dirty="0" err="1"/>
              <a:t>att</a:t>
            </a:r>
            <a:r>
              <a:rPr dirty="0"/>
              <a:t> </a:t>
            </a:r>
            <a:r>
              <a:rPr dirty="0" err="1"/>
              <a:t>söka</a:t>
            </a:r>
            <a:r>
              <a:rPr dirty="0"/>
              <a:t> </a:t>
            </a:r>
            <a:r>
              <a:rPr dirty="0" err="1"/>
              <a:t>kunskap</a:t>
            </a:r>
            <a:r>
              <a:rPr dirty="0"/>
              <a:t>, </a:t>
            </a:r>
            <a:r>
              <a:rPr dirty="0" err="1"/>
              <a:t>bearbeta</a:t>
            </a:r>
            <a:r>
              <a:rPr dirty="0"/>
              <a:t> information, </a:t>
            </a:r>
            <a:r>
              <a:rPr dirty="0" err="1"/>
              <a:t>lösa</a:t>
            </a:r>
            <a:r>
              <a:rPr dirty="0"/>
              <a:t> problem, </a:t>
            </a:r>
            <a:r>
              <a:rPr dirty="0" err="1"/>
              <a:t>skapa</a:t>
            </a:r>
            <a:r>
              <a:rPr dirty="0"/>
              <a:t>, </a:t>
            </a:r>
            <a:r>
              <a:rPr dirty="0" err="1"/>
              <a:t>kommunicera</a:t>
            </a:r>
            <a:r>
              <a:rPr dirty="0"/>
              <a:t> och </a:t>
            </a:r>
            <a:r>
              <a:rPr dirty="0" err="1"/>
              <a:t>lära</a:t>
            </a:r>
            <a:r>
              <a:rPr dirty="0"/>
              <a:t>.</a:t>
            </a:r>
          </a:p>
          <a:p>
            <a:endParaRPr lang="sv-SE" dirty="0"/>
          </a:p>
          <a:p>
            <a:r>
              <a:rPr dirty="0" err="1"/>
              <a:t>Förmågan</a:t>
            </a:r>
            <a:r>
              <a:rPr dirty="0"/>
              <a:t> </a:t>
            </a:r>
            <a:r>
              <a:rPr dirty="0" err="1"/>
              <a:t>att</a:t>
            </a:r>
            <a:r>
              <a:rPr dirty="0"/>
              <a:t> </a:t>
            </a:r>
            <a:r>
              <a:rPr dirty="0" err="1"/>
              <a:t>förstå</a:t>
            </a:r>
            <a:r>
              <a:rPr dirty="0"/>
              <a:t>, </a:t>
            </a:r>
            <a:r>
              <a:rPr dirty="0" err="1"/>
              <a:t>använda</a:t>
            </a:r>
            <a:r>
              <a:rPr dirty="0"/>
              <a:t>, </a:t>
            </a:r>
            <a:r>
              <a:rPr dirty="0" err="1"/>
              <a:t>kritiskt</a:t>
            </a:r>
            <a:r>
              <a:rPr dirty="0"/>
              <a:t> </a:t>
            </a:r>
            <a:r>
              <a:rPr dirty="0" err="1"/>
              <a:t>värdera</a:t>
            </a:r>
            <a:r>
              <a:rPr dirty="0"/>
              <a:t> och </a:t>
            </a:r>
            <a:r>
              <a:rPr dirty="0" err="1"/>
              <a:t>kommunicera</a:t>
            </a:r>
            <a:r>
              <a:rPr dirty="0"/>
              <a:t> om AI </a:t>
            </a:r>
            <a:r>
              <a:rPr dirty="0" err="1"/>
              <a:t>betonas</a:t>
            </a:r>
            <a:r>
              <a:rPr dirty="0"/>
              <a:t> </a:t>
            </a:r>
            <a:r>
              <a:rPr dirty="0" err="1"/>
              <a:t>på</a:t>
            </a:r>
            <a:r>
              <a:rPr dirty="0"/>
              <a:t> </a:t>
            </a:r>
            <a:r>
              <a:rPr dirty="0" err="1"/>
              <a:t>många</a:t>
            </a:r>
            <a:r>
              <a:rPr dirty="0"/>
              <a:t> </a:t>
            </a:r>
            <a:r>
              <a:rPr dirty="0" err="1"/>
              <a:t>ställen</a:t>
            </a:r>
            <a:r>
              <a:rPr dirty="0"/>
              <a:t>.</a:t>
            </a:r>
          </a:p>
          <a:p>
            <a:r>
              <a:rPr dirty="0" err="1"/>
              <a:t>Svaret</a:t>
            </a:r>
            <a:r>
              <a:rPr dirty="0"/>
              <a:t> </a:t>
            </a:r>
            <a:r>
              <a:rPr dirty="0" err="1"/>
              <a:t>är</a:t>
            </a:r>
            <a:r>
              <a:rPr dirty="0"/>
              <a:t> </a:t>
            </a:r>
            <a:r>
              <a:rPr dirty="0" err="1"/>
              <a:t>inte</a:t>
            </a:r>
            <a:r>
              <a:rPr dirty="0"/>
              <a:t> </a:t>
            </a:r>
            <a:r>
              <a:rPr dirty="0" err="1"/>
              <a:t>att</a:t>
            </a:r>
            <a:r>
              <a:rPr dirty="0"/>
              <a:t> </a:t>
            </a:r>
            <a:r>
              <a:rPr dirty="0" err="1"/>
              <a:t>hålla</a:t>
            </a:r>
            <a:r>
              <a:rPr dirty="0"/>
              <a:t> AI </a:t>
            </a:r>
            <a:r>
              <a:rPr dirty="0" err="1"/>
              <a:t>utanför</a:t>
            </a:r>
            <a:r>
              <a:rPr dirty="0"/>
              <a:t>. </a:t>
            </a:r>
            <a:r>
              <a:rPr dirty="0" err="1"/>
              <a:t>Använd</a:t>
            </a:r>
            <a:r>
              <a:rPr dirty="0"/>
              <a:t> den </a:t>
            </a:r>
            <a:r>
              <a:rPr dirty="0" err="1"/>
              <a:t>så</a:t>
            </a:r>
            <a:r>
              <a:rPr dirty="0"/>
              <a:t> </a:t>
            </a:r>
            <a:r>
              <a:rPr dirty="0" err="1"/>
              <a:t>att</a:t>
            </a:r>
            <a:r>
              <a:rPr dirty="0"/>
              <a:t> den </a:t>
            </a:r>
            <a:r>
              <a:rPr dirty="0" err="1"/>
              <a:t>tränar</a:t>
            </a:r>
            <a:r>
              <a:rPr dirty="0"/>
              <a:t> </a:t>
            </a:r>
            <a:r>
              <a:rPr dirty="0" err="1"/>
              <a:t>tänkandet</a:t>
            </a:r>
            <a:r>
              <a:rPr dirty="0"/>
              <a:t>.</a:t>
            </a:r>
          </a:p>
          <a:p>
            <a:r>
              <a:rPr dirty="0" err="1"/>
              <a:t>Två</a:t>
            </a:r>
            <a:r>
              <a:rPr dirty="0"/>
              <a:t> </a:t>
            </a:r>
            <a:r>
              <a:rPr dirty="0" err="1"/>
              <a:t>mål</a:t>
            </a:r>
            <a:r>
              <a:rPr dirty="0"/>
              <a:t>: </a:t>
            </a:r>
            <a:r>
              <a:rPr dirty="0" err="1"/>
              <a:t>kunna</a:t>
            </a:r>
            <a:r>
              <a:rPr dirty="0"/>
              <a:t> </a:t>
            </a:r>
            <a:r>
              <a:rPr dirty="0" err="1"/>
              <a:t>använda</a:t>
            </a:r>
            <a:r>
              <a:rPr dirty="0"/>
              <a:t> AI och </a:t>
            </a:r>
            <a:r>
              <a:rPr dirty="0" err="1"/>
              <a:t>lära</a:t>
            </a:r>
            <a:r>
              <a:rPr dirty="0"/>
              <a:t> sig </a:t>
            </a:r>
            <a:r>
              <a:rPr dirty="0" err="1"/>
              <a:t>ämnet</a:t>
            </a:r>
            <a:r>
              <a:rPr dirty="0"/>
              <a:t>. </a:t>
            </a:r>
            <a:r>
              <a:rPr dirty="0" err="1"/>
              <a:t>Går</a:t>
            </a:r>
            <a:r>
              <a:rPr dirty="0"/>
              <a:t> </a:t>
            </a:r>
            <a:r>
              <a:rPr dirty="0" err="1"/>
              <a:t>att</a:t>
            </a:r>
            <a:r>
              <a:rPr dirty="0"/>
              <a:t> </a:t>
            </a:r>
            <a:r>
              <a:rPr dirty="0" err="1"/>
              <a:t>kombinera</a:t>
            </a:r>
            <a:r>
              <a:rPr dirty="0"/>
              <a:t> om </a:t>
            </a:r>
            <a:r>
              <a:rPr dirty="0" err="1"/>
              <a:t>uppgifterna</a:t>
            </a:r>
            <a:r>
              <a:rPr dirty="0"/>
              <a:t> </a:t>
            </a:r>
            <a:r>
              <a:rPr dirty="0" err="1"/>
              <a:t>utformas</a:t>
            </a:r>
            <a:r>
              <a:rPr dirty="0"/>
              <a:t> för det.</a:t>
            </a:r>
          </a:p>
        </p:txBody>
      </p:sp>
    </p:spTree>
    <p:extLst>
      <p:ext uri="{BB962C8B-B14F-4D97-AF65-F5344CB8AC3E}">
        <p14:creationId xmlns:p14="http://schemas.microsoft.com/office/powerpoint/2010/main" val="2906787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Det vore ju fint om det fanns ett enkelt svar på det men ni ska få </a:t>
            </a:r>
            <a:r>
              <a:rPr dirty="0" err="1"/>
              <a:t>tre</a:t>
            </a:r>
            <a:r>
              <a:rPr dirty="0"/>
              <a:t> </a:t>
            </a:r>
            <a:r>
              <a:rPr lang="sv-SE" dirty="0"/>
              <a:t>förslag som är ganska enkla att börja med</a:t>
            </a:r>
            <a:r>
              <a:rPr dirty="0"/>
              <a:t>. Ett för </a:t>
            </a:r>
            <a:r>
              <a:rPr dirty="0" err="1"/>
              <a:t>läraren</a:t>
            </a:r>
            <a:r>
              <a:rPr dirty="0"/>
              <a:t>, </a:t>
            </a:r>
            <a:r>
              <a:rPr dirty="0" err="1"/>
              <a:t>ett</a:t>
            </a:r>
            <a:r>
              <a:rPr dirty="0"/>
              <a:t> </a:t>
            </a:r>
            <a:r>
              <a:rPr dirty="0" err="1"/>
              <a:t>som</a:t>
            </a:r>
            <a:r>
              <a:rPr dirty="0"/>
              <a:t> vi </a:t>
            </a:r>
            <a:r>
              <a:rPr dirty="0" err="1"/>
              <a:t>gör</a:t>
            </a:r>
            <a:r>
              <a:rPr dirty="0"/>
              <a:t> </a:t>
            </a:r>
            <a:r>
              <a:rPr dirty="0" err="1"/>
              <a:t>tillsammans</a:t>
            </a:r>
            <a:r>
              <a:rPr dirty="0"/>
              <a:t> </a:t>
            </a:r>
            <a:r>
              <a:rPr dirty="0" err="1"/>
              <a:t>i</a:t>
            </a:r>
            <a:r>
              <a:rPr dirty="0"/>
              <a:t> </a:t>
            </a:r>
            <a:r>
              <a:rPr dirty="0" err="1"/>
              <a:t>klassen</a:t>
            </a:r>
            <a:r>
              <a:rPr dirty="0"/>
              <a:t> och </a:t>
            </a:r>
            <a:r>
              <a:rPr dirty="0" err="1"/>
              <a:t>ett</a:t>
            </a:r>
            <a:r>
              <a:rPr dirty="0"/>
              <a:t> för eleven.</a:t>
            </a:r>
          </a:p>
        </p:txBody>
      </p:sp>
    </p:spTree>
    <p:extLst>
      <p:ext uri="{BB962C8B-B14F-4D97-AF65-F5344CB8AC3E}">
        <p14:creationId xmlns:p14="http://schemas.microsoft.com/office/powerpoint/2010/main" val="3990282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a:t>Tips </a:t>
            </a:r>
            <a:r>
              <a:rPr dirty="0" err="1"/>
              <a:t>ett</a:t>
            </a:r>
            <a:r>
              <a:rPr dirty="0"/>
              <a:t> </a:t>
            </a:r>
            <a:r>
              <a:rPr dirty="0" err="1"/>
              <a:t>är</a:t>
            </a:r>
            <a:r>
              <a:rPr dirty="0"/>
              <a:t> för </a:t>
            </a:r>
            <a:r>
              <a:rPr dirty="0" err="1"/>
              <a:t>läraren</a:t>
            </a:r>
            <a:r>
              <a:rPr dirty="0"/>
              <a:t>:</a:t>
            </a:r>
            <a:r>
              <a:rPr lang="sv-SE" dirty="0"/>
              <a:t> att prompta</a:t>
            </a:r>
            <a:r>
              <a:rPr dirty="0"/>
              <a:t> </a:t>
            </a:r>
            <a:r>
              <a:rPr dirty="0" err="1"/>
              <a:t>ett</a:t>
            </a:r>
            <a:r>
              <a:rPr dirty="0"/>
              <a:t> </a:t>
            </a:r>
            <a:r>
              <a:rPr dirty="0" err="1"/>
              <a:t>frågvist</a:t>
            </a:r>
            <a:r>
              <a:rPr dirty="0"/>
              <a:t> </a:t>
            </a:r>
            <a:r>
              <a:rPr dirty="0" err="1"/>
              <a:t>bollplank</a:t>
            </a:r>
            <a:r>
              <a:rPr dirty="0"/>
              <a:t>.</a:t>
            </a:r>
          </a:p>
          <a:p>
            <a:endParaRPr dirty="0"/>
          </a:p>
          <a:p>
            <a:r>
              <a:rPr dirty="0"/>
              <a:t>Vi </a:t>
            </a:r>
            <a:r>
              <a:rPr dirty="0" err="1"/>
              <a:t>brukar</a:t>
            </a:r>
            <a:r>
              <a:rPr dirty="0"/>
              <a:t> be AI om </a:t>
            </a:r>
            <a:r>
              <a:rPr dirty="0" err="1"/>
              <a:t>svar</a:t>
            </a:r>
            <a:r>
              <a:rPr dirty="0"/>
              <a:t>. </a:t>
            </a:r>
            <a:r>
              <a:rPr dirty="0" err="1"/>
              <a:t>Här</a:t>
            </a:r>
            <a:r>
              <a:rPr dirty="0"/>
              <a:t> </a:t>
            </a:r>
            <a:r>
              <a:rPr dirty="0" err="1"/>
              <a:t>ber</a:t>
            </a:r>
            <a:r>
              <a:rPr dirty="0"/>
              <a:t> vi AI </a:t>
            </a:r>
            <a:r>
              <a:rPr dirty="0" err="1"/>
              <a:t>att</a:t>
            </a:r>
            <a:r>
              <a:rPr dirty="0"/>
              <a:t> </a:t>
            </a:r>
            <a:r>
              <a:rPr dirty="0" err="1"/>
              <a:t>fråga</a:t>
            </a:r>
            <a:r>
              <a:rPr dirty="0"/>
              <a:t> </a:t>
            </a:r>
            <a:r>
              <a:rPr dirty="0" err="1"/>
              <a:t>oss</a:t>
            </a:r>
            <a:r>
              <a:rPr dirty="0"/>
              <a:t> </a:t>
            </a:r>
            <a:r>
              <a:rPr dirty="0" err="1"/>
              <a:t>först</a:t>
            </a:r>
            <a:r>
              <a:rPr dirty="0"/>
              <a:t>, </a:t>
            </a:r>
            <a:r>
              <a:rPr dirty="0" err="1"/>
              <a:t>så</a:t>
            </a:r>
            <a:r>
              <a:rPr dirty="0"/>
              <a:t> </a:t>
            </a:r>
            <a:r>
              <a:rPr dirty="0" err="1"/>
              <a:t>att</a:t>
            </a:r>
            <a:r>
              <a:rPr dirty="0"/>
              <a:t> den </a:t>
            </a:r>
            <a:r>
              <a:rPr dirty="0" err="1"/>
              <a:t>hjälper</a:t>
            </a:r>
            <a:r>
              <a:rPr dirty="0"/>
              <a:t> </a:t>
            </a:r>
            <a:r>
              <a:rPr dirty="0" err="1"/>
              <a:t>oss</a:t>
            </a:r>
            <a:r>
              <a:rPr dirty="0"/>
              <a:t> </a:t>
            </a:r>
            <a:r>
              <a:rPr dirty="0" err="1"/>
              <a:t>att</a:t>
            </a:r>
            <a:r>
              <a:rPr dirty="0"/>
              <a:t> </a:t>
            </a:r>
            <a:r>
              <a:rPr dirty="0" err="1"/>
              <a:t>tänka</a:t>
            </a:r>
            <a:r>
              <a:rPr dirty="0"/>
              <a:t> </a:t>
            </a:r>
            <a:r>
              <a:rPr dirty="0" err="1"/>
              <a:t>när</a:t>
            </a:r>
            <a:r>
              <a:rPr dirty="0"/>
              <a:t> vi </a:t>
            </a:r>
            <a:r>
              <a:rPr dirty="0" err="1"/>
              <a:t>planerar</a:t>
            </a:r>
            <a:r>
              <a:rPr dirty="0"/>
              <a:t>.</a:t>
            </a:r>
          </a:p>
          <a:p>
            <a:endParaRPr dirty="0"/>
          </a:p>
          <a:p>
            <a:r>
              <a:rPr dirty="0" err="1"/>
              <a:t>Prompten</a:t>
            </a:r>
            <a:r>
              <a:rPr dirty="0"/>
              <a:t> </a:t>
            </a:r>
            <a:r>
              <a:rPr dirty="0" err="1"/>
              <a:t>finns</a:t>
            </a:r>
            <a:r>
              <a:rPr dirty="0"/>
              <a:t> </a:t>
            </a:r>
            <a:r>
              <a:rPr dirty="0" err="1"/>
              <a:t>på</a:t>
            </a:r>
            <a:r>
              <a:rPr dirty="0"/>
              <a:t> </a:t>
            </a:r>
            <a:r>
              <a:rPr dirty="0" err="1"/>
              <a:t>bilden</a:t>
            </a:r>
            <a:r>
              <a:rPr dirty="0"/>
              <a:t>. </a:t>
            </a:r>
            <a:r>
              <a:rPr lang="sv-SE" dirty="0"/>
              <a:t>Den är inte perfekt men d</a:t>
            </a:r>
            <a:r>
              <a:rPr dirty="0"/>
              <a:t>et </a:t>
            </a:r>
            <a:r>
              <a:rPr dirty="0" err="1"/>
              <a:t>viktigaste</a:t>
            </a:r>
            <a:r>
              <a:rPr dirty="0"/>
              <a:t> </a:t>
            </a:r>
            <a:r>
              <a:rPr dirty="0" err="1"/>
              <a:t>i</a:t>
            </a:r>
            <a:r>
              <a:rPr dirty="0"/>
              <a:t> den </a:t>
            </a:r>
            <a:r>
              <a:rPr dirty="0" err="1"/>
              <a:t>är</a:t>
            </a:r>
            <a:r>
              <a:rPr dirty="0"/>
              <a:t> </a:t>
            </a:r>
            <a:r>
              <a:rPr dirty="0" err="1"/>
              <a:t>att</a:t>
            </a:r>
            <a:r>
              <a:rPr dirty="0"/>
              <a:t> </a:t>
            </a:r>
            <a:r>
              <a:rPr dirty="0" err="1"/>
              <a:t>AI:n</a:t>
            </a:r>
            <a:r>
              <a:rPr dirty="0"/>
              <a:t> ska </a:t>
            </a:r>
            <a:r>
              <a:rPr dirty="0" err="1"/>
              <a:t>börja</a:t>
            </a:r>
            <a:r>
              <a:rPr dirty="0"/>
              <a:t> med </a:t>
            </a:r>
            <a:r>
              <a:rPr dirty="0" err="1"/>
              <a:t>att</a:t>
            </a:r>
            <a:r>
              <a:rPr dirty="0"/>
              <a:t> </a:t>
            </a:r>
            <a:r>
              <a:rPr dirty="0" err="1"/>
              <a:t>fråga</a:t>
            </a:r>
            <a:r>
              <a:rPr dirty="0"/>
              <a:t> </a:t>
            </a:r>
            <a:r>
              <a:rPr dirty="0" err="1"/>
              <a:t>vad</a:t>
            </a:r>
            <a:r>
              <a:rPr dirty="0"/>
              <a:t> </a:t>
            </a:r>
            <a:r>
              <a:rPr lang="sv-SE" dirty="0"/>
              <a:t>man</a:t>
            </a:r>
            <a:r>
              <a:rPr dirty="0"/>
              <a:t> </a:t>
            </a:r>
            <a:r>
              <a:rPr dirty="0" err="1"/>
              <a:t>vill</a:t>
            </a:r>
            <a:r>
              <a:rPr dirty="0"/>
              <a:t> </a:t>
            </a:r>
            <a:r>
              <a:rPr dirty="0" err="1"/>
              <a:t>utveckla</a:t>
            </a:r>
            <a:r>
              <a:rPr dirty="0"/>
              <a:t>, </a:t>
            </a:r>
            <a:r>
              <a:rPr dirty="0" err="1"/>
              <a:t>ställa</a:t>
            </a:r>
            <a:r>
              <a:rPr dirty="0"/>
              <a:t> </a:t>
            </a:r>
            <a:r>
              <a:rPr dirty="0" err="1"/>
              <a:t>en</a:t>
            </a:r>
            <a:r>
              <a:rPr dirty="0"/>
              <a:t> </a:t>
            </a:r>
            <a:r>
              <a:rPr dirty="0" err="1"/>
              <a:t>fråga</a:t>
            </a:r>
            <a:r>
              <a:rPr dirty="0"/>
              <a:t> </a:t>
            </a:r>
            <a:r>
              <a:rPr dirty="0" err="1"/>
              <a:t>i</a:t>
            </a:r>
            <a:r>
              <a:rPr dirty="0"/>
              <a:t> </a:t>
            </a:r>
            <a:r>
              <a:rPr dirty="0" err="1"/>
              <a:t>taget</a:t>
            </a:r>
            <a:r>
              <a:rPr dirty="0"/>
              <a:t> och </a:t>
            </a:r>
            <a:r>
              <a:rPr dirty="0" err="1"/>
              <a:t>ställa</a:t>
            </a:r>
            <a:r>
              <a:rPr dirty="0"/>
              <a:t> </a:t>
            </a:r>
            <a:r>
              <a:rPr dirty="0" err="1"/>
              <a:t>följdfrågor</a:t>
            </a:r>
            <a:r>
              <a:rPr dirty="0"/>
              <a:t> </a:t>
            </a:r>
            <a:r>
              <a:rPr dirty="0" err="1"/>
              <a:t>i</a:t>
            </a:r>
            <a:r>
              <a:rPr dirty="0"/>
              <a:t> </a:t>
            </a:r>
            <a:r>
              <a:rPr dirty="0" err="1"/>
              <a:t>stället</a:t>
            </a:r>
            <a:r>
              <a:rPr dirty="0"/>
              <a:t> för </a:t>
            </a:r>
            <a:r>
              <a:rPr dirty="0" err="1"/>
              <a:t>att</a:t>
            </a:r>
            <a:r>
              <a:rPr dirty="0"/>
              <a:t> </a:t>
            </a:r>
            <a:r>
              <a:rPr dirty="0" err="1"/>
              <a:t>leverera</a:t>
            </a:r>
            <a:r>
              <a:rPr dirty="0"/>
              <a:t> </a:t>
            </a:r>
            <a:r>
              <a:rPr dirty="0" err="1"/>
              <a:t>färdiga</a:t>
            </a:r>
            <a:r>
              <a:rPr dirty="0"/>
              <a:t> </a:t>
            </a:r>
            <a:r>
              <a:rPr dirty="0" err="1"/>
              <a:t>lösningar</a:t>
            </a:r>
            <a:r>
              <a:rPr dirty="0"/>
              <a:t>.</a:t>
            </a:r>
            <a:r>
              <a:rPr lang="sv-SE" dirty="0"/>
              <a:t> En del </a:t>
            </a:r>
            <a:r>
              <a:rPr lang="sv-SE" dirty="0" err="1"/>
              <a:t>chatbotar</a:t>
            </a:r>
            <a:r>
              <a:rPr lang="sv-SE" dirty="0"/>
              <a:t> gör ju redan det här och det är ju toppen, men om de inte gör det...</a:t>
            </a:r>
            <a:endParaRPr dirty="0"/>
          </a:p>
          <a:p>
            <a:endParaRPr dirty="0"/>
          </a:p>
          <a:p>
            <a:r>
              <a:rPr dirty="0" err="1"/>
              <a:t>Bollplanket</a:t>
            </a:r>
            <a:r>
              <a:rPr dirty="0"/>
              <a:t> </a:t>
            </a:r>
            <a:r>
              <a:rPr dirty="0" err="1"/>
              <a:t>kan</a:t>
            </a:r>
            <a:r>
              <a:rPr dirty="0"/>
              <a:t> </a:t>
            </a:r>
            <a:r>
              <a:rPr dirty="0" err="1"/>
              <a:t>också</a:t>
            </a:r>
            <a:r>
              <a:rPr dirty="0"/>
              <a:t> </a:t>
            </a:r>
            <a:r>
              <a:rPr dirty="0" err="1"/>
              <a:t>hjälpa</a:t>
            </a:r>
            <a:r>
              <a:rPr dirty="0"/>
              <a:t> till </a:t>
            </a:r>
            <a:r>
              <a:rPr dirty="0" err="1"/>
              <a:t>att</a:t>
            </a:r>
            <a:r>
              <a:rPr dirty="0"/>
              <a:t> </a:t>
            </a:r>
            <a:r>
              <a:rPr lang="sv-SE" dirty="0"/>
              <a:t>stresstesta</a:t>
            </a:r>
            <a:r>
              <a:rPr dirty="0"/>
              <a:t> </a:t>
            </a:r>
            <a:r>
              <a:rPr dirty="0" err="1"/>
              <a:t>uppgifter</a:t>
            </a:r>
            <a:r>
              <a:rPr dirty="0"/>
              <a:t>, om man nu </a:t>
            </a:r>
            <a:r>
              <a:rPr dirty="0" err="1"/>
              <a:t>kan</a:t>
            </a:r>
            <a:r>
              <a:rPr dirty="0"/>
              <a:t> det. Testa </a:t>
            </a:r>
            <a:r>
              <a:rPr dirty="0" err="1"/>
              <a:t>dina</a:t>
            </a:r>
            <a:r>
              <a:rPr dirty="0"/>
              <a:t> </a:t>
            </a:r>
            <a:r>
              <a:rPr dirty="0" err="1"/>
              <a:t>uppgifter</a:t>
            </a:r>
            <a:r>
              <a:rPr dirty="0"/>
              <a:t> med AI: </a:t>
            </a:r>
            <a:r>
              <a:rPr dirty="0" err="1"/>
              <a:t>hur</a:t>
            </a:r>
            <a:r>
              <a:rPr dirty="0"/>
              <a:t> </a:t>
            </a:r>
            <a:r>
              <a:rPr dirty="0" err="1"/>
              <a:t>lätta</a:t>
            </a:r>
            <a:r>
              <a:rPr dirty="0"/>
              <a:t> </a:t>
            </a:r>
            <a:r>
              <a:rPr dirty="0" err="1"/>
              <a:t>är</a:t>
            </a:r>
            <a:r>
              <a:rPr dirty="0"/>
              <a:t> de </a:t>
            </a:r>
            <a:r>
              <a:rPr dirty="0" err="1"/>
              <a:t>att</a:t>
            </a:r>
            <a:r>
              <a:rPr dirty="0"/>
              <a:t> </a:t>
            </a:r>
            <a:r>
              <a:rPr dirty="0" err="1"/>
              <a:t>lösa</a:t>
            </a:r>
            <a:r>
              <a:rPr lang="sv-SE" dirty="0"/>
              <a:t> med AI</a:t>
            </a:r>
            <a:r>
              <a:rPr dirty="0"/>
              <a:t>? Be om </a:t>
            </a:r>
            <a:r>
              <a:rPr lang="sv-SE" dirty="0"/>
              <a:t>tankestöd kring </a:t>
            </a:r>
            <a:r>
              <a:rPr dirty="0" err="1"/>
              <a:t>hur</a:t>
            </a:r>
            <a:r>
              <a:rPr dirty="0"/>
              <a:t> eleven </a:t>
            </a:r>
            <a:r>
              <a:rPr dirty="0" err="1"/>
              <a:t>kan</a:t>
            </a:r>
            <a:r>
              <a:rPr dirty="0"/>
              <a:t> visa </a:t>
            </a:r>
            <a:r>
              <a:rPr dirty="0" err="1"/>
              <a:t>sitt</a:t>
            </a:r>
            <a:r>
              <a:rPr dirty="0"/>
              <a:t> </a:t>
            </a:r>
            <a:r>
              <a:rPr dirty="0" err="1"/>
              <a:t>lärande</a:t>
            </a:r>
            <a:r>
              <a:rPr dirty="0"/>
              <a:t> </a:t>
            </a:r>
            <a:r>
              <a:rPr dirty="0" err="1"/>
              <a:t>både</a:t>
            </a:r>
            <a:r>
              <a:rPr dirty="0"/>
              <a:t> med och </a:t>
            </a:r>
            <a:r>
              <a:rPr dirty="0" err="1"/>
              <a:t>utan</a:t>
            </a:r>
            <a:r>
              <a:rPr dirty="0"/>
              <a:t> AI. Det </a:t>
            </a:r>
            <a:r>
              <a:rPr dirty="0" err="1"/>
              <a:t>är</a:t>
            </a:r>
            <a:r>
              <a:rPr dirty="0"/>
              <a:t> du </a:t>
            </a:r>
            <a:r>
              <a:rPr dirty="0" err="1"/>
              <a:t>som</a:t>
            </a:r>
            <a:r>
              <a:rPr dirty="0"/>
              <a:t> </a:t>
            </a:r>
            <a:r>
              <a:rPr dirty="0" err="1"/>
              <a:t>bedömer</a:t>
            </a:r>
            <a:r>
              <a:rPr dirty="0"/>
              <a:t> </a:t>
            </a:r>
            <a:r>
              <a:rPr dirty="0" err="1"/>
              <a:t>förslagen</a:t>
            </a:r>
            <a:r>
              <a:rPr dirty="0"/>
              <a:t>.</a:t>
            </a:r>
          </a:p>
        </p:txBody>
      </p:sp>
    </p:spTree>
    <p:extLst>
      <p:ext uri="{BB962C8B-B14F-4D97-AF65-F5344CB8AC3E}">
        <p14:creationId xmlns:p14="http://schemas.microsoft.com/office/powerpoint/2010/main" val="1086020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a:t>Tips </a:t>
            </a:r>
            <a:r>
              <a:rPr dirty="0" err="1"/>
              <a:t>två</a:t>
            </a:r>
            <a:r>
              <a:rPr dirty="0"/>
              <a:t> </a:t>
            </a:r>
            <a:r>
              <a:rPr dirty="0" err="1"/>
              <a:t>gör</a:t>
            </a:r>
            <a:r>
              <a:rPr dirty="0"/>
              <a:t> vi </a:t>
            </a:r>
            <a:r>
              <a:rPr dirty="0" err="1"/>
              <a:t>tillsammans</a:t>
            </a:r>
            <a:r>
              <a:rPr dirty="0"/>
              <a:t>: EPA med AI </a:t>
            </a:r>
            <a:r>
              <a:rPr dirty="0" err="1"/>
              <a:t>som</a:t>
            </a:r>
            <a:r>
              <a:rPr dirty="0"/>
              <a:t> </a:t>
            </a:r>
            <a:r>
              <a:rPr dirty="0" err="1"/>
              <a:t>tredje</a:t>
            </a:r>
            <a:r>
              <a:rPr dirty="0"/>
              <a:t> </a:t>
            </a:r>
            <a:r>
              <a:rPr dirty="0" err="1"/>
              <a:t>röst</a:t>
            </a:r>
            <a:r>
              <a:rPr dirty="0"/>
              <a:t>. Det </a:t>
            </a:r>
            <a:r>
              <a:rPr dirty="0" err="1"/>
              <a:t>bygger</a:t>
            </a:r>
            <a:r>
              <a:rPr dirty="0"/>
              <a:t> </a:t>
            </a:r>
            <a:r>
              <a:rPr dirty="0" err="1"/>
              <a:t>på</a:t>
            </a:r>
            <a:r>
              <a:rPr dirty="0"/>
              <a:t> </a:t>
            </a:r>
            <a:r>
              <a:rPr dirty="0" err="1"/>
              <a:t>en</a:t>
            </a:r>
            <a:r>
              <a:rPr dirty="0"/>
              <a:t> </a:t>
            </a:r>
            <a:r>
              <a:rPr dirty="0" err="1"/>
              <a:t>studie</a:t>
            </a:r>
            <a:r>
              <a:rPr dirty="0"/>
              <a:t> </a:t>
            </a:r>
            <a:r>
              <a:rPr dirty="0" err="1"/>
              <a:t>som</a:t>
            </a:r>
            <a:r>
              <a:rPr dirty="0"/>
              <a:t> vi </a:t>
            </a:r>
            <a:r>
              <a:rPr dirty="0" err="1"/>
              <a:t>har</a:t>
            </a:r>
            <a:r>
              <a:rPr dirty="0"/>
              <a:t> </a:t>
            </a:r>
            <a:r>
              <a:rPr dirty="0" err="1"/>
              <a:t>gjort</a:t>
            </a:r>
            <a:r>
              <a:rPr dirty="0"/>
              <a:t>. </a:t>
            </a:r>
            <a:endParaRPr lang="sv-SE" dirty="0"/>
          </a:p>
          <a:p>
            <a:endParaRPr dirty="0"/>
          </a:p>
          <a:p>
            <a:r>
              <a:rPr dirty="0"/>
              <a:t>EPA </a:t>
            </a:r>
            <a:r>
              <a:rPr dirty="0" err="1"/>
              <a:t>står</a:t>
            </a:r>
            <a:r>
              <a:rPr dirty="0"/>
              <a:t> för </a:t>
            </a:r>
            <a:r>
              <a:rPr dirty="0" err="1"/>
              <a:t>enskilt</a:t>
            </a:r>
            <a:r>
              <a:rPr dirty="0"/>
              <a:t>, par, alla. Vi </a:t>
            </a:r>
            <a:r>
              <a:rPr dirty="0" err="1"/>
              <a:t>lägger</a:t>
            </a:r>
            <a:r>
              <a:rPr dirty="0"/>
              <a:t> till AI. </a:t>
            </a:r>
            <a:r>
              <a:rPr dirty="0" err="1"/>
              <a:t>Eleverna</a:t>
            </a:r>
            <a:r>
              <a:rPr dirty="0"/>
              <a:t> </a:t>
            </a:r>
            <a:r>
              <a:rPr dirty="0" err="1"/>
              <a:t>svarar</a:t>
            </a:r>
            <a:r>
              <a:rPr dirty="0"/>
              <a:t> </a:t>
            </a:r>
            <a:r>
              <a:rPr dirty="0" err="1"/>
              <a:t>först</a:t>
            </a:r>
            <a:r>
              <a:rPr dirty="0"/>
              <a:t> </a:t>
            </a:r>
            <a:r>
              <a:rPr dirty="0" err="1"/>
              <a:t>enskilt</a:t>
            </a:r>
            <a:r>
              <a:rPr dirty="0"/>
              <a:t> </a:t>
            </a:r>
            <a:r>
              <a:rPr dirty="0" err="1"/>
              <a:t>på</a:t>
            </a:r>
            <a:r>
              <a:rPr dirty="0"/>
              <a:t> </a:t>
            </a:r>
            <a:r>
              <a:rPr dirty="0" err="1"/>
              <a:t>en</a:t>
            </a:r>
            <a:r>
              <a:rPr dirty="0"/>
              <a:t> </a:t>
            </a:r>
            <a:r>
              <a:rPr dirty="0" err="1"/>
              <a:t>öppen</a:t>
            </a:r>
            <a:r>
              <a:rPr dirty="0"/>
              <a:t> </a:t>
            </a:r>
            <a:r>
              <a:rPr dirty="0" err="1"/>
              <a:t>fråga</a:t>
            </a:r>
            <a:r>
              <a:rPr lang="sv-SE" dirty="0"/>
              <a:t>. </a:t>
            </a:r>
            <a:r>
              <a:rPr dirty="0"/>
              <a:t>Sedan </a:t>
            </a:r>
            <a:r>
              <a:rPr dirty="0" err="1"/>
              <a:t>får</a:t>
            </a:r>
            <a:r>
              <a:rPr dirty="0"/>
              <a:t> de AI-</a:t>
            </a:r>
            <a:r>
              <a:rPr dirty="0" err="1"/>
              <a:t>genererad</a:t>
            </a:r>
            <a:r>
              <a:rPr dirty="0"/>
              <a:t> </a:t>
            </a:r>
            <a:r>
              <a:rPr dirty="0" err="1"/>
              <a:t>återkoppling</a:t>
            </a:r>
            <a:r>
              <a:rPr dirty="0"/>
              <a:t>. </a:t>
            </a:r>
            <a:r>
              <a:rPr dirty="0" err="1"/>
              <a:t>Därefter</a:t>
            </a:r>
            <a:r>
              <a:rPr dirty="0"/>
              <a:t> </a:t>
            </a:r>
            <a:r>
              <a:rPr dirty="0" err="1"/>
              <a:t>diskuterar</a:t>
            </a:r>
            <a:r>
              <a:rPr dirty="0"/>
              <a:t> de </a:t>
            </a:r>
            <a:r>
              <a:rPr dirty="0" err="1"/>
              <a:t>i</a:t>
            </a:r>
            <a:r>
              <a:rPr dirty="0"/>
              <a:t> par, och till sist </a:t>
            </a:r>
            <a:r>
              <a:rPr dirty="0" err="1"/>
              <a:t>i</a:t>
            </a:r>
            <a:r>
              <a:rPr dirty="0"/>
              <a:t> </a:t>
            </a:r>
            <a:r>
              <a:rPr dirty="0" err="1"/>
              <a:t>hela</a:t>
            </a:r>
            <a:r>
              <a:rPr dirty="0"/>
              <a:t> </a:t>
            </a:r>
            <a:r>
              <a:rPr dirty="0" err="1"/>
              <a:t>klassen</a:t>
            </a:r>
            <a:r>
              <a:rPr dirty="0"/>
              <a:t>.</a:t>
            </a:r>
          </a:p>
          <a:p>
            <a:endParaRPr dirty="0"/>
          </a:p>
          <a:p>
            <a:r>
              <a:rPr dirty="0"/>
              <a:t>Eleven </a:t>
            </a:r>
            <a:r>
              <a:rPr dirty="0" err="1"/>
              <a:t>har</a:t>
            </a:r>
            <a:r>
              <a:rPr dirty="0"/>
              <a:t> </a:t>
            </a:r>
            <a:r>
              <a:rPr dirty="0" err="1"/>
              <a:t>alltså</a:t>
            </a:r>
            <a:r>
              <a:rPr dirty="0"/>
              <a:t> </a:t>
            </a:r>
            <a:r>
              <a:rPr dirty="0" err="1"/>
              <a:t>tänkt</a:t>
            </a:r>
            <a:r>
              <a:rPr dirty="0"/>
              <a:t> </a:t>
            </a:r>
            <a:r>
              <a:rPr dirty="0" err="1"/>
              <a:t>själv</a:t>
            </a:r>
            <a:r>
              <a:rPr dirty="0"/>
              <a:t> </a:t>
            </a:r>
            <a:r>
              <a:rPr dirty="0" err="1"/>
              <a:t>först</a:t>
            </a:r>
            <a:r>
              <a:rPr dirty="0"/>
              <a:t>, och </a:t>
            </a:r>
            <a:r>
              <a:rPr dirty="0" err="1"/>
              <a:t>har</a:t>
            </a:r>
            <a:r>
              <a:rPr dirty="0"/>
              <a:t> </a:t>
            </a:r>
            <a:r>
              <a:rPr dirty="0" err="1"/>
              <a:t>något</a:t>
            </a:r>
            <a:r>
              <a:rPr dirty="0"/>
              <a:t> </a:t>
            </a:r>
            <a:r>
              <a:rPr dirty="0" err="1"/>
              <a:t>att</a:t>
            </a:r>
            <a:r>
              <a:rPr dirty="0"/>
              <a:t> </a:t>
            </a:r>
            <a:r>
              <a:rPr dirty="0" err="1"/>
              <a:t>jämföra</a:t>
            </a:r>
            <a:r>
              <a:rPr dirty="0"/>
              <a:t> </a:t>
            </a:r>
            <a:r>
              <a:rPr dirty="0" err="1"/>
              <a:t>återkopplingen</a:t>
            </a:r>
            <a:r>
              <a:rPr dirty="0"/>
              <a:t> med.</a:t>
            </a:r>
          </a:p>
          <a:p>
            <a:endParaRPr dirty="0"/>
          </a:p>
          <a:p>
            <a:r>
              <a:rPr dirty="0"/>
              <a:t>Det </a:t>
            </a:r>
            <a:r>
              <a:rPr dirty="0" err="1"/>
              <a:t>viktiga</a:t>
            </a:r>
            <a:r>
              <a:rPr dirty="0"/>
              <a:t> </a:t>
            </a:r>
            <a:r>
              <a:rPr dirty="0" err="1"/>
              <a:t>är</a:t>
            </a:r>
            <a:r>
              <a:rPr dirty="0"/>
              <a:t> </a:t>
            </a:r>
            <a:r>
              <a:rPr dirty="0" err="1"/>
              <a:t>att</a:t>
            </a:r>
            <a:r>
              <a:rPr dirty="0"/>
              <a:t> </a:t>
            </a:r>
            <a:r>
              <a:rPr dirty="0" err="1"/>
              <a:t>eleverna</a:t>
            </a:r>
            <a:r>
              <a:rPr dirty="0"/>
              <a:t> </a:t>
            </a:r>
            <a:r>
              <a:rPr dirty="0" err="1"/>
              <a:t>får</a:t>
            </a:r>
            <a:r>
              <a:rPr dirty="0"/>
              <a:t> </a:t>
            </a:r>
            <a:r>
              <a:rPr dirty="0" err="1"/>
              <a:t>diskutera</a:t>
            </a:r>
            <a:r>
              <a:rPr dirty="0"/>
              <a:t> och </a:t>
            </a:r>
            <a:r>
              <a:rPr dirty="0" err="1"/>
              <a:t>ifrågasätta</a:t>
            </a:r>
            <a:r>
              <a:rPr dirty="0"/>
              <a:t> </a:t>
            </a:r>
            <a:r>
              <a:rPr dirty="0" err="1"/>
              <a:t>återkopplingen</a:t>
            </a:r>
            <a:r>
              <a:rPr dirty="0"/>
              <a:t>. </a:t>
            </a:r>
            <a:r>
              <a:rPr lang="sv-SE" dirty="0"/>
              <a:t>Var</a:t>
            </a:r>
            <a:r>
              <a:rPr dirty="0"/>
              <a:t> den</a:t>
            </a:r>
            <a:r>
              <a:rPr lang="sv-SE" dirty="0"/>
              <a:t> användbar</a:t>
            </a:r>
            <a:r>
              <a:rPr dirty="0"/>
              <a:t>, och </a:t>
            </a:r>
            <a:r>
              <a:rPr dirty="0" err="1"/>
              <a:t>hur</a:t>
            </a:r>
            <a:r>
              <a:rPr dirty="0"/>
              <a:t> </a:t>
            </a:r>
            <a:r>
              <a:rPr dirty="0" err="1"/>
              <a:t>avgör</a:t>
            </a:r>
            <a:r>
              <a:rPr dirty="0"/>
              <a:t> vi det? Hade vi </a:t>
            </a:r>
            <a:r>
              <a:rPr dirty="0" err="1"/>
              <a:t>fått</a:t>
            </a:r>
            <a:r>
              <a:rPr dirty="0"/>
              <a:t> </a:t>
            </a:r>
            <a:r>
              <a:rPr dirty="0" err="1"/>
              <a:t>annan</a:t>
            </a:r>
            <a:r>
              <a:rPr dirty="0"/>
              <a:t> </a:t>
            </a:r>
            <a:r>
              <a:rPr dirty="0" err="1"/>
              <a:t>återkoppling</a:t>
            </a:r>
            <a:r>
              <a:rPr dirty="0"/>
              <a:t> om vi </a:t>
            </a:r>
            <a:r>
              <a:rPr dirty="0" err="1"/>
              <a:t>frågat</a:t>
            </a:r>
            <a:r>
              <a:rPr dirty="0"/>
              <a:t> </a:t>
            </a:r>
            <a:r>
              <a:rPr dirty="0" err="1"/>
              <a:t>annorlunda</a:t>
            </a:r>
            <a:r>
              <a:rPr dirty="0"/>
              <a:t>?</a:t>
            </a:r>
          </a:p>
          <a:p>
            <a:endParaRPr dirty="0"/>
          </a:p>
          <a:p>
            <a:r>
              <a:rPr dirty="0"/>
              <a:t>[Klicka] Det </a:t>
            </a:r>
            <a:r>
              <a:rPr dirty="0" err="1"/>
              <a:t>går</a:t>
            </a:r>
            <a:r>
              <a:rPr dirty="0"/>
              <a:t> </a:t>
            </a:r>
            <a:r>
              <a:rPr dirty="0" err="1"/>
              <a:t>att</a:t>
            </a:r>
            <a:r>
              <a:rPr dirty="0"/>
              <a:t> </a:t>
            </a:r>
            <a:r>
              <a:rPr dirty="0" err="1"/>
              <a:t>testa</a:t>
            </a:r>
            <a:r>
              <a:rPr dirty="0"/>
              <a:t> </a:t>
            </a:r>
            <a:r>
              <a:rPr dirty="0" err="1"/>
              <a:t>i</a:t>
            </a:r>
            <a:r>
              <a:rPr dirty="0"/>
              <a:t> </a:t>
            </a:r>
            <a:r>
              <a:rPr dirty="0" err="1"/>
              <a:t>responssystemet</a:t>
            </a:r>
            <a:r>
              <a:rPr dirty="0"/>
              <a:t> </a:t>
            </a:r>
            <a:r>
              <a:rPr dirty="0" err="1"/>
              <a:t>Curipod</a:t>
            </a:r>
            <a:r>
              <a:rPr lang="sv-SE" dirty="0"/>
              <a:t>, vilket var det system vi använde i studien. Man kan annars använda den tillgängliga AI-tjänsten och skriva en prompt som alla elever använder.</a:t>
            </a:r>
            <a:endParaRPr dirty="0"/>
          </a:p>
        </p:txBody>
      </p:sp>
    </p:spTree>
    <p:extLst>
      <p:ext uri="{BB962C8B-B14F-4D97-AF65-F5344CB8AC3E}">
        <p14:creationId xmlns:p14="http://schemas.microsoft.com/office/powerpoint/2010/main" val="2245045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dirty="0"/>
              <a:t>Tips </a:t>
            </a:r>
            <a:r>
              <a:rPr dirty="0" err="1"/>
              <a:t>tre</a:t>
            </a:r>
            <a:r>
              <a:rPr dirty="0"/>
              <a:t> </a:t>
            </a:r>
            <a:r>
              <a:rPr dirty="0" err="1"/>
              <a:t>är</a:t>
            </a:r>
            <a:r>
              <a:rPr dirty="0"/>
              <a:t> för eleven: </a:t>
            </a:r>
            <a:r>
              <a:rPr lang="sv-SE" dirty="0"/>
              <a:t>att försöka skapa </a:t>
            </a:r>
            <a:r>
              <a:rPr dirty="0" err="1"/>
              <a:t>ett</a:t>
            </a:r>
            <a:r>
              <a:rPr dirty="0"/>
              <a:t> </a:t>
            </a:r>
            <a:r>
              <a:rPr dirty="0" err="1"/>
              <a:t>frågvist</a:t>
            </a:r>
            <a:r>
              <a:rPr dirty="0"/>
              <a:t> </a:t>
            </a:r>
            <a:r>
              <a:rPr dirty="0" err="1"/>
              <a:t>studiestöd</a:t>
            </a:r>
            <a:r>
              <a:rPr dirty="0"/>
              <a:t>.</a:t>
            </a:r>
            <a:r>
              <a:rPr lang="sv-SE" dirty="0"/>
              <a:t>, alltså prompta </a:t>
            </a:r>
            <a:r>
              <a:rPr dirty="0"/>
              <a:t>AI</a:t>
            </a:r>
            <a:r>
              <a:rPr lang="sv-SE" dirty="0"/>
              <a:t> att ställa</a:t>
            </a:r>
            <a:r>
              <a:rPr dirty="0"/>
              <a:t> </a:t>
            </a:r>
            <a:r>
              <a:rPr lang="sv-SE" dirty="0"/>
              <a:t>frågor</a:t>
            </a:r>
            <a:r>
              <a:rPr dirty="0"/>
              <a:t>.</a:t>
            </a:r>
            <a:r>
              <a:rPr lang="sv-SE" dirty="0"/>
              <a:t> Annars vill ju gärna</a:t>
            </a:r>
            <a:r>
              <a:rPr dirty="0"/>
              <a:t> AI </a:t>
            </a:r>
            <a:r>
              <a:rPr dirty="0" err="1"/>
              <a:t>svara</a:t>
            </a:r>
            <a:r>
              <a:rPr dirty="0"/>
              <a:t> </a:t>
            </a:r>
            <a:r>
              <a:rPr dirty="0" err="1"/>
              <a:t>direkt</a:t>
            </a:r>
            <a:r>
              <a:rPr dirty="0"/>
              <a:t>, </a:t>
            </a:r>
            <a:r>
              <a:rPr dirty="0" err="1"/>
              <a:t>så</a:t>
            </a:r>
            <a:r>
              <a:rPr dirty="0"/>
              <a:t> den </a:t>
            </a:r>
            <a:r>
              <a:rPr dirty="0" err="1"/>
              <a:t>behöver</a:t>
            </a:r>
            <a:r>
              <a:rPr dirty="0"/>
              <a:t> </a:t>
            </a:r>
            <a:r>
              <a:rPr lang="sv-SE" dirty="0"/>
              <a:t>ofta </a:t>
            </a:r>
            <a:r>
              <a:rPr dirty="0" err="1"/>
              <a:t>en</a:t>
            </a:r>
            <a:r>
              <a:rPr dirty="0"/>
              <a:t> </a:t>
            </a:r>
            <a:r>
              <a:rPr dirty="0" err="1"/>
              <a:t>instruktion</a:t>
            </a:r>
            <a:r>
              <a:rPr dirty="0"/>
              <a:t>. </a:t>
            </a:r>
            <a:r>
              <a:rPr dirty="0" err="1"/>
              <a:t>Här</a:t>
            </a:r>
            <a:r>
              <a:rPr dirty="0"/>
              <a:t> </a:t>
            </a:r>
            <a:r>
              <a:rPr dirty="0" err="1"/>
              <a:t>är</a:t>
            </a:r>
            <a:r>
              <a:rPr dirty="0"/>
              <a:t> </a:t>
            </a:r>
            <a:r>
              <a:rPr dirty="0" err="1"/>
              <a:t>ett</a:t>
            </a:r>
            <a:r>
              <a:rPr dirty="0"/>
              <a:t> </a:t>
            </a:r>
            <a:r>
              <a:rPr dirty="0" err="1"/>
              <a:t>förslag</a:t>
            </a:r>
            <a:r>
              <a:rPr dirty="0"/>
              <a:t>.</a:t>
            </a:r>
          </a:p>
          <a:p>
            <a:endParaRPr dirty="0"/>
          </a:p>
          <a:p>
            <a:r>
              <a:rPr dirty="0"/>
              <a:t>Det </a:t>
            </a:r>
            <a:r>
              <a:rPr dirty="0" err="1"/>
              <a:t>viktigaste</a:t>
            </a:r>
            <a:r>
              <a:rPr dirty="0"/>
              <a:t> </a:t>
            </a:r>
            <a:r>
              <a:rPr dirty="0" err="1"/>
              <a:t>i</a:t>
            </a:r>
            <a:r>
              <a:rPr dirty="0"/>
              <a:t> den: </a:t>
            </a:r>
            <a:r>
              <a:rPr dirty="0" err="1"/>
              <a:t>AI:n</a:t>
            </a:r>
            <a:r>
              <a:rPr dirty="0"/>
              <a:t> ska </a:t>
            </a:r>
            <a:r>
              <a:rPr dirty="0" err="1"/>
              <a:t>använda</a:t>
            </a:r>
            <a:r>
              <a:rPr dirty="0"/>
              <a:t> </a:t>
            </a:r>
            <a:r>
              <a:rPr dirty="0" err="1"/>
              <a:t>sokratisk</a:t>
            </a:r>
            <a:r>
              <a:rPr dirty="0"/>
              <a:t> </a:t>
            </a:r>
            <a:r>
              <a:rPr dirty="0" err="1"/>
              <a:t>metod</a:t>
            </a:r>
            <a:r>
              <a:rPr dirty="0"/>
              <a:t>, </a:t>
            </a:r>
            <a:r>
              <a:rPr dirty="0" err="1"/>
              <a:t>alltså</a:t>
            </a:r>
            <a:r>
              <a:rPr dirty="0"/>
              <a:t> </a:t>
            </a:r>
            <a:r>
              <a:rPr dirty="0" err="1"/>
              <a:t>lära</a:t>
            </a:r>
            <a:r>
              <a:rPr dirty="0"/>
              <a:t> </a:t>
            </a:r>
            <a:r>
              <a:rPr dirty="0" err="1"/>
              <a:t>ut</a:t>
            </a:r>
            <a:r>
              <a:rPr dirty="0"/>
              <a:t> </a:t>
            </a:r>
            <a:r>
              <a:rPr dirty="0" err="1"/>
              <a:t>genom</a:t>
            </a:r>
            <a:r>
              <a:rPr dirty="0"/>
              <a:t> </a:t>
            </a:r>
            <a:r>
              <a:rPr dirty="0" err="1"/>
              <a:t>frågor</a:t>
            </a:r>
            <a:r>
              <a:rPr dirty="0"/>
              <a:t>. Den ska </a:t>
            </a:r>
            <a:r>
              <a:rPr dirty="0" err="1"/>
              <a:t>aldrig</a:t>
            </a:r>
            <a:r>
              <a:rPr dirty="0"/>
              <a:t> </a:t>
            </a:r>
            <a:r>
              <a:rPr dirty="0" err="1"/>
              <a:t>ge</a:t>
            </a:r>
            <a:r>
              <a:rPr dirty="0"/>
              <a:t> </a:t>
            </a:r>
            <a:r>
              <a:rPr dirty="0" err="1"/>
              <a:t>svaret</a:t>
            </a:r>
            <a:r>
              <a:rPr dirty="0"/>
              <a:t> </a:t>
            </a:r>
            <a:r>
              <a:rPr dirty="0" err="1"/>
              <a:t>direkt</a:t>
            </a:r>
            <a:r>
              <a:rPr dirty="0"/>
              <a:t>, bara </a:t>
            </a:r>
            <a:r>
              <a:rPr dirty="0" err="1"/>
              <a:t>en</a:t>
            </a:r>
            <a:r>
              <a:rPr dirty="0"/>
              <a:t> </a:t>
            </a:r>
            <a:r>
              <a:rPr dirty="0" err="1"/>
              <a:t>ledtråd</a:t>
            </a:r>
            <a:r>
              <a:rPr dirty="0"/>
              <a:t> om eleven </a:t>
            </a:r>
            <a:r>
              <a:rPr dirty="0" err="1"/>
              <a:t>kör</a:t>
            </a:r>
            <a:r>
              <a:rPr dirty="0"/>
              <a:t> fast. </a:t>
            </a:r>
            <a:r>
              <a:rPr dirty="0" err="1"/>
              <a:t>AI:n</a:t>
            </a:r>
            <a:r>
              <a:rPr dirty="0"/>
              <a:t> </a:t>
            </a:r>
            <a:r>
              <a:rPr dirty="0" err="1"/>
              <a:t>följer</a:t>
            </a:r>
            <a:r>
              <a:rPr dirty="0"/>
              <a:t> </a:t>
            </a:r>
            <a:r>
              <a:rPr dirty="0" err="1"/>
              <a:t>inte</a:t>
            </a:r>
            <a:r>
              <a:rPr dirty="0"/>
              <a:t> </a:t>
            </a:r>
            <a:r>
              <a:rPr dirty="0" err="1"/>
              <a:t>alltid</a:t>
            </a:r>
            <a:r>
              <a:rPr dirty="0"/>
              <a:t> </a:t>
            </a:r>
            <a:r>
              <a:rPr dirty="0" err="1"/>
              <a:t>instruktionen</a:t>
            </a:r>
            <a:r>
              <a:rPr lang="sv-SE" dirty="0"/>
              <a:t>, så ibland behöver man påminna. </a:t>
            </a:r>
          </a:p>
          <a:p>
            <a:endParaRPr lang="sv-SE" dirty="0"/>
          </a:p>
          <a:p>
            <a:r>
              <a:rPr lang="sv-SE" dirty="0"/>
              <a:t>[Klicka] </a:t>
            </a:r>
            <a:r>
              <a:rPr dirty="0" err="1"/>
              <a:t>Formulera</a:t>
            </a:r>
            <a:r>
              <a:rPr dirty="0"/>
              <a:t>, </a:t>
            </a:r>
            <a:r>
              <a:rPr dirty="0" err="1"/>
              <a:t>testa</a:t>
            </a:r>
            <a:r>
              <a:rPr dirty="0"/>
              <a:t>, </a:t>
            </a:r>
            <a:r>
              <a:rPr dirty="0" err="1"/>
              <a:t>ifrågasätt</a:t>
            </a:r>
            <a:r>
              <a:rPr dirty="0"/>
              <a:t> och </a:t>
            </a:r>
            <a:r>
              <a:rPr dirty="0" err="1"/>
              <a:t>ändra</a:t>
            </a:r>
            <a:r>
              <a:rPr dirty="0"/>
              <a:t> </a:t>
            </a:r>
            <a:r>
              <a:rPr dirty="0" err="1"/>
              <a:t>prompten</a:t>
            </a:r>
            <a:r>
              <a:rPr dirty="0"/>
              <a:t> </a:t>
            </a:r>
            <a:r>
              <a:rPr dirty="0" err="1"/>
              <a:t>tillsammans</a:t>
            </a:r>
            <a:r>
              <a:rPr dirty="0"/>
              <a:t> med </a:t>
            </a:r>
            <a:r>
              <a:rPr dirty="0" err="1"/>
              <a:t>eleverna</a:t>
            </a:r>
            <a:r>
              <a:rPr dirty="0"/>
              <a:t> </a:t>
            </a:r>
            <a:r>
              <a:rPr dirty="0" err="1"/>
              <a:t>på</a:t>
            </a:r>
            <a:r>
              <a:rPr dirty="0"/>
              <a:t> </a:t>
            </a:r>
            <a:r>
              <a:rPr dirty="0" err="1"/>
              <a:t>storbild</a:t>
            </a:r>
            <a:r>
              <a:rPr dirty="0"/>
              <a:t>. </a:t>
            </a:r>
            <a:r>
              <a:rPr dirty="0" err="1"/>
              <a:t>Då</a:t>
            </a:r>
            <a:r>
              <a:rPr dirty="0"/>
              <a:t> </a:t>
            </a:r>
            <a:r>
              <a:rPr dirty="0" err="1"/>
              <a:t>blir</a:t>
            </a:r>
            <a:r>
              <a:rPr dirty="0"/>
              <a:t> </a:t>
            </a:r>
            <a:r>
              <a:rPr dirty="0" err="1"/>
              <a:t>prompten</a:t>
            </a:r>
            <a:r>
              <a:rPr dirty="0"/>
              <a:t> </a:t>
            </a:r>
            <a:r>
              <a:rPr dirty="0" err="1"/>
              <a:t>i</a:t>
            </a:r>
            <a:r>
              <a:rPr dirty="0"/>
              <a:t> sig </a:t>
            </a:r>
            <a:r>
              <a:rPr dirty="0" err="1"/>
              <a:t>ett</a:t>
            </a:r>
            <a:r>
              <a:rPr dirty="0"/>
              <a:t> </a:t>
            </a:r>
            <a:r>
              <a:rPr dirty="0" err="1"/>
              <a:t>sätt</a:t>
            </a:r>
            <a:r>
              <a:rPr dirty="0"/>
              <a:t> </a:t>
            </a:r>
            <a:r>
              <a:rPr dirty="0" err="1"/>
              <a:t>att</a:t>
            </a:r>
            <a:r>
              <a:rPr dirty="0"/>
              <a:t> prata om </a:t>
            </a:r>
            <a:r>
              <a:rPr dirty="0" err="1"/>
              <a:t>hur</a:t>
            </a:r>
            <a:r>
              <a:rPr dirty="0"/>
              <a:t> man </a:t>
            </a:r>
            <a:r>
              <a:rPr dirty="0" err="1"/>
              <a:t>lär</a:t>
            </a:r>
            <a:r>
              <a:rPr dirty="0"/>
              <a:t> sig</a:t>
            </a:r>
            <a:r>
              <a:rPr lang="sv-SE" dirty="0"/>
              <a:t> - med och utan AI - om AI-litteracitet och digital kompetens. </a:t>
            </a:r>
            <a:endParaRPr dirty="0"/>
          </a:p>
        </p:txBody>
      </p:sp>
    </p:spTree>
    <p:extLst>
      <p:ext uri="{BB962C8B-B14F-4D97-AF65-F5344CB8AC3E}">
        <p14:creationId xmlns:p14="http://schemas.microsoft.com/office/powerpoint/2010/main" val="3245669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sz="quarter" idx="1"/>
          </p:nvPr>
        </p:nvSpPr>
        <p:spPr/>
        <p:txBody>
          <a:bodyPr/>
          <a:lstStyle/>
          <a:p>
            <a:r>
              <a:rPr dirty="0" err="1"/>
              <a:t>Sammanfattningsvis</a:t>
            </a:r>
            <a:r>
              <a:rPr dirty="0"/>
              <a:t>: </a:t>
            </a:r>
            <a:r>
              <a:rPr dirty="0" err="1"/>
              <a:t>frågor</a:t>
            </a:r>
            <a:r>
              <a:rPr dirty="0"/>
              <a:t> </a:t>
            </a:r>
            <a:r>
              <a:rPr dirty="0" err="1"/>
              <a:t>får</a:t>
            </a:r>
            <a:r>
              <a:rPr dirty="0"/>
              <a:t> </a:t>
            </a:r>
            <a:r>
              <a:rPr dirty="0" err="1"/>
              <a:t>hjärnan</a:t>
            </a:r>
            <a:r>
              <a:rPr dirty="0"/>
              <a:t> </a:t>
            </a:r>
            <a:r>
              <a:rPr dirty="0" err="1"/>
              <a:t>att</a:t>
            </a:r>
            <a:r>
              <a:rPr dirty="0"/>
              <a:t> </a:t>
            </a:r>
            <a:r>
              <a:rPr dirty="0" err="1"/>
              <a:t>arbeta</a:t>
            </a:r>
            <a:r>
              <a:rPr dirty="0"/>
              <a:t>, och det </a:t>
            </a:r>
            <a:r>
              <a:rPr dirty="0" err="1"/>
              <a:t>är</a:t>
            </a:r>
            <a:r>
              <a:rPr dirty="0"/>
              <a:t> </a:t>
            </a:r>
            <a:r>
              <a:rPr lang="sv-SE" dirty="0"/>
              <a:t>det </a:t>
            </a:r>
            <a:r>
              <a:rPr dirty="0" err="1"/>
              <a:t>som</a:t>
            </a:r>
            <a:r>
              <a:rPr dirty="0"/>
              <a:t> ger </a:t>
            </a:r>
            <a:r>
              <a:rPr dirty="0" err="1"/>
              <a:t>lärande</a:t>
            </a:r>
            <a:r>
              <a:rPr dirty="0"/>
              <a:t>.</a:t>
            </a:r>
          </a:p>
          <a:p>
            <a:endParaRPr dirty="0"/>
          </a:p>
          <a:p>
            <a:r>
              <a:rPr dirty="0"/>
              <a:t>AI </a:t>
            </a:r>
            <a:r>
              <a:rPr dirty="0" err="1"/>
              <a:t>kan</a:t>
            </a:r>
            <a:r>
              <a:rPr dirty="0"/>
              <a:t> </a:t>
            </a:r>
            <a:r>
              <a:rPr dirty="0" err="1"/>
              <a:t>ge</a:t>
            </a:r>
            <a:r>
              <a:rPr dirty="0"/>
              <a:t> </a:t>
            </a:r>
            <a:r>
              <a:rPr dirty="0" err="1"/>
              <a:t>snabba</a:t>
            </a:r>
            <a:r>
              <a:rPr dirty="0"/>
              <a:t> </a:t>
            </a:r>
            <a:r>
              <a:rPr dirty="0" err="1"/>
              <a:t>svar</a:t>
            </a:r>
            <a:r>
              <a:rPr lang="sv-SE" dirty="0"/>
              <a:t> (kan vara toppen ibland)</a:t>
            </a:r>
            <a:r>
              <a:rPr dirty="0"/>
              <a:t>, men den </a:t>
            </a:r>
            <a:r>
              <a:rPr dirty="0" err="1"/>
              <a:t>kan</a:t>
            </a:r>
            <a:r>
              <a:rPr dirty="0"/>
              <a:t> </a:t>
            </a:r>
            <a:r>
              <a:rPr dirty="0" err="1"/>
              <a:t>också</a:t>
            </a:r>
            <a:r>
              <a:rPr dirty="0"/>
              <a:t> </a:t>
            </a:r>
            <a:r>
              <a:rPr dirty="0" err="1"/>
              <a:t>hjälpa</a:t>
            </a:r>
            <a:r>
              <a:rPr dirty="0"/>
              <a:t> </a:t>
            </a:r>
            <a:r>
              <a:rPr dirty="0" err="1"/>
              <a:t>oss</a:t>
            </a:r>
            <a:r>
              <a:rPr dirty="0"/>
              <a:t> </a:t>
            </a:r>
            <a:r>
              <a:rPr dirty="0" err="1"/>
              <a:t>att</a:t>
            </a:r>
            <a:r>
              <a:rPr dirty="0"/>
              <a:t> </a:t>
            </a:r>
            <a:r>
              <a:rPr dirty="0" err="1"/>
              <a:t>ställa</a:t>
            </a:r>
            <a:r>
              <a:rPr dirty="0"/>
              <a:t> </a:t>
            </a:r>
            <a:r>
              <a:rPr dirty="0" err="1"/>
              <a:t>fler</a:t>
            </a:r>
            <a:r>
              <a:rPr dirty="0"/>
              <a:t> </a:t>
            </a:r>
            <a:r>
              <a:rPr dirty="0" err="1"/>
              <a:t>frågor</a:t>
            </a:r>
            <a:r>
              <a:rPr dirty="0"/>
              <a:t>.</a:t>
            </a:r>
          </a:p>
          <a:p>
            <a:endParaRPr dirty="0"/>
          </a:p>
          <a:p>
            <a:r>
              <a:rPr dirty="0" err="1"/>
              <a:t>När</a:t>
            </a:r>
            <a:r>
              <a:rPr dirty="0"/>
              <a:t> vi </a:t>
            </a:r>
            <a:r>
              <a:rPr dirty="0" err="1"/>
              <a:t>ifrågasätter</a:t>
            </a:r>
            <a:r>
              <a:rPr dirty="0"/>
              <a:t>, </a:t>
            </a:r>
            <a:r>
              <a:rPr dirty="0" err="1"/>
              <a:t>kritiserar</a:t>
            </a:r>
            <a:r>
              <a:rPr dirty="0"/>
              <a:t> och </a:t>
            </a:r>
            <a:r>
              <a:rPr dirty="0" err="1"/>
              <a:t>granskar</a:t>
            </a:r>
            <a:r>
              <a:rPr dirty="0"/>
              <a:t> AI </a:t>
            </a:r>
            <a:r>
              <a:rPr dirty="0" err="1"/>
              <a:t>tillsammans</a:t>
            </a:r>
            <a:r>
              <a:rPr dirty="0"/>
              <a:t> med </a:t>
            </a:r>
            <a:r>
              <a:rPr dirty="0" err="1"/>
              <a:t>eleverna</a:t>
            </a:r>
            <a:r>
              <a:rPr dirty="0"/>
              <a:t> </a:t>
            </a:r>
            <a:r>
              <a:rPr dirty="0" err="1"/>
              <a:t>leder</a:t>
            </a:r>
            <a:r>
              <a:rPr dirty="0"/>
              <a:t> vi </a:t>
            </a:r>
            <a:r>
              <a:rPr dirty="0" err="1"/>
              <a:t>både</a:t>
            </a:r>
            <a:r>
              <a:rPr dirty="0"/>
              <a:t> </a:t>
            </a:r>
            <a:r>
              <a:rPr dirty="0" err="1"/>
              <a:t>deras</a:t>
            </a:r>
            <a:r>
              <a:rPr dirty="0"/>
              <a:t> </a:t>
            </a:r>
            <a:r>
              <a:rPr dirty="0" err="1"/>
              <a:t>tänkande</a:t>
            </a:r>
            <a:r>
              <a:rPr dirty="0"/>
              <a:t> och </a:t>
            </a:r>
            <a:r>
              <a:rPr lang="sv-SE" dirty="0"/>
              <a:t>utvecklar </a:t>
            </a:r>
            <a:r>
              <a:rPr dirty="0" err="1"/>
              <a:t>deras</a:t>
            </a:r>
            <a:r>
              <a:rPr dirty="0"/>
              <a:t> </a:t>
            </a:r>
            <a:r>
              <a:rPr dirty="0" err="1"/>
              <a:t>digitala</a:t>
            </a:r>
            <a:r>
              <a:rPr dirty="0"/>
              <a:t> </a:t>
            </a:r>
            <a:r>
              <a:rPr dirty="0" err="1"/>
              <a:t>kompetens</a:t>
            </a:r>
            <a:r>
              <a:rPr dirty="0"/>
              <a:t>.</a:t>
            </a:r>
          </a:p>
          <a:p>
            <a:endParaRPr dirty="0"/>
          </a:p>
          <a:p>
            <a:r>
              <a:rPr dirty="0"/>
              <a:t>Om </a:t>
            </a:r>
            <a:r>
              <a:rPr dirty="0" err="1"/>
              <a:t>ni</a:t>
            </a:r>
            <a:r>
              <a:rPr dirty="0"/>
              <a:t> bara tar med er </a:t>
            </a:r>
            <a:r>
              <a:rPr dirty="0" err="1"/>
              <a:t>en</a:t>
            </a:r>
            <a:r>
              <a:rPr dirty="0"/>
              <a:t> </a:t>
            </a:r>
            <a:r>
              <a:rPr dirty="0" err="1"/>
              <a:t>sak</a:t>
            </a:r>
            <a:r>
              <a:rPr dirty="0"/>
              <a:t>: be om </a:t>
            </a:r>
            <a:r>
              <a:rPr dirty="0" err="1"/>
              <a:t>frågor</a:t>
            </a:r>
            <a:r>
              <a:rPr dirty="0"/>
              <a:t> </a:t>
            </a:r>
            <a:r>
              <a:rPr dirty="0" err="1"/>
              <a:t>före</a:t>
            </a:r>
            <a:r>
              <a:rPr dirty="0"/>
              <a:t> </a:t>
            </a:r>
            <a:r>
              <a:rPr dirty="0" err="1"/>
              <a:t>svar</a:t>
            </a:r>
            <a:r>
              <a:rPr dirty="0"/>
              <a:t>. </a:t>
            </a:r>
            <a:r>
              <a:rPr lang="sv-SE" dirty="0"/>
              <a:t>Skapa uppgifter som vänder lite på användningen. </a:t>
            </a:r>
            <a:r>
              <a:rPr dirty="0" err="1"/>
              <a:t>Då</a:t>
            </a:r>
            <a:r>
              <a:rPr dirty="0"/>
              <a:t> </a:t>
            </a:r>
            <a:r>
              <a:rPr dirty="0" err="1"/>
              <a:t>kan</a:t>
            </a:r>
            <a:r>
              <a:rPr lang="sv-SE" dirty="0"/>
              <a:t>ske</a:t>
            </a:r>
            <a:r>
              <a:rPr dirty="0"/>
              <a:t> AI </a:t>
            </a:r>
            <a:r>
              <a:rPr lang="sv-SE" dirty="0"/>
              <a:t>kan </a:t>
            </a:r>
            <a:r>
              <a:rPr dirty="0" err="1"/>
              <a:t>hjälpa</a:t>
            </a:r>
            <a:r>
              <a:rPr dirty="0"/>
              <a:t> </a:t>
            </a:r>
            <a:r>
              <a:rPr dirty="0" err="1"/>
              <a:t>oss</a:t>
            </a:r>
            <a:r>
              <a:rPr dirty="0"/>
              <a:t> </a:t>
            </a:r>
            <a:r>
              <a:rPr dirty="0" err="1"/>
              <a:t>att</a:t>
            </a:r>
            <a:r>
              <a:rPr dirty="0"/>
              <a:t> </a:t>
            </a:r>
            <a:r>
              <a:rPr dirty="0" err="1"/>
              <a:t>tänka</a:t>
            </a:r>
            <a:r>
              <a:rPr dirty="0"/>
              <a:t> mer, </a:t>
            </a:r>
            <a:r>
              <a:rPr dirty="0" err="1"/>
              <a:t>inte</a:t>
            </a:r>
            <a:r>
              <a:rPr dirty="0"/>
              <a:t> </a:t>
            </a:r>
            <a:r>
              <a:rPr dirty="0" err="1"/>
              <a:t>mindre</a:t>
            </a:r>
            <a:r>
              <a:rPr dirty="0"/>
              <a:t>.</a:t>
            </a:r>
          </a:p>
          <a:p>
            <a:endParaRPr lang="sv-SE" dirty="0"/>
          </a:p>
          <a:p>
            <a:r>
              <a:rPr lang="sv-SE" dirty="0"/>
              <a:t>Bara hör av er om har fler frågor. Det har jag! </a:t>
            </a:r>
            <a:r>
              <a:rPr dirty="0"/>
              <a:t>Tack!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 och under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4381499" y="3438525"/>
            <a:ext cx="15621001" cy="3486151"/>
          </a:xfrm>
          <a:prstGeom prst="rect">
            <a:avLst/>
          </a:prstGeom>
        </p:spPr>
        <p:txBody>
          <a:bodyPr lIns="38100" tIns="38100" rIns="38100" bIns="38100"/>
          <a:lstStyle>
            <a:lvl1pPr algn="ctr" defTabSz="825500">
              <a:lnSpc>
                <a:spcPct val="100000"/>
              </a:lnSpc>
              <a:defRPr sz="10800" b="0" spc="0">
                <a:solidFill>
                  <a:srgbClr val="000000"/>
                </a:solidFill>
                <a:latin typeface="+mn-lt"/>
                <a:ea typeface="+mn-ea"/>
                <a:cs typeface="+mn-cs"/>
                <a:sym typeface="Helvetica Neue Medium"/>
              </a:defRPr>
            </a:lvl1pPr>
          </a:lstStyle>
          <a:p>
            <a:r>
              <a:t>Titeltext</a:t>
            </a:r>
          </a:p>
        </p:txBody>
      </p:sp>
      <p:sp>
        <p:nvSpPr>
          <p:cNvPr id="12" name="Brödtext nivå ett…"/>
          <p:cNvSpPr txBox="1">
            <a:spLocks noGrp="1"/>
          </p:cNvSpPr>
          <p:nvPr>
            <p:ph type="body" sz="quarter" idx="1"/>
          </p:nvPr>
        </p:nvSpPr>
        <p:spPr>
          <a:xfrm>
            <a:off x="4381499" y="7019925"/>
            <a:ext cx="15621001" cy="1190626"/>
          </a:xfrm>
          <a:prstGeom prst="rect">
            <a:avLst/>
          </a:prstGeom>
        </p:spPr>
        <p:txBody>
          <a:bodyPr lIns="38100" tIns="38100" rIns="38100" bIns="38100" anchor="t"/>
          <a:lstStyle>
            <a:lvl1pPr algn="ctr" defTabSz="825500">
              <a:defRPr sz="5200" b="0">
                <a:solidFill>
                  <a:srgbClr val="000000"/>
                </a:solidFill>
              </a:defRPr>
            </a:lvl1pPr>
            <a:lvl2pPr marL="0" indent="0" algn="ctr" defTabSz="825500">
              <a:buSzTx/>
              <a:buNone/>
              <a:defRPr sz="5200" b="0">
                <a:solidFill>
                  <a:srgbClr val="000000"/>
                </a:solidFill>
              </a:defRPr>
            </a:lvl2pPr>
            <a:lvl3pPr marL="0" indent="0" algn="ctr" defTabSz="825500">
              <a:buSzTx/>
              <a:buNone/>
              <a:defRPr sz="5200" b="0">
                <a:solidFill>
                  <a:srgbClr val="000000"/>
                </a:solidFill>
              </a:defRPr>
            </a:lvl3pPr>
            <a:lvl4pPr marL="0" indent="0" algn="ctr" defTabSz="825500">
              <a:buSzTx/>
              <a:buNone/>
              <a:defRPr sz="5200" b="0">
                <a:solidFill>
                  <a:srgbClr val="000000"/>
                </a:solidFill>
              </a:defRPr>
            </a:lvl4pPr>
            <a:lvl5pPr marL="0" indent="0" algn="ctr" defTabSz="825500">
              <a:buSzTx/>
              <a:buNone/>
              <a:defRPr sz="5200" b="0">
                <a:solidFill>
                  <a:srgbClr val="000000"/>
                </a:solidFill>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13" name="Diabildsnummer"/>
          <p:cNvSpPr txBox="1">
            <a:spLocks noGrp="1"/>
          </p:cNvSpPr>
          <p:nvPr>
            <p:ph type="sldNum" sz="quarter" idx="2"/>
          </p:nvPr>
        </p:nvSpPr>
        <p:spPr>
          <a:xfrm>
            <a:off x="11987441" y="11525250"/>
            <a:ext cx="399593" cy="410997"/>
          </a:xfrm>
          <a:prstGeom prst="rect">
            <a:avLst/>
          </a:prstGeom>
        </p:spPr>
        <p:txBody>
          <a:bodyPr lIns="38100" tIns="38100" rIns="38100" bIns="38100" anchor="t"/>
          <a:lstStyle>
            <a:lvl1pPr defTabSz="825500">
              <a:defRPr sz="22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 Centrerad">
    <p:spTree>
      <p:nvGrpSpPr>
        <p:cNvPr id="1" name=""/>
        <p:cNvGrpSpPr/>
        <p:nvPr/>
      </p:nvGrpSpPr>
      <p:grpSpPr>
        <a:xfrm>
          <a:off x="0" y="0"/>
          <a:ext cx="0" cy="0"/>
          <a:chOff x="0" y="0"/>
          <a:chExt cx="0" cy="0"/>
        </a:xfrm>
      </p:grpSpPr>
      <p:sp>
        <p:nvSpPr>
          <p:cNvPr id="30" name="Titeltext"/>
          <p:cNvSpPr txBox="1">
            <a:spLocks noGrp="1"/>
          </p:cNvSpPr>
          <p:nvPr>
            <p:ph type="title"/>
          </p:nvPr>
        </p:nvSpPr>
        <p:spPr>
          <a:xfrm>
            <a:off x="4381499" y="5114925"/>
            <a:ext cx="15621001" cy="3486151"/>
          </a:xfrm>
          <a:prstGeom prst="rect">
            <a:avLst/>
          </a:prstGeom>
        </p:spPr>
        <p:txBody>
          <a:bodyPr lIns="38100" tIns="38100" rIns="38100" bIns="38100" anchor="ctr"/>
          <a:lstStyle>
            <a:lvl1pPr algn="ctr" defTabSz="825500">
              <a:lnSpc>
                <a:spcPct val="100000"/>
              </a:lnSpc>
              <a:defRPr sz="10800" b="0" spc="0">
                <a:solidFill>
                  <a:srgbClr val="000000"/>
                </a:solidFill>
                <a:latin typeface="+mn-lt"/>
                <a:ea typeface="+mn-ea"/>
                <a:cs typeface="+mn-cs"/>
                <a:sym typeface="Helvetica Neue Medium"/>
              </a:defRPr>
            </a:lvl1pPr>
          </a:lstStyle>
          <a:p>
            <a:r>
              <a:t>Titeltext</a:t>
            </a:r>
          </a:p>
        </p:txBody>
      </p:sp>
      <p:sp>
        <p:nvSpPr>
          <p:cNvPr id="31" name="Diabildsnummer"/>
          <p:cNvSpPr txBox="1">
            <a:spLocks noGrp="1"/>
          </p:cNvSpPr>
          <p:nvPr>
            <p:ph type="sldNum" sz="quarter" idx="2"/>
          </p:nvPr>
        </p:nvSpPr>
        <p:spPr>
          <a:xfrm>
            <a:off x="11987441" y="11525250"/>
            <a:ext cx="399593" cy="410997"/>
          </a:xfrm>
          <a:prstGeom prst="rect">
            <a:avLst/>
          </a:prstGeom>
        </p:spPr>
        <p:txBody>
          <a:bodyPr lIns="38100" tIns="38100" rIns="38100" bIns="38100" anchor="t"/>
          <a:lstStyle>
            <a:lvl1pPr defTabSz="825500">
              <a:defRPr sz="22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Foto - Vertikalt">
    <p:spTree>
      <p:nvGrpSpPr>
        <p:cNvPr id="1" name=""/>
        <p:cNvGrpSpPr/>
        <p:nvPr/>
      </p:nvGrpSpPr>
      <p:grpSpPr>
        <a:xfrm>
          <a:off x="0" y="0"/>
          <a:ext cx="0" cy="0"/>
          <a:chOff x="0" y="0"/>
          <a:chExt cx="0" cy="0"/>
        </a:xfrm>
      </p:grpSpPr>
      <p:sp>
        <p:nvSpPr>
          <p:cNvPr id="38" name="Bild"/>
          <p:cNvSpPr>
            <a:spLocks noGrp="1"/>
          </p:cNvSpPr>
          <p:nvPr>
            <p:ph type="pic" sz="half" idx="21"/>
          </p:nvPr>
        </p:nvSpPr>
        <p:spPr>
          <a:xfrm>
            <a:off x="9010650" y="2543174"/>
            <a:ext cx="12944478" cy="8629652"/>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4286249" y="2428874"/>
            <a:ext cx="7667626" cy="4162427"/>
          </a:xfrm>
          <a:prstGeom prst="rect">
            <a:avLst/>
          </a:prstGeom>
        </p:spPr>
        <p:txBody>
          <a:bodyPr lIns="38100" tIns="38100" rIns="38100" bIns="38100"/>
          <a:lstStyle>
            <a:lvl1pPr algn="ctr" defTabSz="825500">
              <a:lnSpc>
                <a:spcPct val="100000"/>
              </a:lnSpc>
              <a:defRPr sz="8000" b="0" spc="0">
                <a:solidFill>
                  <a:srgbClr val="000000"/>
                </a:solidFill>
                <a:latin typeface="+mn-lt"/>
                <a:ea typeface="+mn-ea"/>
                <a:cs typeface="+mn-cs"/>
                <a:sym typeface="Helvetica Neue Medium"/>
              </a:defRPr>
            </a:lvl1pPr>
          </a:lstStyle>
          <a:p>
            <a:r>
              <a:t>Titeltext</a:t>
            </a:r>
          </a:p>
        </p:txBody>
      </p:sp>
      <p:sp>
        <p:nvSpPr>
          <p:cNvPr id="40" name="Brödtext nivå ett…"/>
          <p:cNvSpPr txBox="1">
            <a:spLocks noGrp="1"/>
          </p:cNvSpPr>
          <p:nvPr>
            <p:ph type="body" sz="quarter" idx="1"/>
          </p:nvPr>
        </p:nvSpPr>
        <p:spPr>
          <a:xfrm>
            <a:off x="4286249" y="6610350"/>
            <a:ext cx="7667626" cy="4295775"/>
          </a:xfrm>
          <a:prstGeom prst="rect">
            <a:avLst/>
          </a:prstGeom>
        </p:spPr>
        <p:txBody>
          <a:bodyPr lIns="38100" tIns="38100" rIns="38100" bIns="38100" anchor="t"/>
          <a:lstStyle>
            <a:lvl1pPr algn="ctr" defTabSz="825500">
              <a:defRPr sz="5200" b="0">
                <a:solidFill>
                  <a:srgbClr val="000000"/>
                </a:solidFill>
              </a:defRPr>
            </a:lvl1pPr>
            <a:lvl2pPr marL="0" indent="0" algn="ctr" defTabSz="825500">
              <a:buSzTx/>
              <a:buNone/>
              <a:defRPr sz="5200" b="0">
                <a:solidFill>
                  <a:srgbClr val="000000"/>
                </a:solidFill>
              </a:defRPr>
            </a:lvl2pPr>
            <a:lvl3pPr marL="0" indent="0" algn="ctr" defTabSz="825500">
              <a:buSzTx/>
              <a:buNone/>
              <a:defRPr sz="5200" b="0">
                <a:solidFill>
                  <a:srgbClr val="000000"/>
                </a:solidFill>
              </a:defRPr>
            </a:lvl3pPr>
            <a:lvl4pPr marL="0" indent="0" algn="ctr" defTabSz="825500">
              <a:buSzTx/>
              <a:buNone/>
              <a:defRPr sz="5200" b="0">
                <a:solidFill>
                  <a:srgbClr val="000000"/>
                </a:solidFill>
              </a:defRPr>
            </a:lvl4pPr>
            <a:lvl5pPr marL="0" indent="0" algn="ctr" defTabSz="825500">
              <a:buSzTx/>
              <a:buNone/>
              <a:defRPr sz="5200" b="0">
                <a:solidFill>
                  <a:srgbClr val="000000"/>
                </a:solidFill>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41" name="Diabildsnummer"/>
          <p:cNvSpPr txBox="1">
            <a:spLocks noGrp="1"/>
          </p:cNvSpPr>
          <p:nvPr>
            <p:ph type="sldNum" sz="quarter" idx="2"/>
          </p:nvPr>
        </p:nvSpPr>
        <p:spPr>
          <a:xfrm>
            <a:off x="11987441" y="11525250"/>
            <a:ext cx="399593" cy="410997"/>
          </a:xfrm>
          <a:prstGeom prst="rect">
            <a:avLst/>
          </a:prstGeom>
        </p:spPr>
        <p:txBody>
          <a:bodyPr lIns="38100" tIns="38100" rIns="38100" bIns="38100" anchor="t"/>
          <a:lstStyle>
            <a:lvl1pPr defTabSz="825500">
              <a:defRPr sz="22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el och punkter">
    <p:spTree>
      <p:nvGrpSpPr>
        <p:cNvPr id="1" name=""/>
        <p:cNvGrpSpPr/>
        <p:nvPr/>
      </p:nvGrpSpPr>
      <p:grpSpPr>
        <a:xfrm>
          <a:off x="0" y="0"/>
          <a:ext cx="0" cy="0"/>
          <a:chOff x="0" y="0"/>
          <a:chExt cx="0" cy="0"/>
        </a:xfrm>
      </p:grpSpPr>
      <p:sp>
        <p:nvSpPr>
          <p:cNvPr id="56" name="Titeltext"/>
          <p:cNvSpPr txBox="1">
            <a:spLocks noGrp="1"/>
          </p:cNvSpPr>
          <p:nvPr>
            <p:ph type="title"/>
          </p:nvPr>
        </p:nvSpPr>
        <p:spPr>
          <a:xfrm>
            <a:off x="4314824" y="1981199"/>
            <a:ext cx="15754351" cy="1714501"/>
          </a:xfrm>
          <a:prstGeom prst="rect">
            <a:avLst/>
          </a:prstGeom>
        </p:spPr>
        <p:txBody>
          <a:bodyPr lIns="38100" tIns="38100" rIns="38100" bIns="38100" anchor="ctr"/>
          <a:lstStyle>
            <a:lvl1pPr algn="ctr" defTabSz="825500">
              <a:lnSpc>
                <a:spcPct val="100000"/>
              </a:lnSpc>
              <a:defRPr sz="10800" b="0" spc="0">
                <a:solidFill>
                  <a:srgbClr val="000000"/>
                </a:solidFill>
                <a:latin typeface="+mn-lt"/>
                <a:ea typeface="+mn-ea"/>
                <a:cs typeface="+mn-cs"/>
                <a:sym typeface="Helvetica Neue Medium"/>
              </a:defRPr>
            </a:lvl1pPr>
          </a:lstStyle>
          <a:p>
            <a:r>
              <a:t>Titeltext</a:t>
            </a:r>
          </a:p>
        </p:txBody>
      </p:sp>
      <p:sp>
        <p:nvSpPr>
          <p:cNvPr id="57" name="Brödtext nivå ett…"/>
          <p:cNvSpPr txBox="1">
            <a:spLocks noGrp="1"/>
          </p:cNvSpPr>
          <p:nvPr>
            <p:ph type="body" sz="half" idx="1"/>
          </p:nvPr>
        </p:nvSpPr>
        <p:spPr>
          <a:xfrm>
            <a:off x="4314824" y="4076700"/>
            <a:ext cx="15754351" cy="6972301"/>
          </a:xfrm>
          <a:prstGeom prst="rect">
            <a:avLst/>
          </a:prstGeom>
        </p:spPr>
        <p:txBody>
          <a:bodyPr lIns="38100" tIns="38100" rIns="38100" bIns="38100" anchor="ctr"/>
          <a:lstStyle>
            <a:lvl1pPr marL="317500" indent="-317500" defTabSz="825500">
              <a:spcBef>
                <a:spcPts val="5900"/>
              </a:spcBef>
              <a:buSzPct val="49000"/>
              <a:buChar char="•"/>
              <a:defRPr sz="2400" b="0">
                <a:solidFill>
                  <a:srgbClr val="000000"/>
                </a:solidFill>
              </a:defRPr>
            </a:lvl1pPr>
            <a:lvl2pPr marL="952500" indent="-317500" defTabSz="825500">
              <a:spcBef>
                <a:spcPts val="5900"/>
              </a:spcBef>
              <a:buSzPct val="125000"/>
              <a:defRPr sz="2400" b="0">
                <a:solidFill>
                  <a:srgbClr val="000000"/>
                </a:solidFill>
              </a:defRPr>
            </a:lvl2pPr>
            <a:lvl3pPr marL="1587500" indent="-317500" defTabSz="825500">
              <a:spcBef>
                <a:spcPts val="5900"/>
              </a:spcBef>
              <a:buSzPct val="125000"/>
              <a:defRPr sz="2400" b="0">
                <a:solidFill>
                  <a:srgbClr val="000000"/>
                </a:solidFill>
              </a:defRPr>
            </a:lvl3pPr>
            <a:lvl4pPr marL="2222500" indent="-317500" defTabSz="825500">
              <a:spcBef>
                <a:spcPts val="5900"/>
              </a:spcBef>
              <a:buSzPct val="125000"/>
              <a:defRPr sz="2400" b="0">
                <a:solidFill>
                  <a:srgbClr val="000000"/>
                </a:solidFill>
              </a:defRPr>
            </a:lvl4pPr>
            <a:lvl5pPr marL="2857500" indent="-317500" defTabSz="825500">
              <a:spcBef>
                <a:spcPts val="5900"/>
              </a:spcBef>
              <a:buSzPct val="125000"/>
              <a:defRPr sz="2400" b="0">
                <a:solidFill>
                  <a:srgbClr val="000000"/>
                </a:solidFill>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58" name="Diabildsnummer"/>
          <p:cNvSpPr txBox="1">
            <a:spLocks noGrp="1"/>
          </p:cNvSpPr>
          <p:nvPr>
            <p:ph type="sldNum" sz="quarter" idx="2"/>
          </p:nvPr>
        </p:nvSpPr>
        <p:spPr>
          <a:xfrm>
            <a:off x="11987441" y="11525250"/>
            <a:ext cx="399593" cy="410997"/>
          </a:xfrm>
          <a:prstGeom prst="rect">
            <a:avLst/>
          </a:prstGeom>
        </p:spPr>
        <p:txBody>
          <a:bodyPr lIns="38100" tIns="38100" rIns="38100" bIns="38100" anchor="t"/>
          <a:lstStyle>
            <a:lvl1pPr defTabSz="825500">
              <a:defRPr sz="22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el, punkter och bild">
    <p:spTree>
      <p:nvGrpSpPr>
        <p:cNvPr id="1" name=""/>
        <p:cNvGrpSpPr/>
        <p:nvPr/>
      </p:nvGrpSpPr>
      <p:grpSpPr>
        <a:xfrm>
          <a:off x="0" y="0"/>
          <a:ext cx="0" cy="0"/>
          <a:chOff x="0" y="0"/>
          <a:chExt cx="0" cy="0"/>
        </a:xfrm>
      </p:grpSpPr>
      <p:sp>
        <p:nvSpPr>
          <p:cNvPr id="65" name="Bild"/>
          <p:cNvSpPr>
            <a:spLocks noGrp="1"/>
          </p:cNvSpPr>
          <p:nvPr>
            <p:ph type="pic" sz="half" idx="21"/>
          </p:nvPr>
        </p:nvSpPr>
        <p:spPr>
          <a:xfrm>
            <a:off x="11268075" y="4076700"/>
            <a:ext cx="10458451" cy="6972301"/>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xfrm>
            <a:off x="4314824" y="1981199"/>
            <a:ext cx="15754351" cy="1714501"/>
          </a:xfrm>
          <a:prstGeom prst="rect">
            <a:avLst/>
          </a:prstGeom>
        </p:spPr>
        <p:txBody>
          <a:bodyPr lIns="38100" tIns="38100" rIns="38100" bIns="38100" anchor="ctr"/>
          <a:lstStyle>
            <a:lvl1pPr algn="ctr" defTabSz="825500">
              <a:lnSpc>
                <a:spcPct val="100000"/>
              </a:lnSpc>
              <a:defRPr sz="10800" b="0" spc="0">
                <a:solidFill>
                  <a:srgbClr val="000000"/>
                </a:solidFill>
                <a:latin typeface="+mn-lt"/>
                <a:ea typeface="+mn-ea"/>
                <a:cs typeface="+mn-cs"/>
                <a:sym typeface="Helvetica Neue Medium"/>
              </a:defRPr>
            </a:lvl1pPr>
          </a:lstStyle>
          <a:p>
            <a:r>
              <a:t>Titeltext</a:t>
            </a:r>
          </a:p>
        </p:txBody>
      </p:sp>
      <p:sp>
        <p:nvSpPr>
          <p:cNvPr id="67" name="Brödtext nivå ett…"/>
          <p:cNvSpPr txBox="1">
            <a:spLocks noGrp="1"/>
          </p:cNvSpPr>
          <p:nvPr>
            <p:ph type="body" sz="quarter" idx="1"/>
          </p:nvPr>
        </p:nvSpPr>
        <p:spPr>
          <a:xfrm>
            <a:off x="4314824" y="4076700"/>
            <a:ext cx="7667626" cy="6972301"/>
          </a:xfrm>
          <a:prstGeom prst="rect">
            <a:avLst/>
          </a:prstGeom>
        </p:spPr>
        <p:txBody>
          <a:bodyPr lIns="38100" tIns="38100" rIns="38100" bIns="38100" anchor="ctr"/>
          <a:lstStyle>
            <a:lvl1pPr marL="529389" indent="-529389" defTabSz="825500">
              <a:spcBef>
                <a:spcPts val="4500"/>
              </a:spcBef>
              <a:buSzPct val="49000"/>
              <a:buChar char="•"/>
              <a:defRPr sz="3600" b="0">
                <a:solidFill>
                  <a:srgbClr val="000000"/>
                </a:solidFill>
              </a:defRPr>
            </a:lvl1pPr>
            <a:lvl2pPr marL="1088189" indent="-529389" defTabSz="825500">
              <a:spcBef>
                <a:spcPts val="4500"/>
              </a:spcBef>
              <a:buSzPct val="125000"/>
              <a:defRPr sz="3600" b="0">
                <a:solidFill>
                  <a:srgbClr val="000000"/>
                </a:solidFill>
              </a:defRPr>
            </a:lvl2pPr>
            <a:lvl3pPr marL="1646989" indent="-529389" defTabSz="825500">
              <a:spcBef>
                <a:spcPts val="4500"/>
              </a:spcBef>
              <a:buSzPct val="125000"/>
              <a:defRPr sz="3600" b="0">
                <a:solidFill>
                  <a:srgbClr val="000000"/>
                </a:solidFill>
              </a:defRPr>
            </a:lvl3pPr>
            <a:lvl4pPr marL="2205789" indent="-529389" defTabSz="825500">
              <a:spcBef>
                <a:spcPts val="4500"/>
              </a:spcBef>
              <a:buSzPct val="125000"/>
              <a:defRPr sz="3600" b="0">
                <a:solidFill>
                  <a:srgbClr val="000000"/>
                </a:solidFill>
              </a:defRPr>
            </a:lvl4pPr>
            <a:lvl5pPr marL="2764589" indent="-529389" defTabSz="825500">
              <a:spcBef>
                <a:spcPts val="4500"/>
              </a:spcBef>
              <a:buSzPct val="125000"/>
              <a:defRPr sz="3600" b="0">
                <a:solidFill>
                  <a:srgbClr val="000000"/>
                </a:solidFill>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68" name="Diabildsnummer"/>
          <p:cNvSpPr txBox="1">
            <a:spLocks noGrp="1"/>
          </p:cNvSpPr>
          <p:nvPr>
            <p:ph type="sldNum" sz="quarter" idx="2"/>
          </p:nvPr>
        </p:nvSpPr>
        <p:spPr>
          <a:xfrm>
            <a:off x="11987441" y="11525250"/>
            <a:ext cx="399593" cy="410997"/>
          </a:xfrm>
          <a:prstGeom prst="rect">
            <a:avLst/>
          </a:prstGeom>
        </p:spPr>
        <p:txBody>
          <a:bodyPr lIns="38100" tIns="38100" rIns="38100" bIns="38100" anchor="t"/>
          <a:lstStyle>
            <a:lvl1pPr defTabSz="825500">
              <a:defRPr sz="22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Punkter">
    <p:spTree>
      <p:nvGrpSpPr>
        <p:cNvPr id="1" name=""/>
        <p:cNvGrpSpPr/>
        <p:nvPr/>
      </p:nvGrpSpPr>
      <p:grpSpPr>
        <a:xfrm>
          <a:off x="0" y="0"/>
          <a:ext cx="0" cy="0"/>
          <a:chOff x="0" y="0"/>
          <a:chExt cx="0" cy="0"/>
        </a:xfrm>
      </p:grpSpPr>
      <p:sp>
        <p:nvSpPr>
          <p:cNvPr id="75" name="Brödtext nivå ett…"/>
          <p:cNvSpPr txBox="1">
            <a:spLocks noGrp="1"/>
          </p:cNvSpPr>
          <p:nvPr>
            <p:ph type="body" sz="half" idx="1"/>
          </p:nvPr>
        </p:nvSpPr>
        <p:spPr>
          <a:xfrm>
            <a:off x="4314824" y="3047999"/>
            <a:ext cx="15754351" cy="7620001"/>
          </a:xfrm>
          <a:prstGeom prst="rect">
            <a:avLst/>
          </a:prstGeom>
        </p:spPr>
        <p:txBody>
          <a:bodyPr lIns="38100" tIns="38100" rIns="38100" bIns="38100" anchor="ctr"/>
          <a:lstStyle>
            <a:lvl1pPr marL="317500" indent="-317500" defTabSz="825500">
              <a:spcBef>
                <a:spcPts val="5900"/>
              </a:spcBef>
              <a:buSzPct val="49000"/>
              <a:buChar char="•"/>
              <a:defRPr sz="2400" b="0">
                <a:solidFill>
                  <a:srgbClr val="000000"/>
                </a:solidFill>
              </a:defRPr>
            </a:lvl1pPr>
            <a:lvl2pPr marL="952500" indent="-317500" defTabSz="825500">
              <a:spcBef>
                <a:spcPts val="5900"/>
              </a:spcBef>
              <a:buSzPct val="125000"/>
              <a:defRPr sz="2400" b="0">
                <a:solidFill>
                  <a:srgbClr val="000000"/>
                </a:solidFill>
              </a:defRPr>
            </a:lvl2pPr>
            <a:lvl3pPr marL="1587500" indent="-317500" defTabSz="825500">
              <a:spcBef>
                <a:spcPts val="5900"/>
              </a:spcBef>
              <a:buSzPct val="125000"/>
              <a:defRPr sz="2400" b="0">
                <a:solidFill>
                  <a:srgbClr val="000000"/>
                </a:solidFill>
              </a:defRPr>
            </a:lvl3pPr>
            <a:lvl4pPr marL="2222500" indent="-317500" defTabSz="825500">
              <a:spcBef>
                <a:spcPts val="5900"/>
              </a:spcBef>
              <a:buSzPct val="125000"/>
              <a:defRPr sz="2400" b="0">
                <a:solidFill>
                  <a:srgbClr val="000000"/>
                </a:solidFill>
              </a:defRPr>
            </a:lvl4pPr>
            <a:lvl5pPr marL="2857500" indent="-317500" defTabSz="825500">
              <a:spcBef>
                <a:spcPts val="5900"/>
              </a:spcBef>
              <a:buSzPct val="125000"/>
              <a:defRPr sz="2400" b="0">
                <a:solidFill>
                  <a:srgbClr val="000000"/>
                </a:solidFill>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76" name="Diabildsnummer"/>
          <p:cNvSpPr txBox="1">
            <a:spLocks noGrp="1"/>
          </p:cNvSpPr>
          <p:nvPr>
            <p:ph type="sldNum" sz="quarter" idx="2"/>
          </p:nvPr>
        </p:nvSpPr>
        <p:spPr>
          <a:xfrm>
            <a:off x="11987441" y="11525250"/>
            <a:ext cx="399593" cy="410997"/>
          </a:xfrm>
          <a:prstGeom prst="rect">
            <a:avLst/>
          </a:prstGeom>
        </p:spPr>
        <p:txBody>
          <a:bodyPr lIns="38100" tIns="38100" rIns="38100" bIns="38100" anchor="t"/>
          <a:lstStyle>
            <a:lvl1pPr defTabSz="825500">
              <a:defRPr sz="22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Foto - 3 per sida">
    <p:spTree>
      <p:nvGrpSpPr>
        <p:cNvPr id="1" name=""/>
        <p:cNvGrpSpPr/>
        <p:nvPr/>
      </p:nvGrpSpPr>
      <p:grpSpPr>
        <a:xfrm>
          <a:off x="0" y="0"/>
          <a:ext cx="0" cy="0"/>
          <a:chOff x="0" y="0"/>
          <a:chExt cx="0" cy="0"/>
        </a:xfrm>
      </p:grpSpPr>
      <p:sp>
        <p:nvSpPr>
          <p:cNvPr id="83" name="Bild"/>
          <p:cNvSpPr>
            <a:spLocks noGrp="1"/>
          </p:cNvSpPr>
          <p:nvPr>
            <p:ph type="pic" sz="quarter" idx="21"/>
          </p:nvPr>
        </p:nvSpPr>
        <p:spPr>
          <a:xfrm>
            <a:off x="14809006" y="6991350"/>
            <a:ext cx="6297509" cy="4200526"/>
          </a:xfrm>
          <a:prstGeom prst="rect">
            <a:avLst/>
          </a:prstGeom>
        </p:spPr>
        <p:txBody>
          <a:bodyPr lIns="91439" tIns="45719" rIns="91439" bIns="45719" anchor="t">
            <a:noAutofit/>
          </a:bodyPr>
          <a:lstStyle/>
          <a:p>
            <a:endParaRPr/>
          </a:p>
        </p:txBody>
      </p:sp>
      <p:sp>
        <p:nvSpPr>
          <p:cNvPr id="84" name="Bild"/>
          <p:cNvSpPr>
            <a:spLocks noGrp="1"/>
          </p:cNvSpPr>
          <p:nvPr>
            <p:ph type="pic" sz="quarter" idx="22"/>
          </p:nvPr>
        </p:nvSpPr>
        <p:spPr>
          <a:xfrm>
            <a:off x="14516100" y="2562224"/>
            <a:ext cx="6248401" cy="4165602"/>
          </a:xfrm>
          <a:prstGeom prst="rect">
            <a:avLst/>
          </a:prstGeom>
        </p:spPr>
        <p:txBody>
          <a:bodyPr lIns="91439" tIns="45719" rIns="91439" bIns="45719" anchor="t">
            <a:noAutofit/>
          </a:bodyPr>
          <a:lstStyle/>
          <a:p>
            <a:endParaRPr/>
          </a:p>
        </p:txBody>
      </p:sp>
      <p:sp>
        <p:nvSpPr>
          <p:cNvPr id="85" name="Bild"/>
          <p:cNvSpPr>
            <a:spLocks noGrp="1"/>
          </p:cNvSpPr>
          <p:nvPr>
            <p:ph type="pic" sz="half" idx="23"/>
          </p:nvPr>
        </p:nvSpPr>
        <p:spPr>
          <a:xfrm>
            <a:off x="2819399" y="2562224"/>
            <a:ext cx="12901614" cy="8601077"/>
          </a:xfrm>
          <a:prstGeom prst="rect">
            <a:avLst/>
          </a:prstGeom>
        </p:spPr>
        <p:txBody>
          <a:bodyPr lIns="91439" tIns="45719" rIns="91439" bIns="45719" anchor="t">
            <a:noAutofit/>
          </a:bodyPr>
          <a:lstStyle/>
          <a:p>
            <a:endParaRPr/>
          </a:p>
        </p:txBody>
      </p:sp>
      <p:sp>
        <p:nvSpPr>
          <p:cNvPr id="86" name="Diabildsnummer"/>
          <p:cNvSpPr txBox="1">
            <a:spLocks noGrp="1"/>
          </p:cNvSpPr>
          <p:nvPr>
            <p:ph type="sldNum" sz="quarter" idx="2"/>
          </p:nvPr>
        </p:nvSpPr>
        <p:spPr>
          <a:xfrm>
            <a:off x="11987441" y="11525250"/>
            <a:ext cx="399593" cy="410997"/>
          </a:xfrm>
          <a:prstGeom prst="rect">
            <a:avLst/>
          </a:prstGeom>
        </p:spPr>
        <p:txBody>
          <a:bodyPr lIns="38100" tIns="38100" rIns="38100" bIns="38100" anchor="t"/>
          <a:lstStyle>
            <a:lvl1pPr defTabSz="825500">
              <a:defRPr sz="22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itat">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4838699" y="8429625"/>
            <a:ext cx="14716128" cy="522733"/>
          </a:xfrm>
          <a:prstGeom prst="rect">
            <a:avLst/>
          </a:prstGeom>
        </p:spPr>
        <p:txBody>
          <a:bodyPr lIns="38100" tIns="38100" rIns="38100" bIns="38100" anchor="t">
            <a:spAutoFit/>
          </a:bodyPr>
          <a:lstStyle>
            <a:lvl1pPr algn="ctr" defTabSz="825500">
              <a:defRPr sz="3000" b="0" i="1">
                <a:solidFill>
                  <a:srgbClr val="000000"/>
                </a:solidFill>
              </a:defRPr>
            </a:lvl1pPr>
          </a:lstStyle>
          <a:p>
            <a:r>
              <a:t>–Johnny Appleseed</a:t>
            </a:r>
          </a:p>
        </p:txBody>
      </p:sp>
      <p:sp>
        <p:nvSpPr>
          <p:cNvPr id="94" name="”Skriv ett citat här.”"/>
          <p:cNvSpPr txBox="1">
            <a:spLocks noGrp="1"/>
          </p:cNvSpPr>
          <p:nvPr>
            <p:ph type="body" sz="quarter" idx="22"/>
          </p:nvPr>
        </p:nvSpPr>
        <p:spPr>
          <a:xfrm>
            <a:off x="4838699" y="6196547"/>
            <a:ext cx="14716128" cy="770456"/>
          </a:xfrm>
          <a:prstGeom prst="rect">
            <a:avLst/>
          </a:prstGeom>
        </p:spPr>
        <p:txBody>
          <a:bodyPr lIns="38100" tIns="38100" rIns="38100" bIns="38100" anchor="ctr">
            <a:spAutoFit/>
          </a:bodyPr>
          <a:lstStyle>
            <a:lvl1pPr algn="ctr" defTabSz="825500">
              <a:defRPr sz="4600" b="0">
                <a:solidFill>
                  <a:srgbClr val="000000"/>
                </a:solidFill>
                <a:latin typeface="+mn-lt"/>
                <a:ea typeface="+mn-ea"/>
                <a:cs typeface="+mn-cs"/>
                <a:sym typeface="Helvetica Neue Medium"/>
              </a:defRPr>
            </a:lvl1pPr>
          </a:lstStyle>
          <a:p>
            <a:r>
              <a:t>”Skriv ett citat här.” </a:t>
            </a:r>
          </a:p>
        </p:txBody>
      </p:sp>
      <p:sp>
        <p:nvSpPr>
          <p:cNvPr id="95" name="Diabildsnummer"/>
          <p:cNvSpPr txBox="1">
            <a:spLocks noGrp="1"/>
          </p:cNvSpPr>
          <p:nvPr>
            <p:ph type="sldNum" sz="quarter" idx="2"/>
          </p:nvPr>
        </p:nvSpPr>
        <p:spPr>
          <a:xfrm>
            <a:off x="11987441" y="11525250"/>
            <a:ext cx="399593" cy="410997"/>
          </a:xfrm>
          <a:prstGeom prst="rect">
            <a:avLst/>
          </a:prstGeom>
        </p:spPr>
        <p:txBody>
          <a:bodyPr lIns="38100" tIns="38100" rIns="38100" bIns="38100" anchor="t"/>
          <a:lstStyle>
            <a:lvl1pPr defTabSz="825500">
              <a:defRPr sz="22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ild">
    <p:spTree>
      <p:nvGrpSpPr>
        <p:cNvPr id="1" name=""/>
        <p:cNvGrpSpPr/>
        <p:nvPr/>
      </p:nvGrpSpPr>
      <p:grpSpPr>
        <a:xfrm>
          <a:off x="0" y="0"/>
          <a:ext cx="0" cy="0"/>
          <a:chOff x="0" y="0"/>
          <a:chExt cx="0" cy="0"/>
        </a:xfrm>
      </p:grpSpPr>
      <p:sp>
        <p:nvSpPr>
          <p:cNvPr id="102" name="Bild"/>
          <p:cNvSpPr>
            <a:spLocks noGrp="1"/>
          </p:cNvSpPr>
          <p:nvPr>
            <p:ph type="pic" idx="21"/>
          </p:nvPr>
        </p:nvSpPr>
        <p:spPr>
          <a:xfrm>
            <a:off x="3047999" y="1714499"/>
            <a:ext cx="18288001" cy="12198351"/>
          </a:xfrm>
          <a:prstGeom prst="rect">
            <a:avLst/>
          </a:prstGeom>
        </p:spPr>
        <p:txBody>
          <a:bodyPr lIns="91439" tIns="45719" rIns="91439" bIns="45719" anchor="t">
            <a:noAutofit/>
          </a:bodyPr>
          <a:lstStyle/>
          <a:p>
            <a:endParaRPr/>
          </a:p>
        </p:txBody>
      </p:sp>
      <p:sp>
        <p:nvSpPr>
          <p:cNvPr id="103" name="Diabildsnummer"/>
          <p:cNvSpPr txBox="1">
            <a:spLocks noGrp="1"/>
          </p:cNvSpPr>
          <p:nvPr>
            <p:ph type="sldNum" sz="quarter" idx="2"/>
          </p:nvPr>
        </p:nvSpPr>
        <p:spPr>
          <a:xfrm>
            <a:off x="11987441" y="11525250"/>
            <a:ext cx="399593" cy="410997"/>
          </a:xfrm>
          <a:prstGeom prst="rect">
            <a:avLst/>
          </a:prstGeom>
        </p:spPr>
        <p:txBody>
          <a:bodyPr lIns="38100" tIns="38100" rIns="38100" bIns="38100" anchor="t"/>
          <a:lstStyle>
            <a:lvl1pPr defTabSz="825500">
              <a:defRPr sz="22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om">
    <p:spTree>
      <p:nvGrpSpPr>
        <p:cNvPr id="1" name=""/>
        <p:cNvGrpSpPr/>
        <p:nvPr/>
      </p:nvGrpSpPr>
      <p:grpSpPr>
        <a:xfrm>
          <a:off x="0" y="0"/>
          <a:ext cx="0" cy="0"/>
          <a:chOff x="0" y="0"/>
          <a:chExt cx="0" cy="0"/>
        </a:xfrm>
      </p:grpSpPr>
      <p:sp>
        <p:nvSpPr>
          <p:cNvPr id="110" name="Diabildsnummer"/>
          <p:cNvSpPr txBox="1">
            <a:spLocks noGrp="1"/>
          </p:cNvSpPr>
          <p:nvPr>
            <p:ph type="sldNum" sz="quarter" idx="2"/>
          </p:nvPr>
        </p:nvSpPr>
        <p:spPr>
          <a:xfrm>
            <a:off x="11987441" y="11525250"/>
            <a:ext cx="399593" cy="410997"/>
          </a:xfrm>
          <a:prstGeom prst="rect">
            <a:avLst/>
          </a:prstGeom>
        </p:spPr>
        <p:txBody>
          <a:bodyPr lIns="38100" tIns="38100" rIns="38100" bIns="38100" anchor="t"/>
          <a:lstStyle>
            <a:lvl1pPr defTabSz="825500">
              <a:defRPr sz="22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el och undertext">
    <p:spTree>
      <p:nvGrpSpPr>
        <p:cNvPr id="1" name=""/>
        <p:cNvGrpSpPr/>
        <p:nvPr/>
      </p:nvGrpSpPr>
      <p:grpSpPr>
        <a:xfrm>
          <a:off x="0" y="0"/>
          <a:ext cx="0" cy="0"/>
          <a:chOff x="0" y="0"/>
          <a:chExt cx="0" cy="0"/>
        </a:xfrm>
      </p:grpSpPr>
      <p:sp>
        <p:nvSpPr>
          <p:cNvPr id="117" name="Titeltext"/>
          <p:cNvSpPr txBox="1">
            <a:spLocks noGrp="1"/>
          </p:cNvSpPr>
          <p:nvPr>
            <p:ph type="title"/>
          </p:nvPr>
        </p:nvSpPr>
        <p:spPr>
          <a:xfrm>
            <a:off x="4833937" y="2303859"/>
            <a:ext cx="14716126" cy="4643438"/>
          </a:xfrm>
          <a:prstGeom prst="rect">
            <a:avLst/>
          </a:prstGeom>
        </p:spPr>
        <p:txBody>
          <a:bodyPr>
            <a:noAutofit/>
          </a:bodyPr>
          <a:lstStyle>
            <a:lvl1pPr algn="ctr" defTabSz="821531">
              <a:lnSpc>
                <a:spcPct val="100000"/>
              </a:lnSpc>
              <a:defRPr sz="11800" b="0" spc="0">
                <a:solidFill>
                  <a:srgbClr val="000000"/>
                </a:solidFill>
                <a:latin typeface="Gill Sans"/>
                <a:ea typeface="Gill Sans"/>
                <a:cs typeface="Gill Sans"/>
                <a:sym typeface="Gill Sans"/>
              </a:defRPr>
            </a:lvl1pPr>
          </a:lstStyle>
          <a:p>
            <a:r>
              <a:t>Titeltext</a:t>
            </a:r>
          </a:p>
        </p:txBody>
      </p:sp>
      <p:sp>
        <p:nvSpPr>
          <p:cNvPr id="118" name="Brödtext nivå ett…"/>
          <p:cNvSpPr txBox="1">
            <a:spLocks noGrp="1"/>
          </p:cNvSpPr>
          <p:nvPr>
            <p:ph type="body" sz="quarter" idx="1"/>
          </p:nvPr>
        </p:nvSpPr>
        <p:spPr>
          <a:xfrm>
            <a:off x="4833937" y="7072312"/>
            <a:ext cx="14716126" cy="1589485"/>
          </a:xfrm>
          <a:prstGeom prst="rect">
            <a:avLst/>
          </a:prstGeom>
        </p:spPr>
        <p:txBody>
          <a:bodyPr anchor="t">
            <a:noAutofit/>
          </a:bodyPr>
          <a:lstStyle>
            <a:lvl1pPr algn="ctr" defTabSz="821531">
              <a:defRPr sz="5000" b="0">
                <a:solidFill>
                  <a:srgbClr val="000000"/>
                </a:solidFill>
                <a:latin typeface="Gill Sans"/>
                <a:ea typeface="Gill Sans"/>
                <a:cs typeface="Gill Sans"/>
                <a:sym typeface="Gill Sans"/>
              </a:defRPr>
            </a:lvl1pPr>
            <a:lvl2pPr marL="0" indent="0" algn="ctr" defTabSz="821531">
              <a:buSzTx/>
              <a:buNone/>
              <a:defRPr sz="5000" b="0">
                <a:solidFill>
                  <a:srgbClr val="000000"/>
                </a:solidFill>
                <a:latin typeface="Gill Sans"/>
                <a:ea typeface="Gill Sans"/>
                <a:cs typeface="Gill Sans"/>
                <a:sym typeface="Gill Sans"/>
              </a:defRPr>
            </a:lvl2pPr>
            <a:lvl3pPr marL="0" indent="0" algn="ctr" defTabSz="821531">
              <a:buSzTx/>
              <a:buNone/>
              <a:defRPr sz="5000" b="0">
                <a:solidFill>
                  <a:srgbClr val="000000"/>
                </a:solidFill>
                <a:latin typeface="Gill Sans"/>
                <a:ea typeface="Gill Sans"/>
                <a:cs typeface="Gill Sans"/>
                <a:sym typeface="Gill Sans"/>
              </a:defRPr>
            </a:lvl3pPr>
            <a:lvl4pPr marL="0" indent="0" algn="ctr" defTabSz="821531">
              <a:buSzTx/>
              <a:buNone/>
              <a:defRPr sz="5000" b="0">
                <a:solidFill>
                  <a:srgbClr val="000000"/>
                </a:solidFill>
                <a:latin typeface="Gill Sans"/>
                <a:ea typeface="Gill Sans"/>
                <a:cs typeface="Gill Sans"/>
                <a:sym typeface="Gill Sans"/>
              </a:defRPr>
            </a:lvl4pPr>
            <a:lvl5pPr marL="0" indent="0" algn="ctr" defTabSz="821531">
              <a:buSzTx/>
              <a:buNone/>
              <a:defRPr sz="5000" b="0">
                <a:solidFill>
                  <a:srgbClr val="000000"/>
                </a:solidFill>
                <a:latin typeface="Gill Sans"/>
                <a:ea typeface="Gill Sans"/>
                <a:cs typeface="Gill Sans"/>
                <a:sym typeface="Gill Sans"/>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119" name="Diabildsnummer"/>
          <p:cNvSpPr txBox="1">
            <a:spLocks noGrp="1"/>
          </p:cNvSpPr>
          <p:nvPr>
            <p:ph type="sldNum" sz="quarter" idx="2"/>
          </p:nvPr>
        </p:nvSpPr>
        <p:spPr>
          <a:xfrm>
            <a:off x="11952882" y="13019484"/>
            <a:ext cx="460376" cy="498476"/>
          </a:xfrm>
          <a:prstGeom prst="rect">
            <a:avLst/>
          </a:prstGeom>
        </p:spPr>
        <p:txBody>
          <a:bodyPr anchor="t"/>
          <a:lstStyle>
            <a:lvl1pPr defTabSz="821531">
              <a:defRPr sz="2400">
                <a:solidFill>
                  <a:srgbClr val="000000"/>
                </a:solidFill>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el och undertitel">
    <p:spTree>
      <p:nvGrpSpPr>
        <p:cNvPr id="1" name=""/>
        <p:cNvGrpSpPr/>
        <p:nvPr/>
      </p:nvGrpSpPr>
      <p:grpSpPr>
        <a:xfrm>
          <a:off x="0" y="0"/>
          <a:ext cx="0" cy="0"/>
          <a:chOff x="0" y="0"/>
          <a:chExt cx="0" cy="0"/>
        </a:xfrm>
      </p:grpSpPr>
      <p:sp>
        <p:nvSpPr>
          <p:cNvPr id="144" name="Titeltext"/>
          <p:cNvSpPr txBox="1">
            <a:spLocks noGrp="1"/>
          </p:cNvSpPr>
          <p:nvPr>
            <p:ph type="title"/>
          </p:nvPr>
        </p:nvSpPr>
        <p:spPr>
          <a:xfrm>
            <a:off x="4833937" y="2303859"/>
            <a:ext cx="14716126" cy="4643438"/>
          </a:xfrm>
          <a:prstGeom prst="rect">
            <a:avLst/>
          </a:prstGeom>
        </p:spPr>
        <p:txBody>
          <a:bodyPr/>
          <a:lstStyle>
            <a:lvl1pPr algn="ctr" defTabSz="821531">
              <a:lnSpc>
                <a:spcPct val="100000"/>
              </a:lnSpc>
              <a:defRPr sz="11200" b="0" spc="0">
                <a:solidFill>
                  <a:srgbClr val="000000"/>
                </a:solidFill>
                <a:latin typeface="Helvetica Light"/>
                <a:ea typeface="Helvetica Light"/>
                <a:cs typeface="Helvetica Light"/>
                <a:sym typeface="Helvetica Light"/>
              </a:defRPr>
            </a:lvl1pPr>
          </a:lstStyle>
          <a:p>
            <a:r>
              <a:t>Titeltext</a:t>
            </a:r>
          </a:p>
        </p:txBody>
      </p:sp>
      <p:sp>
        <p:nvSpPr>
          <p:cNvPr id="145" name="Brödtext nivå ett…"/>
          <p:cNvSpPr txBox="1">
            <a:spLocks noGrp="1"/>
          </p:cNvSpPr>
          <p:nvPr>
            <p:ph type="body" sz="quarter" idx="1"/>
          </p:nvPr>
        </p:nvSpPr>
        <p:spPr>
          <a:xfrm>
            <a:off x="4833937" y="7072312"/>
            <a:ext cx="14716126" cy="1589485"/>
          </a:xfrm>
          <a:prstGeom prst="rect">
            <a:avLst/>
          </a:prstGeom>
        </p:spPr>
        <p:txBody>
          <a:bodyPr anchor="t"/>
          <a:lstStyle>
            <a:lvl1pPr algn="ctr" defTabSz="821531">
              <a:defRPr sz="4400" b="0">
                <a:solidFill>
                  <a:srgbClr val="000000"/>
                </a:solidFill>
                <a:latin typeface="Helvetica Light"/>
                <a:ea typeface="Helvetica Light"/>
                <a:cs typeface="Helvetica Light"/>
                <a:sym typeface="Helvetica Light"/>
              </a:defRPr>
            </a:lvl1pPr>
            <a:lvl2pPr marL="0" indent="228600" algn="ctr" defTabSz="821531">
              <a:buSzTx/>
              <a:buNone/>
              <a:defRPr sz="4400" b="0">
                <a:solidFill>
                  <a:srgbClr val="000000"/>
                </a:solidFill>
                <a:latin typeface="Helvetica Light"/>
                <a:ea typeface="Helvetica Light"/>
                <a:cs typeface="Helvetica Light"/>
                <a:sym typeface="Helvetica Light"/>
              </a:defRPr>
            </a:lvl2pPr>
            <a:lvl3pPr marL="0" indent="457200" algn="ctr" defTabSz="821531">
              <a:buSzTx/>
              <a:buNone/>
              <a:defRPr sz="4400" b="0">
                <a:solidFill>
                  <a:srgbClr val="000000"/>
                </a:solidFill>
                <a:latin typeface="Helvetica Light"/>
                <a:ea typeface="Helvetica Light"/>
                <a:cs typeface="Helvetica Light"/>
                <a:sym typeface="Helvetica Light"/>
              </a:defRPr>
            </a:lvl3pPr>
            <a:lvl4pPr marL="0" indent="685800" algn="ctr" defTabSz="821531">
              <a:buSzTx/>
              <a:buNone/>
              <a:defRPr sz="4400" b="0">
                <a:solidFill>
                  <a:srgbClr val="000000"/>
                </a:solidFill>
                <a:latin typeface="Helvetica Light"/>
                <a:ea typeface="Helvetica Light"/>
                <a:cs typeface="Helvetica Light"/>
                <a:sym typeface="Helvetica Light"/>
              </a:defRPr>
            </a:lvl4pPr>
            <a:lvl5pPr marL="0" indent="914400" algn="ctr" defTabSz="821531">
              <a:buSzTx/>
              <a:buNone/>
              <a:defRPr sz="4400" b="0">
                <a:solidFill>
                  <a:srgbClr val="000000"/>
                </a:solidFill>
                <a:latin typeface="Helvetica Light"/>
                <a:ea typeface="Helvetica Light"/>
                <a:cs typeface="Helvetica Light"/>
                <a:sym typeface="Helvetica Light"/>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146" name="Diabildsnummer"/>
          <p:cNvSpPr txBox="1">
            <a:spLocks noGrp="1"/>
          </p:cNvSpPr>
          <p:nvPr>
            <p:ph type="sldNum" sz="quarter" idx="2"/>
          </p:nvPr>
        </p:nvSpPr>
        <p:spPr>
          <a:xfrm>
            <a:off x="11935814" y="13010554"/>
            <a:ext cx="494513" cy="511176"/>
          </a:xfrm>
          <a:prstGeom prst="rect">
            <a:avLst/>
          </a:prstGeom>
        </p:spPr>
        <p:txBody>
          <a:bodyPr anchor="t"/>
          <a:lstStyle>
            <a:lvl1pPr defTabSz="821531">
              <a:defRPr sz="24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el och undertext">
    <p:spTree>
      <p:nvGrpSpPr>
        <p:cNvPr id="1" name=""/>
        <p:cNvGrpSpPr/>
        <p:nvPr/>
      </p:nvGrpSpPr>
      <p:grpSpPr>
        <a:xfrm>
          <a:off x="0" y="0"/>
          <a:ext cx="0" cy="0"/>
          <a:chOff x="0" y="0"/>
          <a:chExt cx="0" cy="0"/>
        </a:xfrm>
      </p:grpSpPr>
      <p:sp>
        <p:nvSpPr>
          <p:cNvPr id="171" name="Titeltext"/>
          <p:cNvSpPr txBox="1">
            <a:spLocks noGrp="1"/>
          </p:cNvSpPr>
          <p:nvPr>
            <p:ph type="title"/>
          </p:nvPr>
        </p:nvSpPr>
        <p:spPr>
          <a:xfrm>
            <a:off x="6673453" y="3442394"/>
            <a:ext cx="11037095" cy="3482579"/>
          </a:xfrm>
          <a:prstGeom prst="rect">
            <a:avLst/>
          </a:prstGeom>
        </p:spPr>
        <p:txBody>
          <a:bodyPr lIns="53578" tIns="53578" rIns="53578" bIns="53578">
            <a:noAutofit/>
          </a:bodyPr>
          <a:lstStyle>
            <a:lvl1pPr algn="ctr" defTabSz="821531">
              <a:lnSpc>
                <a:spcPct val="100000"/>
              </a:lnSpc>
              <a:defRPr b="0" spc="0">
                <a:solidFill>
                  <a:srgbClr val="000000"/>
                </a:solidFill>
                <a:latin typeface="Gill Sans"/>
                <a:ea typeface="Gill Sans"/>
                <a:cs typeface="Gill Sans"/>
                <a:sym typeface="Gill Sans"/>
              </a:defRPr>
            </a:lvl1pPr>
          </a:lstStyle>
          <a:p>
            <a:r>
              <a:t>Titeltext</a:t>
            </a:r>
          </a:p>
        </p:txBody>
      </p:sp>
      <p:sp>
        <p:nvSpPr>
          <p:cNvPr id="172" name="Brödtext nivå ett…"/>
          <p:cNvSpPr txBox="1">
            <a:spLocks noGrp="1"/>
          </p:cNvSpPr>
          <p:nvPr>
            <p:ph type="body" sz="quarter" idx="1"/>
          </p:nvPr>
        </p:nvSpPr>
        <p:spPr>
          <a:xfrm>
            <a:off x="6673453" y="7018734"/>
            <a:ext cx="11037095" cy="1192114"/>
          </a:xfrm>
          <a:prstGeom prst="rect">
            <a:avLst/>
          </a:prstGeom>
        </p:spPr>
        <p:txBody>
          <a:bodyPr lIns="53578" tIns="53578" rIns="53578" bIns="53578" anchor="t">
            <a:noAutofit/>
          </a:bodyPr>
          <a:lstStyle>
            <a:lvl1pPr algn="ctr" defTabSz="821531">
              <a:defRPr sz="2400" b="0">
                <a:solidFill>
                  <a:srgbClr val="000000"/>
                </a:solidFill>
                <a:latin typeface="Gill Sans"/>
                <a:ea typeface="Gill Sans"/>
                <a:cs typeface="Gill Sans"/>
                <a:sym typeface="Gill Sans"/>
              </a:defRPr>
            </a:lvl1pPr>
            <a:lvl2pPr marL="0" indent="0" algn="ctr" defTabSz="821531">
              <a:buSzTx/>
              <a:buNone/>
              <a:defRPr sz="2400" b="0">
                <a:solidFill>
                  <a:srgbClr val="000000"/>
                </a:solidFill>
                <a:latin typeface="Gill Sans"/>
                <a:ea typeface="Gill Sans"/>
                <a:cs typeface="Gill Sans"/>
                <a:sym typeface="Gill Sans"/>
              </a:defRPr>
            </a:lvl2pPr>
            <a:lvl3pPr marL="0" indent="0" algn="ctr" defTabSz="821531">
              <a:buSzTx/>
              <a:buNone/>
              <a:defRPr sz="2400" b="0">
                <a:solidFill>
                  <a:srgbClr val="000000"/>
                </a:solidFill>
                <a:latin typeface="Gill Sans"/>
                <a:ea typeface="Gill Sans"/>
                <a:cs typeface="Gill Sans"/>
                <a:sym typeface="Gill Sans"/>
              </a:defRPr>
            </a:lvl3pPr>
            <a:lvl4pPr marL="0" indent="0" algn="ctr" defTabSz="821531">
              <a:buSzTx/>
              <a:buNone/>
              <a:defRPr sz="2400" b="0">
                <a:solidFill>
                  <a:srgbClr val="000000"/>
                </a:solidFill>
                <a:latin typeface="Gill Sans"/>
                <a:ea typeface="Gill Sans"/>
                <a:cs typeface="Gill Sans"/>
                <a:sym typeface="Gill Sans"/>
              </a:defRPr>
            </a:lvl4pPr>
            <a:lvl5pPr marL="0" indent="0" algn="ctr" defTabSz="821531">
              <a:buSzTx/>
              <a:buNone/>
              <a:defRPr sz="2400" b="0">
                <a:solidFill>
                  <a:srgbClr val="000000"/>
                </a:solidFill>
                <a:latin typeface="Gill Sans"/>
                <a:ea typeface="Gill Sans"/>
                <a:cs typeface="Gill Sans"/>
                <a:sym typeface="Gill Sans"/>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173" name="Diabildsnummer"/>
          <p:cNvSpPr txBox="1">
            <a:spLocks noGrp="1"/>
          </p:cNvSpPr>
          <p:nvPr>
            <p:ph type="sldNum" sz="quarter" idx="2"/>
          </p:nvPr>
        </p:nvSpPr>
        <p:spPr>
          <a:xfrm>
            <a:off x="11985674" y="11479113"/>
            <a:ext cx="399257" cy="424657"/>
          </a:xfrm>
          <a:prstGeom prst="rect">
            <a:avLst/>
          </a:prstGeom>
        </p:spPr>
        <p:txBody>
          <a:bodyPr lIns="53578" tIns="53578" rIns="53578" bIns="53578" anchor="t"/>
          <a:lstStyle>
            <a:lvl1pPr defTabSz="821531">
              <a:defRPr sz="2200">
                <a:solidFill>
                  <a:srgbClr val="000000"/>
                </a:solidFill>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el">
    <p:spTree>
      <p:nvGrpSpPr>
        <p:cNvPr id="1" name=""/>
        <p:cNvGrpSpPr/>
        <p:nvPr/>
      </p:nvGrpSpPr>
      <p:grpSpPr>
        <a:xfrm>
          <a:off x="0" y="0"/>
          <a:ext cx="0" cy="0"/>
          <a:chOff x="0" y="0"/>
          <a:chExt cx="0" cy="0"/>
        </a:xfrm>
      </p:grpSpPr>
      <p:sp>
        <p:nvSpPr>
          <p:cNvPr id="180" name="Skapare och datum"/>
          <p:cNvSpPr txBox="1">
            <a:spLocks noGrp="1"/>
          </p:cNvSpPr>
          <p:nvPr>
            <p:ph type="body" sz="quarter" idx="21" hasCustomPrompt="1"/>
          </p:nvPr>
        </p:nvSpPr>
        <p:spPr>
          <a:xfrm>
            <a:off x="4030265" y="12174593"/>
            <a:ext cx="16323471" cy="648365"/>
          </a:xfrm>
          <a:prstGeom prst="rect">
            <a:avLst/>
          </a:prstGeom>
        </p:spPr>
        <p:txBody>
          <a:bodyPr/>
          <a:lstStyle>
            <a:lvl1pPr defTabSz="825500">
              <a:defRPr>
                <a:solidFill>
                  <a:srgbClr val="000000"/>
                </a:solidFill>
              </a:defRPr>
            </a:lvl1pPr>
          </a:lstStyle>
          <a:p>
            <a:r>
              <a:t>Skapare och datum</a:t>
            </a:r>
          </a:p>
        </p:txBody>
      </p:sp>
      <p:sp>
        <p:nvSpPr>
          <p:cNvPr id="181" name="Presentationstitel"/>
          <p:cNvSpPr txBox="1">
            <a:spLocks noGrp="1"/>
          </p:cNvSpPr>
          <p:nvPr>
            <p:ph type="title" hasCustomPrompt="1"/>
          </p:nvPr>
        </p:nvSpPr>
        <p:spPr>
          <a:xfrm>
            <a:off x="4030265" y="2607468"/>
            <a:ext cx="16325237" cy="4643439"/>
          </a:xfrm>
          <a:prstGeom prst="rect">
            <a:avLst/>
          </a:prstGeom>
        </p:spPr>
        <p:txBody>
          <a:bodyPr/>
          <a:lstStyle>
            <a:lvl1pPr defTabSz="2438339">
              <a:defRPr>
                <a:solidFill>
                  <a:srgbClr val="000000"/>
                </a:solidFill>
              </a:defRPr>
            </a:lvl1pPr>
          </a:lstStyle>
          <a:p>
            <a:r>
              <a:t>Presentations­titel</a:t>
            </a:r>
          </a:p>
        </p:txBody>
      </p:sp>
      <p:sp>
        <p:nvSpPr>
          <p:cNvPr id="182" name="Brödtext nivå ett…"/>
          <p:cNvSpPr txBox="1">
            <a:spLocks noGrp="1"/>
          </p:cNvSpPr>
          <p:nvPr>
            <p:ph type="body" sz="quarter" idx="1" hasCustomPrompt="1"/>
          </p:nvPr>
        </p:nvSpPr>
        <p:spPr>
          <a:xfrm>
            <a:off x="4030265" y="7179468"/>
            <a:ext cx="16323470" cy="2048062"/>
          </a:xfrm>
          <a:prstGeom prst="rect">
            <a:avLst/>
          </a:prstGeom>
        </p:spPr>
        <p:txBody>
          <a:bodyPr anchor="t"/>
          <a:lstStyle>
            <a:lvl1pPr defTabSz="825500">
              <a:defRPr sz="5200">
                <a:solidFill>
                  <a:srgbClr val="000000"/>
                </a:solidFill>
              </a:defRPr>
            </a:lvl1pPr>
            <a:lvl2pPr marL="0" indent="457200" defTabSz="825500">
              <a:buSzTx/>
              <a:buNone/>
              <a:defRPr sz="5200">
                <a:solidFill>
                  <a:srgbClr val="000000"/>
                </a:solidFill>
              </a:defRPr>
            </a:lvl2pPr>
            <a:lvl3pPr marL="0" indent="914400" defTabSz="825500">
              <a:buSzTx/>
              <a:buNone/>
              <a:defRPr sz="5200">
                <a:solidFill>
                  <a:srgbClr val="000000"/>
                </a:solidFill>
              </a:defRPr>
            </a:lvl3pPr>
            <a:lvl4pPr marL="0" indent="1371600" defTabSz="825500">
              <a:buSzTx/>
              <a:buNone/>
              <a:defRPr sz="5200">
                <a:solidFill>
                  <a:srgbClr val="000000"/>
                </a:solidFill>
              </a:defRPr>
            </a:lvl4pPr>
            <a:lvl5pPr marL="0" indent="1828800" defTabSz="825500">
              <a:buSzTx/>
              <a:buNone/>
              <a:defRPr sz="5200">
                <a:solidFill>
                  <a:srgbClr val="000000"/>
                </a:solidFill>
              </a:defRPr>
            </a:lvl5pPr>
          </a:lstStyle>
          <a:p>
            <a:r>
              <a:t>Presentations­undertitel</a:t>
            </a:r>
          </a:p>
          <a:p>
            <a:pPr lvl="1"/>
            <a:endParaRPr/>
          </a:p>
          <a:p>
            <a:pPr lvl="2"/>
            <a:endParaRPr/>
          </a:p>
          <a:p>
            <a:pPr lvl="3"/>
            <a:endParaRPr/>
          </a:p>
          <a:p>
            <a:pPr lvl="4"/>
            <a:endParaRPr/>
          </a:p>
        </p:txBody>
      </p:sp>
      <p:sp>
        <p:nvSpPr>
          <p:cNvPr id="183" name="Diabildsnummer"/>
          <p:cNvSpPr txBox="1">
            <a:spLocks noGrp="1"/>
          </p:cNvSpPr>
          <p:nvPr>
            <p:ph type="sldNum" sz="quarter" idx="2"/>
          </p:nvPr>
        </p:nvSpPr>
        <p:spPr>
          <a:xfrm>
            <a:off x="11987110" y="12954297"/>
            <a:ext cx="409780" cy="415875"/>
          </a:xfrm>
          <a:prstGeom prst="rect">
            <a:avLst/>
          </a:prstGeom>
        </p:spPr>
        <p:txBody>
          <a:bodyPr/>
          <a:lstStyle>
            <a:lvl1pPr defTabSz="821531">
              <a:defRPr>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190" name="Linje"/>
          <p:cNvSpPr/>
          <p:nvPr/>
        </p:nvSpPr>
        <p:spPr>
          <a:xfrm>
            <a:off x="5936753" y="3375421"/>
            <a:ext cx="12510495" cy="1"/>
          </a:xfrm>
          <a:prstGeom prst="line">
            <a:avLst/>
          </a:prstGeom>
          <a:ln w="25400" cap="rnd">
            <a:solidFill>
              <a:srgbClr val="747676"/>
            </a:solidFill>
            <a:custDash>
              <a:ds d="100000" sp="200000"/>
            </a:custDash>
          </a:ln>
        </p:spPr>
        <p:txBody>
          <a:bodyPr lIns="53578" tIns="53578" rIns="53578" bIns="53578" anchor="ctr"/>
          <a:lstStyle/>
          <a:p>
            <a:pPr algn="l" defTabSz="642937">
              <a:defRPr sz="1400" b="0">
                <a:latin typeface="Helvetica"/>
                <a:ea typeface="Helvetica"/>
                <a:cs typeface="Helvetica"/>
                <a:sym typeface="Helvetica"/>
              </a:defRPr>
            </a:pPr>
            <a:endParaRPr/>
          </a:p>
        </p:txBody>
      </p:sp>
      <p:sp>
        <p:nvSpPr>
          <p:cNvPr id="191" name="Titeltext"/>
          <p:cNvSpPr txBox="1">
            <a:spLocks noGrp="1"/>
          </p:cNvSpPr>
          <p:nvPr>
            <p:ph type="title"/>
          </p:nvPr>
        </p:nvSpPr>
        <p:spPr>
          <a:xfrm>
            <a:off x="5936753" y="2477988"/>
            <a:ext cx="12510494" cy="763489"/>
          </a:xfrm>
          <a:prstGeom prst="rect">
            <a:avLst/>
          </a:prstGeom>
        </p:spPr>
        <p:txBody>
          <a:bodyPr lIns="53578" tIns="53578" rIns="53578" bIns="53578" anchor="t"/>
          <a:lstStyle>
            <a:lvl1pPr defTabSz="821531">
              <a:lnSpc>
                <a:spcPct val="100000"/>
              </a:lnSpc>
              <a:spcBef>
                <a:spcPts val="3200"/>
              </a:spcBef>
              <a:defRPr sz="7000" b="0" cap="all" spc="0">
                <a:solidFill>
                  <a:srgbClr val="747676"/>
                </a:solidFill>
                <a:latin typeface="DIN Condensed Bold"/>
                <a:ea typeface="DIN Condensed Bold"/>
                <a:cs typeface="DIN Condensed Bold"/>
                <a:sym typeface="DIN Condensed Bold"/>
              </a:defRPr>
            </a:lvl1pPr>
          </a:lstStyle>
          <a:p>
            <a:r>
              <a:t>Titeltext</a:t>
            </a:r>
          </a:p>
        </p:txBody>
      </p:sp>
      <p:sp>
        <p:nvSpPr>
          <p:cNvPr id="192" name="Diabildsnummer"/>
          <p:cNvSpPr txBox="1">
            <a:spLocks noGrp="1"/>
          </p:cNvSpPr>
          <p:nvPr>
            <p:ph type="sldNum" sz="quarter" idx="2"/>
          </p:nvPr>
        </p:nvSpPr>
        <p:spPr>
          <a:xfrm>
            <a:off x="18062709" y="11412140"/>
            <a:ext cx="339305" cy="373857"/>
          </a:xfrm>
          <a:prstGeom prst="rect">
            <a:avLst/>
          </a:prstGeom>
        </p:spPr>
        <p:txBody>
          <a:bodyPr lIns="53578" tIns="53578" rIns="53578" bIns="53578" anchor="t"/>
          <a:lstStyle>
            <a:lvl1pPr algn="r" defTabSz="821531">
              <a:defRPr>
                <a:solidFill>
                  <a:srgbClr val="747676"/>
                </a:solidFill>
                <a:latin typeface="DIN Alternate Bold"/>
                <a:ea typeface="DIN Alternate Bold"/>
                <a:cs typeface="DIN Alternate Bold"/>
                <a:sym typeface="DIN Alternate Bold"/>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el och undertext">
    <p:spTree>
      <p:nvGrpSpPr>
        <p:cNvPr id="1" name=""/>
        <p:cNvGrpSpPr/>
        <p:nvPr/>
      </p:nvGrpSpPr>
      <p:grpSpPr>
        <a:xfrm>
          <a:off x="0" y="0"/>
          <a:ext cx="0" cy="0"/>
          <a:chOff x="0" y="0"/>
          <a:chExt cx="0" cy="0"/>
        </a:xfrm>
      </p:grpSpPr>
      <p:sp>
        <p:nvSpPr>
          <p:cNvPr id="199" name="Titeltext"/>
          <p:cNvSpPr txBox="1">
            <a:spLocks noGrp="1"/>
          </p:cNvSpPr>
          <p:nvPr>
            <p:ph type="title"/>
          </p:nvPr>
        </p:nvSpPr>
        <p:spPr>
          <a:xfrm>
            <a:off x="5709046" y="3871019"/>
            <a:ext cx="12965908" cy="3415606"/>
          </a:xfrm>
          <a:prstGeom prst="rect">
            <a:avLst/>
          </a:prstGeom>
        </p:spPr>
        <p:txBody>
          <a:bodyPr lIns="53578" tIns="53578" rIns="53578" bIns="53578">
            <a:noAutofit/>
          </a:bodyPr>
          <a:lstStyle>
            <a:lvl1pPr algn="ctr" defTabSz="821531">
              <a:lnSpc>
                <a:spcPct val="100000"/>
              </a:lnSpc>
              <a:defRPr sz="9800" b="0" cap="all" spc="0">
                <a:solidFill>
                  <a:srgbClr val="535353"/>
                </a:solidFill>
                <a:latin typeface="Gill Sans Light"/>
                <a:ea typeface="Gill Sans Light"/>
                <a:cs typeface="Gill Sans Light"/>
                <a:sym typeface="Gill Sans Light"/>
              </a:defRPr>
            </a:lvl1pPr>
          </a:lstStyle>
          <a:p>
            <a:r>
              <a:t>Titeltext</a:t>
            </a:r>
          </a:p>
        </p:txBody>
      </p:sp>
      <p:sp>
        <p:nvSpPr>
          <p:cNvPr id="200" name="Brödtext nivå ett…"/>
          <p:cNvSpPr txBox="1">
            <a:spLocks noGrp="1"/>
          </p:cNvSpPr>
          <p:nvPr>
            <p:ph type="body" sz="quarter" idx="1"/>
          </p:nvPr>
        </p:nvSpPr>
        <p:spPr>
          <a:xfrm>
            <a:off x="5709046" y="7273230"/>
            <a:ext cx="12965908" cy="1366243"/>
          </a:xfrm>
          <a:prstGeom prst="rect">
            <a:avLst/>
          </a:prstGeom>
        </p:spPr>
        <p:txBody>
          <a:bodyPr lIns="53578" tIns="53578" rIns="53578" bIns="53578" anchor="t">
            <a:noAutofit/>
          </a:bodyPr>
          <a:lstStyle>
            <a:lvl1pPr algn="ctr" defTabSz="821531">
              <a:buClr>
                <a:srgbClr val="535353"/>
              </a:buClr>
              <a:defRPr sz="5000" b="0">
                <a:solidFill>
                  <a:srgbClr val="525252"/>
                </a:solidFill>
                <a:latin typeface="Gill Sans Light"/>
                <a:ea typeface="Gill Sans Light"/>
                <a:cs typeface="Gill Sans Light"/>
                <a:sym typeface="Gill Sans Light"/>
              </a:defRPr>
            </a:lvl1pPr>
            <a:lvl2pPr marL="0" indent="0" algn="ctr" defTabSz="821531">
              <a:buClr>
                <a:srgbClr val="535353"/>
              </a:buClr>
              <a:buSzTx/>
              <a:buNone/>
              <a:defRPr sz="5000" b="0">
                <a:solidFill>
                  <a:srgbClr val="525252"/>
                </a:solidFill>
                <a:latin typeface="Gill Sans Light"/>
                <a:ea typeface="Gill Sans Light"/>
                <a:cs typeface="Gill Sans Light"/>
                <a:sym typeface="Gill Sans Light"/>
              </a:defRPr>
            </a:lvl2pPr>
            <a:lvl3pPr marL="0" indent="0" algn="ctr" defTabSz="821531">
              <a:buClr>
                <a:srgbClr val="535353"/>
              </a:buClr>
              <a:buSzTx/>
              <a:buNone/>
              <a:defRPr sz="5000" b="0">
                <a:solidFill>
                  <a:srgbClr val="525252"/>
                </a:solidFill>
                <a:latin typeface="Gill Sans Light"/>
                <a:ea typeface="Gill Sans Light"/>
                <a:cs typeface="Gill Sans Light"/>
                <a:sym typeface="Gill Sans Light"/>
              </a:defRPr>
            </a:lvl3pPr>
            <a:lvl4pPr marL="0" indent="0" algn="ctr" defTabSz="821531">
              <a:buClr>
                <a:srgbClr val="535353"/>
              </a:buClr>
              <a:buSzTx/>
              <a:buNone/>
              <a:defRPr sz="5000" b="0">
                <a:solidFill>
                  <a:srgbClr val="525252"/>
                </a:solidFill>
                <a:latin typeface="Gill Sans Light"/>
                <a:ea typeface="Gill Sans Light"/>
                <a:cs typeface="Gill Sans Light"/>
                <a:sym typeface="Gill Sans Light"/>
              </a:defRPr>
            </a:lvl4pPr>
            <a:lvl5pPr marL="0" indent="0" algn="ctr" defTabSz="821531">
              <a:buClr>
                <a:srgbClr val="535353"/>
              </a:buClr>
              <a:buSzTx/>
              <a:buNone/>
              <a:defRPr sz="5000" b="0">
                <a:solidFill>
                  <a:srgbClr val="525252"/>
                </a:solidFill>
                <a:latin typeface="Gill Sans Light"/>
                <a:ea typeface="Gill Sans Light"/>
                <a:cs typeface="Gill Sans Light"/>
                <a:sym typeface="Gill Sans Light"/>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201" name="Diabildsnummer"/>
          <p:cNvSpPr txBox="1">
            <a:spLocks noGrp="1"/>
          </p:cNvSpPr>
          <p:nvPr>
            <p:ph type="sldNum" sz="quarter" idx="2"/>
          </p:nvPr>
        </p:nvSpPr>
        <p:spPr>
          <a:xfrm>
            <a:off x="11985674" y="11492507"/>
            <a:ext cx="399257" cy="424658"/>
          </a:xfrm>
          <a:prstGeom prst="rect">
            <a:avLst/>
          </a:prstGeom>
        </p:spPr>
        <p:txBody>
          <a:bodyPr lIns="53578" tIns="53578" rIns="53578" bIns="53578" anchor="t"/>
          <a:lstStyle>
            <a:lvl1pPr defTabSz="821531">
              <a:defRPr sz="2200">
                <a:solidFill>
                  <a:srgbClr val="535353"/>
                </a:solidFill>
                <a:latin typeface="Gill Sans Light"/>
                <a:ea typeface="Gill Sans Light"/>
                <a:cs typeface="Gill Sans Light"/>
                <a:sym typeface="Gill Sans Light"/>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el och undertext">
    <p:spTree>
      <p:nvGrpSpPr>
        <p:cNvPr id="1" name=""/>
        <p:cNvGrpSpPr/>
        <p:nvPr/>
      </p:nvGrpSpPr>
      <p:grpSpPr>
        <a:xfrm>
          <a:off x="0" y="0"/>
          <a:ext cx="0" cy="0"/>
          <a:chOff x="0" y="0"/>
          <a:chExt cx="0" cy="0"/>
        </a:xfrm>
      </p:grpSpPr>
      <p:sp>
        <p:nvSpPr>
          <p:cNvPr id="208" name="Titeltext"/>
          <p:cNvSpPr txBox="1">
            <a:spLocks noGrp="1"/>
          </p:cNvSpPr>
          <p:nvPr>
            <p:ph type="title"/>
          </p:nvPr>
        </p:nvSpPr>
        <p:spPr>
          <a:xfrm>
            <a:off x="6673453" y="3442394"/>
            <a:ext cx="11037095" cy="3482579"/>
          </a:xfrm>
          <a:prstGeom prst="rect">
            <a:avLst/>
          </a:prstGeom>
        </p:spPr>
        <p:txBody>
          <a:bodyPr lIns="53578" tIns="53578" rIns="53578" bIns="53578">
            <a:noAutofit/>
          </a:bodyPr>
          <a:lstStyle>
            <a:lvl1pPr algn="ctr" defTabSz="821531">
              <a:lnSpc>
                <a:spcPct val="100000"/>
              </a:lnSpc>
              <a:defRPr b="0" spc="0">
                <a:solidFill>
                  <a:srgbClr val="000000"/>
                </a:solidFill>
                <a:latin typeface="Gill Sans"/>
                <a:ea typeface="Gill Sans"/>
                <a:cs typeface="Gill Sans"/>
                <a:sym typeface="Gill Sans"/>
              </a:defRPr>
            </a:lvl1pPr>
          </a:lstStyle>
          <a:p>
            <a:r>
              <a:t>Titeltext</a:t>
            </a:r>
          </a:p>
        </p:txBody>
      </p:sp>
      <p:sp>
        <p:nvSpPr>
          <p:cNvPr id="209" name="Brödtext nivå ett…"/>
          <p:cNvSpPr txBox="1">
            <a:spLocks noGrp="1"/>
          </p:cNvSpPr>
          <p:nvPr>
            <p:ph type="body" sz="quarter" idx="1"/>
          </p:nvPr>
        </p:nvSpPr>
        <p:spPr>
          <a:xfrm>
            <a:off x="6673453" y="7018734"/>
            <a:ext cx="11037095" cy="1192114"/>
          </a:xfrm>
          <a:prstGeom prst="rect">
            <a:avLst/>
          </a:prstGeom>
        </p:spPr>
        <p:txBody>
          <a:bodyPr lIns="53578" tIns="53578" rIns="53578" bIns="53578" anchor="t">
            <a:noAutofit/>
          </a:bodyPr>
          <a:lstStyle>
            <a:lvl1pPr algn="ctr" defTabSz="821531">
              <a:defRPr sz="4600" b="0">
                <a:solidFill>
                  <a:srgbClr val="000000"/>
                </a:solidFill>
                <a:latin typeface="Gill Sans"/>
                <a:ea typeface="Gill Sans"/>
                <a:cs typeface="Gill Sans"/>
                <a:sym typeface="Gill Sans"/>
              </a:defRPr>
            </a:lvl1pPr>
            <a:lvl2pPr marL="0" indent="0" algn="ctr" defTabSz="821531">
              <a:buSzTx/>
              <a:buNone/>
              <a:defRPr sz="4600" b="0">
                <a:solidFill>
                  <a:srgbClr val="000000"/>
                </a:solidFill>
                <a:latin typeface="Gill Sans"/>
                <a:ea typeface="Gill Sans"/>
                <a:cs typeface="Gill Sans"/>
                <a:sym typeface="Gill Sans"/>
              </a:defRPr>
            </a:lvl2pPr>
            <a:lvl3pPr marL="0" indent="0" algn="ctr" defTabSz="821531">
              <a:buSzTx/>
              <a:buNone/>
              <a:defRPr sz="4600" b="0">
                <a:solidFill>
                  <a:srgbClr val="000000"/>
                </a:solidFill>
                <a:latin typeface="Gill Sans"/>
                <a:ea typeface="Gill Sans"/>
                <a:cs typeface="Gill Sans"/>
                <a:sym typeface="Gill Sans"/>
              </a:defRPr>
            </a:lvl3pPr>
            <a:lvl4pPr marL="0" indent="0" algn="ctr" defTabSz="821531">
              <a:buSzTx/>
              <a:buNone/>
              <a:defRPr sz="4600" b="0">
                <a:solidFill>
                  <a:srgbClr val="000000"/>
                </a:solidFill>
                <a:latin typeface="Gill Sans"/>
                <a:ea typeface="Gill Sans"/>
                <a:cs typeface="Gill Sans"/>
                <a:sym typeface="Gill Sans"/>
              </a:defRPr>
            </a:lvl4pPr>
            <a:lvl5pPr marL="0" indent="0" algn="ctr" defTabSz="821531">
              <a:buSzTx/>
              <a:buNone/>
              <a:defRPr sz="4600" b="0">
                <a:solidFill>
                  <a:srgbClr val="000000"/>
                </a:solidFill>
                <a:latin typeface="Gill Sans"/>
                <a:ea typeface="Gill Sans"/>
                <a:cs typeface="Gill Sans"/>
                <a:sym typeface="Gill Sans"/>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210" name="Diabildsnummer"/>
          <p:cNvSpPr txBox="1">
            <a:spLocks noGrp="1"/>
          </p:cNvSpPr>
          <p:nvPr>
            <p:ph type="sldNum" sz="quarter" idx="2"/>
          </p:nvPr>
        </p:nvSpPr>
        <p:spPr>
          <a:xfrm>
            <a:off x="11985674" y="11479113"/>
            <a:ext cx="399257" cy="424657"/>
          </a:xfrm>
          <a:prstGeom prst="rect">
            <a:avLst/>
          </a:prstGeom>
        </p:spPr>
        <p:txBody>
          <a:bodyPr lIns="53578" tIns="53578" rIns="53578" bIns="53578" anchor="t"/>
          <a:lstStyle>
            <a:lvl1pPr defTabSz="821531">
              <a:defRPr sz="2200">
                <a:solidFill>
                  <a:srgbClr val="000000"/>
                </a:solidFill>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el och undertitel">
    <p:spTree>
      <p:nvGrpSpPr>
        <p:cNvPr id="1" name=""/>
        <p:cNvGrpSpPr/>
        <p:nvPr/>
      </p:nvGrpSpPr>
      <p:grpSpPr>
        <a:xfrm>
          <a:off x="0" y="0"/>
          <a:ext cx="0" cy="0"/>
          <a:chOff x="0" y="0"/>
          <a:chExt cx="0" cy="0"/>
        </a:xfrm>
      </p:grpSpPr>
      <p:sp>
        <p:nvSpPr>
          <p:cNvPr id="217" name="Titeltext"/>
          <p:cNvSpPr txBox="1">
            <a:spLocks noGrp="1"/>
          </p:cNvSpPr>
          <p:nvPr>
            <p:ph type="title"/>
          </p:nvPr>
        </p:nvSpPr>
        <p:spPr>
          <a:xfrm>
            <a:off x="4833937" y="2303859"/>
            <a:ext cx="14716126" cy="4643438"/>
          </a:xfrm>
          <a:prstGeom prst="rect">
            <a:avLst/>
          </a:prstGeom>
        </p:spPr>
        <p:txBody>
          <a:bodyPr/>
          <a:lstStyle>
            <a:lvl1pPr algn="ctr" defTabSz="821531">
              <a:lnSpc>
                <a:spcPct val="100000"/>
              </a:lnSpc>
              <a:defRPr sz="11200" b="0" spc="0">
                <a:solidFill>
                  <a:srgbClr val="000000"/>
                </a:solidFill>
                <a:latin typeface="Helvetica Light"/>
                <a:ea typeface="Helvetica Light"/>
                <a:cs typeface="Helvetica Light"/>
                <a:sym typeface="Helvetica Light"/>
              </a:defRPr>
            </a:lvl1pPr>
          </a:lstStyle>
          <a:p>
            <a:r>
              <a:t>Titeltext</a:t>
            </a:r>
          </a:p>
        </p:txBody>
      </p:sp>
      <p:sp>
        <p:nvSpPr>
          <p:cNvPr id="218" name="Brödtext nivå ett…"/>
          <p:cNvSpPr txBox="1">
            <a:spLocks noGrp="1"/>
          </p:cNvSpPr>
          <p:nvPr>
            <p:ph type="body" sz="quarter" idx="1"/>
          </p:nvPr>
        </p:nvSpPr>
        <p:spPr>
          <a:xfrm>
            <a:off x="4833937" y="7072312"/>
            <a:ext cx="14716126" cy="1589485"/>
          </a:xfrm>
          <a:prstGeom prst="rect">
            <a:avLst/>
          </a:prstGeom>
        </p:spPr>
        <p:txBody>
          <a:bodyPr anchor="t"/>
          <a:lstStyle>
            <a:lvl1pPr algn="ctr" defTabSz="821531">
              <a:defRPr sz="4400" b="0">
                <a:solidFill>
                  <a:srgbClr val="000000"/>
                </a:solidFill>
                <a:latin typeface="Helvetica Light"/>
                <a:ea typeface="Helvetica Light"/>
                <a:cs typeface="Helvetica Light"/>
                <a:sym typeface="Helvetica Light"/>
              </a:defRPr>
            </a:lvl1pPr>
            <a:lvl2pPr marL="0" indent="228600" algn="ctr" defTabSz="821531">
              <a:buSzTx/>
              <a:buNone/>
              <a:defRPr sz="4400" b="0">
                <a:solidFill>
                  <a:srgbClr val="000000"/>
                </a:solidFill>
                <a:latin typeface="Helvetica Light"/>
                <a:ea typeface="Helvetica Light"/>
                <a:cs typeface="Helvetica Light"/>
                <a:sym typeface="Helvetica Light"/>
              </a:defRPr>
            </a:lvl2pPr>
            <a:lvl3pPr marL="0" indent="457200" algn="ctr" defTabSz="821531">
              <a:buSzTx/>
              <a:buNone/>
              <a:defRPr sz="4400" b="0">
                <a:solidFill>
                  <a:srgbClr val="000000"/>
                </a:solidFill>
                <a:latin typeface="Helvetica Light"/>
                <a:ea typeface="Helvetica Light"/>
                <a:cs typeface="Helvetica Light"/>
                <a:sym typeface="Helvetica Light"/>
              </a:defRPr>
            </a:lvl3pPr>
            <a:lvl4pPr marL="0" indent="685800" algn="ctr" defTabSz="821531">
              <a:buSzTx/>
              <a:buNone/>
              <a:defRPr sz="4400" b="0">
                <a:solidFill>
                  <a:srgbClr val="000000"/>
                </a:solidFill>
                <a:latin typeface="Helvetica Light"/>
                <a:ea typeface="Helvetica Light"/>
                <a:cs typeface="Helvetica Light"/>
                <a:sym typeface="Helvetica Light"/>
              </a:defRPr>
            </a:lvl4pPr>
            <a:lvl5pPr marL="0" indent="914400" algn="ctr" defTabSz="821531">
              <a:buSzTx/>
              <a:buNone/>
              <a:defRPr sz="4400" b="0">
                <a:solidFill>
                  <a:srgbClr val="000000"/>
                </a:solidFill>
                <a:latin typeface="Helvetica Light"/>
                <a:ea typeface="Helvetica Light"/>
                <a:cs typeface="Helvetica Light"/>
                <a:sym typeface="Helvetica Light"/>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219" name="Diabildsnummer"/>
          <p:cNvSpPr txBox="1">
            <a:spLocks noGrp="1"/>
          </p:cNvSpPr>
          <p:nvPr>
            <p:ph type="sldNum" sz="quarter" idx="2"/>
          </p:nvPr>
        </p:nvSpPr>
        <p:spPr>
          <a:xfrm>
            <a:off x="11935814" y="13010554"/>
            <a:ext cx="494513" cy="511176"/>
          </a:xfrm>
          <a:prstGeom prst="rect">
            <a:avLst/>
          </a:prstGeom>
        </p:spPr>
        <p:txBody>
          <a:bodyPr anchor="t"/>
          <a:lstStyle>
            <a:lvl1pPr defTabSz="821531">
              <a:defRPr sz="2400">
                <a:solidFill>
                  <a:srgbClr val="000000"/>
                </a:solidFill>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el och undertext">
    <p:spTree>
      <p:nvGrpSpPr>
        <p:cNvPr id="1" name=""/>
        <p:cNvGrpSpPr/>
        <p:nvPr/>
      </p:nvGrpSpPr>
      <p:grpSpPr>
        <a:xfrm>
          <a:off x="0" y="0"/>
          <a:ext cx="0" cy="0"/>
          <a:chOff x="0" y="0"/>
          <a:chExt cx="0" cy="0"/>
        </a:xfrm>
      </p:grpSpPr>
      <p:sp>
        <p:nvSpPr>
          <p:cNvPr id="226" name="Titeltext"/>
          <p:cNvSpPr txBox="1">
            <a:spLocks noGrp="1"/>
          </p:cNvSpPr>
          <p:nvPr>
            <p:ph type="title"/>
          </p:nvPr>
        </p:nvSpPr>
        <p:spPr>
          <a:xfrm>
            <a:off x="3548062" y="2875359"/>
            <a:ext cx="17287876" cy="4554141"/>
          </a:xfrm>
          <a:prstGeom prst="rect">
            <a:avLst/>
          </a:prstGeom>
        </p:spPr>
        <p:txBody>
          <a:bodyPr>
            <a:noAutofit/>
          </a:bodyPr>
          <a:lstStyle>
            <a:lvl1pPr algn="ctr" defTabSz="821531">
              <a:lnSpc>
                <a:spcPct val="100000"/>
              </a:lnSpc>
              <a:defRPr sz="10000" b="0" cap="all" spc="0">
                <a:solidFill>
                  <a:srgbClr val="535353"/>
                </a:solidFill>
                <a:latin typeface="Gill Sans Light"/>
                <a:ea typeface="Gill Sans Light"/>
                <a:cs typeface="Gill Sans Light"/>
                <a:sym typeface="Gill Sans Light"/>
              </a:defRPr>
            </a:lvl1pPr>
          </a:lstStyle>
          <a:p>
            <a:r>
              <a:t>Titeltext</a:t>
            </a:r>
          </a:p>
        </p:txBody>
      </p:sp>
      <p:sp>
        <p:nvSpPr>
          <p:cNvPr id="227" name="Brödtext nivå ett…"/>
          <p:cNvSpPr txBox="1">
            <a:spLocks noGrp="1"/>
          </p:cNvSpPr>
          <p:nvPr>
            <p:ph type="body" sz="quarter" idx="1"/>
          </p:nvPr>
        </p:nvSpPr>
        <p:spPr>
          <a:xfrm>
            <a:off x="3548062" y="7411640"/>
            <a:ext cx="17287876" cy="1821657"/>
          </a:xfrm>
          <a:prstGeom prst="rect">
            <a:avLst/>
          </a:prstGeom>
        </p:spPr>
        <p:txBody>
          <a:bodyPr anchor="t">
            <a:noAutofit/>
          </a:bodyPr>
          <a:lstStyle>
            <a:lvl1pPr algn="ctr" defTabSz="821531">
              <a:buClr>
                <a:srgbClr val="535353"/>
              </a:buClr>
              <a:defRPr sz="5200" b="0">
                <a:solidFill>
                  <a:srgbClr val="525252"/>
                </a:solidFill>
                <a:latin typeface="Gill Sans Light"/>
                <a:ea typeface="Gill Sans Light"/>
                <a:cs typeface="Gill Sans Light"/>
                <a:sym typeface="Gill Sans Light"/>
              </a:defRPr>
            </a:lvl1pPr>
            <a:lvl2pPr marL="0" indent="0" algn="ctr" defTabSz="821531">
              <a:buClr>
                <a:srgbClr val="535353"/>
              </a:buClr>
              <a:buSzTx/>
              <a:buNone/>
              <a:defRPr sz="5200" b="0">
                <a:solidFill>
                  <a:srgbClr val="525252"/>
                </a:solidFill>
                <a:latin typeface="Gill Sans Light"/>
                <a:ea typeface="Gill Sans Light"/>
                <a:cs typeface="Gill Sans Light"/>
                <a:sym typeface="Gill Sans Light"/>
              </a:defRPr>
            </a:lvl2pPr>
            <a:lvl3pPr marL="0" indent="0" algn="ctr" defTabSz="821531">
              <a:buClr>
                <a:srgbClr val="535353"/>
              </a:buClr>
              <a:buSzTx/>
              <a:buNone/>
              <a:defRPr sz="5200" b="0">
                <a:solidFill>
                  <a:srgbClr val="525252"/>
                </a:solidFill>
                <a:latin typeface="Gill Sans Light"/>
                <a:ea typeface="Gill Sans Light"/>
                <a:cs typeface="Gill Sans Light"/>
                <a:sym typeface="Gill Sans Light"/>
              </a:defRPr>
            </a:lvl3pPr>
            <a:lvl4pPr marL="0" indent="0" algn="ctr" defTabSz="821531">
              <a:buClr>
                <a:srgbClr val="535353"/>
              </a:buClr>
              <a:buSzTx/>
              <a:buNone/>
              <a:defRPr sz="5200" b="0">
                <a:solidFill>
                  <a:srgbClr val="525252"/>
                </a:solidFill>
                <a:latin typeface="Gill Sans Light"/>
                <a:ea typeface="Gill Sans Light"/>
                <a:cs typeface="Gill Sans Light"/>
                <a:sym typeface="Gill Sans Light"/>
              </a:defRPr>
            </a:lvl4pPr>
            <a:lvl5pPr marL="0" indent="0" algn="ctr" defTabSz="821531">
              <a:buClr>
                <a:srgbClr val="535353"/>
              </a:buClr>
              <a:buSzTx/>
              <a:buNone/>
              <a:defRPr sz="5200" b="0">
                <a:solidFill>
                  <a:srgbClr val="525252"/>
                </a:solidFill>
                <a:latin typeface="Gill Sans Light"/>
                <a:ea typeface="Gill Sans Light"/>
                <a:cs typeface="Gill Sans Light"/>
                <a:sym typeface="Gill Sans Light"/>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228" name="Diabildsnummer"/>
          <p:cNvSpPr txBox="1">
            <a:spLocks noGrp="1"/>
          </p:cNvSpPr>
          <p:nvPr>
            <p:ph type="sldNum" sz="quarter" idx="2"/>
          </p:nvPr>
        </p:nvSpPr>
        <p:spPr>
          <a:xfrm>
            <a:off x="11952882" y="13037343"/>
            <a:ext cx="460376" cy="498476"/>
          </a:xfrm>
          <a:prstGeom prst="rect">
            <a:avLst/>
          </a:prstGeom>
        </p:spPr>
        <p:txBody>
          <a:bodyPr anchor="t"/>
          <a:lstStyle>
            <a:lvl1pPr defTabSz="821531">
              <a:defRPr sz="2400">
                <a:solidFill>
                  <a:srgbClr val="535353"/>
                </a:solidFill>
                <a:latin typeface="Gill Sans Light"/>
                <a:ea typeface="Gill Sans Light"/>
                <a:cs typeface="Gill Sans Light"/>
                <a:sym typeface="Gill Sans Light"/>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Titel och undertitel">
    <p:spTree>
      <p:nvGrpSpPr>
        <p:cNvPr id="1" name=""/>
        <p:cNvGrpSpPr/>
        <p:nvPr/>
      </p:nvGrpSpPr>
      <p:grpSpPr>
        <a:xfrm>
          <a:off x="0" y="0"/>
          <a:ext cx="0" cy="0"/>
          <a:chOff x="0" y="0"/>
          <a:chExt cx="0" cy="0"/>
        </a:xfrm>
      </p:grpSpPr>
      <p:sp>
        <p:nvSpPr>
          <p:cNvPr id="235" name="Linje"/>
          <p:cNvSpPr/>
          <p:nvPr/>
        </p:nvSpPr>
        <p:spPr>
          <a:xfrm>
            <a:off x="3851671" y="7858125"/>
            <a:ext cx="16700317" cy="3"/>
          </a:xfrm>
          <a:prstGeom prst="line">
            <a:avLst/>
          </a:prstGeom>
          <a:ln w="50800" cap="rnd">
            <a:solidFill>
              <a:srgbClr val="747676"/>
            </a:solidFill>
            <a:custDash>
              <a:ds d="100000" sp="200000"/>
            </a:custDash>
          </a:ln>
        </p:spPr>
        <p:txBody>
          <a:bodyPr lIns="71437" tIns="71437" rIns="71437" bIns="71437" anchor="ctr"/>
          <a:lstStyle/>
          <a:p>
            <a:pPr algn="l" defTabSz="1164431">
              <a:lnSpc>
                <a:spcPts val="3900"/>
              </a:lnSpc>
              <a:spcBef>
                <a:spcPts val="1400"/>
              </a:spcBef>
              <a:defRPr sz="3200" b="0" cap="all">
                <a:solidFill>
                  <a:srgbClr val="5E5E5E"/>
                </a:solidFill>
                <a:uFill>
                  <a:solidFill>
                    <a:srgbClr val="000000"/>
                  </a:solidFill>
                </a:uFill>
                <a:latin typeface="Futura"/>
                <a:ea typeface="Futura"/>
                <a:cs typeface="Futura"/>
                <a:sym typeface="Futura"/>
              </a:defRPr>
            </a:pPr>
            <a:endParaRPr/>
          </a:p>
        </p:txBody>
      </p:sp>
      <p:sp>
        <p:nvSpPr>
          <p:cNvPr id="236" name="Titeltext"/>
          <p:cNvSpPr txBox="1">
            <a:spLocks noGrp="1"/>
          </p:cNvSpPr>
          <p:nvPr>
            <p:ph type="title"/>
          </p:nvPr>
        </p:nvSpPr>
        <p:spPr>
          <a:xfrm>
            <a:off x="3851671" y="803671"/>
            <a:ext cx="16680658" cy="7286626"/>
          </a:xfrm>
          <a:prstGeom prst="rect">
            <a:avLst/>
          </a:prstGeom>
        </p:spPr>
        <p:txBody>
          <a:bodyPr/>
          <a:lstStyle>
            <a:lvl1pPr defTabSz="1164431">
              <a:lnSpc>
                <a:spcPts val="3900"/>
              </a:lnSpc>
              <a:spcBef>
                <a:spcPts val="1400"/>
              </a:spcBef>
              <a:defRPr sz="3200" b="0" cap="all" spc="0">
                <a:solidFill>
                  <a:srgbClr val="5E5E5E"/>
                </a:solidFill>
                <a:uFill>
                  <a:solidFill>
                    <a:srgbClr val="000000"/>
                  </a:solidFill>
                </a:uFill>
                <a:latin typeface="DIN Condensed Bold"/>
                <a:ea typeface="DIN Condensed Bold"/>
                <a:cs typeface="DIN Condensed Bold"/>
                <a:sym typeface="DIN Condensed Bold"/>
              </a:defRPr>
            </a:lvl1pPr>
          </a:lstStyle>
          <a:p>
            <a:r>
              <a:t>Titeltext</a:t>
            </a:r>
          </a:p>
        </p:txBody>
      </p:sp>
      <p:sp>
        <p:nvSpPr>
          <p:cNvPr id="237" name="Brödtext nivå ett…"/>
          <p:cNvSpPr txBox="1">
            <a:spLocks noGrp="1"/>
          </p:cNvSpPr>
          <p:nvPr>
            <p:ph type="body" sz="half" idx="1"/>
          </p:nvPr>
        </p:nvSpPr>
        <p:spPr>
          <a:xfrm>
            <a:off x="3851671" y="7983140"/>
            <a:ext cx="16680658" cy="4589860"/>
          </a:xfrm>
          <a:prstGeom prst="rect">
            <a:avLst/>
          </a:prstGeom>
        </p:spPr>
        <p:txBody>
          <a:bodyPr anchor="t"/>
          <a:lstStyle>
            <a:lvl1pPr defTabSz="1164431">
              <a:lnSpc>
                <a:spcPct val="70000"/>
              </a:lnSpc>
              <a:spcBef>
                <a:spcPts val="1400"/>
              </a:spcBef>
              <a:defRPr sz="6600" b="0" i="1" cap="all">
                <a:solidFill>
                  <a:srgbClr val="747676"/>
                </a:solidFill>
                <a:uFill>
                  <a:solidFill>
                    <a:srgbClr val="000000"/>
                  </a:solidFill>
                </a:uFill>
                <a:latin typeface="Iowan Old Style Roman"/>
                <a:ea typeface="Iowan Old Style Roman"/>
                <a:cs typeface="Iowan Old Style Roman"/>
                <a:sym typeface="Iowan Old Style Roman"/>
              </a:defRPr>
            </a:lvl1pPr>
            <a:lvl2pPr marL="0" indent="228600" defTabSz="1164431">
              <a:lnSpc>
                <a:spcPct val="70000"/>
              </a:lnSpc>
              <a:spcBef>
                <a:spcPts val="1400"/>
              </a:spcBef>
              <a:buSzTx/>
              <a:buNone/>
              <a:defRPr sz="6600" b="0" i="1" cap="all">
                <a:solidFill>
                  <a:srgbClr val="747676"/>
                </a:solidFill>
                <a:uFill>
                  <a:solidFill>
                    <a:srgbClr val="000000"/>
                  </a:solidFill>
                </a:uFill>
                <a:latin typeface="Iowan Old Style Roman"/>
                <a:ea typeface="Iowan Old Style Roman"/>
                <a:cs typeface="Iowan Old Style Roman"/>
                <a:sym typeface="Iowan Old Style Roman"/>
              </a:defRPr>
            </a:lvl2pPr>
            <a:lvl3pPr marL="0" indent="457200" defTabSz="1164431">
              <a:lnSpc>
                <a:spcPct val="70000"/>
              </a:lnSpc>
              <a:spcBef>
                <a:spcPts val="1400"/>
              </a:spcBef>
              <a:buSzTx/>
              <a:buNone/>
              <a:defRPr sz="6600" b="0" i="1" cap="all">
                <a:solidFill>
                  <a:srgbClr val="747676"/>
                </a:solidFill>
                <a:uFill>
                  <a:solidFill>
                    <a:srgbClr val="000000"/>
                  </a:solidFill>
                </a:uFill>
                <a:latin typeface="Iowan Old Style Roman"/>
                <a:ea typeface="Iowan Old Style Roman"/>
                <a:cs typeface="Iowan Old Style Roman"/>
                <a:sym typeface="Iowan Old Style Roman"/>
              </a:defRPr>
            </a:lvl3pPr>
            <a:lvl4pPr marL="0" indent="685800" defTabSz="1164431">
              <a:lnSpc>
                <a:spcPct val="70000"/>
              </a:lnSpc>
              <a:spcBef>
                <a:spcPts val="1400"/>
              </a:spcBef>
              <a:buSzTx/>
              <a:buNone/>
              <a:defRPr sz="6600" b="0" i="1" cap="all">
                <a:solidFill>
                  <a:srgbClr val="747676"/>
                </a:solidFill>
                <a:uFill>
                  <a:solidFill>
                    <a:srgbClr val="000000"/>
                  </a:solidFill>
                </a:uFill>
                <a:latin typeface="Iowan Old Style Roman"/>
                <a:ea typeface="Iowan Old Style Roman"/>
                <a:cs typeface="Iowan Old Style Roman"/>
                <a:sym typeface="Iowan Old Style Roman"/>
              </a:defRPr>
            </a:lvl4pPr>
            <a:lvl5pPr marL="0" indent="914400" defTabSz="1164431">
              <a:lnSpc>
                <a:spcPct val="70000"/>
              </a:lnSpc>
              <a:spcBef>
                <a:spcPts val="1400"/>
              </a:spcBef>
              <a:buSzTx/>
              <a:buNone/>
              <a:defRPr sz="6600" b="0" i="1" cap="all">
                <a:solidFill>
                  <a:srgbClr val="747676"/>
                </a:solidFill>
                <a:uFill>
                  <a:solidFill>
                    <a:srgbClr val="000000"/>
                  </a:solidFill>
                </a:uFill>
                <a:latin typeface="Iowan Old Style Roman"/>
                <a:ea typeface="Iowan Old Style Roman"/>
                <a:cs typeface="Iowan Old Style Roman"/>
                <a:sym typeface="Iowan Old Style Roman"/>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238" name="Diabildsnummer"/>
          <p:cNvSpPr txBox="1">
            <a:spLocks noGrp="1"/>
          </p:cNvSpPr>
          <p:nvPr>
            <p:ph type="sldNum" sz="quarter" idx="2"/>
          </p:nvPr>
        </p:nvSpPr>
        <p:spPr>
          <a:xfrm>
            <a:off x="20058781" y="12922250"/>
            <a:ext cx="423789" cy="473076"/>
          </a:xfrm>
          <a:prstGeom prst="rect">
            <a:avLst/>
          </a:prstGeom>
        </p:spPr>
        <p:txBody>
          <a:bodyPr anchor="t"/>
          <a:lstStyle>
            <a:lvl1pPr algn="r" defTabSz="821531">
              <a:defRPr sz="2200">
                <a:solidFill>
                  <a:srgbClr val="747676"/>
                </a:solidFill>
                <a:latin typeface="DIN Alternate Bold"/>
                <a:ea typeface="DIN Alternate Bold"/>
                <a:cs typeface="DIN Alternate Bold"/>
                <a:sym typeface="DIN Alternate Bold"/>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el - Upptill">
    <p:spTree>
      <p:nvGrpSpPr>
        <p:cNvPr id="1" name=""/>
        <p:cNvGrpSpPr/>
        <p:nvPr/>
      </p:nvGrpSpPr>
      <p:grpSpPr>
        <a:xfrm>
          <a:off x="0" y="0"/>
          <a:ext cx="0" cy="0"/>
          <a:chOff x="0" y="0"/>
          <a:chExt cx="0" cy="0"/>
        </a:xfrm>
      </p:grpSpPr>
      <p:sp>
        <p:nvSpPr>
          <p:cNvPr id="245" name="Titeltext"/>
          <p:cNvSpPr txBox="1">
            <a:spLocks noGrp="1"/>
          </p:cNvSpPr>
          <p:nvPr>
            <p:ph type="title"/>
          </p:nvPr>
        </p:nvSpPr>
        <p:spPr>
          <a:xfrm>
            <a:off x="3813786" y="174164"/>
            <a:ext cx="16680657" cy="1017986"/>
          </a:xfrm>
          <a:prstGeom prst="rect">
            <a:avLst/>
          </a:prstGeom>
        </p:spPr>
        <p:txBody>
          <a:bodyPr anchor="t"/>
          <a:lstStyle>
            <a:lvl1pPr defTabSz="821531">
              <a:lnSpc>
                <a:spcPct val="100000"/>
              </a:lnSpc>
              <a:spcBef>
                <a:spcPts val="3200"/>
              </a:spcBef>
              <a:defRPr sz="7000" cap="all" spc="0">
                <a:solidFill>
                  <a:srgbClr val="000000"/>
                </a:solidFill>
                <a:latin typeface="Avenir Next Regular"/>
                <a:ea typeface="Avenir Next Regular"/>
                <a:cs typeface="Avenir Next Regular"/>
                <a:sym typeface="Avenir Next Regular"/>
              </a:defRPr>
            </a:lvl1pPr>
          </a:lstStyle>
          <a:p>
            <a:r>
              <a:t>Titeltext</a:t>
            </a:r>
          </a:p>
        </p:txBody>
      </p:sp>
      <p:sp>
        <p:nvSpPr>
          <p:cNvPr id="246" name="Rektangel"/>
          <p:cNvSpPr/>
          <p:nvPr/>
        </p:nvSpPr>
        <p:spPr>
          <a:xfrm>
            <a:off x="3010114" y="1162676"/>
            <a:ext cx="18512922" cy="12649467"/>
          </a:xfrm>
          <a:prstGeom prst="rect">
            <a:avLst/>
          </a:prstGeom>
          <a:solidFill>
            <a:srgbClr val="FFFFFF">
              <a:alpha val="70180"/>
            </a:srgbClr>
          </a:solidFill>
          <a:ln w="3175">
            <a:miter lim="400000"/>
          </a:ln>
        </p:spPr>
        <p:txBody>
          <a:bodyPr lIns="71437" tIns="71437" rIns="71437" bIns="71437" anchor="ctr"/>
          <a:lstStyle/>
          <a:p>
            <a:pPr defTabSz="821531">
              <a:defRPr sz="3200" b="0">
                <a:solidFill>
                  <a:srgbClr val="5C5C5C"/>
                </a:solidFill>
                <a:latin typeface="DIN Alternate Bold"/>
                <a:ea typeface="DIN Alternate Bold"/>
                <a:cs typeface="DIN Alternate Bold"/>
                <a:sym typeface="DIN Alternate Bold"/>
              </a:defRPr>
            </a:pPr>
            <a:endParaRPr/>
          </a:p>
        </p:txBody>
      </p:sp>
      <p:sp>
        <p:nvSpPr>
          <p:cNvPr id="247" name="Diabildsnummer"/>
          <p:cNvSpPr txBox="1">
            <a:spLocks noGrp="1"/>
          </p:cNvSpPr>
          <p:nvPr>
            <p:ph type="sldNum" sz="quarter" idx="2"/>
          </p:nvPr>
        </p:nvSpPr>
        <p:spPr>
          <a:xfrm>
            <a:off x="20048228" y="12930187"/>
            <a:ext cx="423790" cy="473076"/>
          </a:xfrm>
          <a:prstGeom prst="rect">
            <a:avLst/>
          </a:prstGeom>
        </p:spPr>
        <p:txBody>
          <a:bodyPr anchor="t"/>
          <a:lstStyle>
            <a:lvl1pPr algn="r" defTabSz="821531">
              <a:defRPr sz="2200">
                <a:solidFill>
                  <a:srgbClr val="747676"/>
                </a:solidFill>
                <a:latin typeface="DIN Alternate Bold"/>
                <a:ea typeface="DIN Alternate Bold"/>
                <a:cs typeface="DIN Alternate Bold"/>
                <a:sym typeface="DIN Alternate Bold"/>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el och undertext">
    <p:spTree>
      <p:nvGrpSpPr>
        <p:cNvPr id="1" name=""/>
        <p:cNvGrpSpPr/>
        <p:nvPr/>
      </p:nvGrpSpPr>
      <p:grpSpPr>
        <a:xfrm>
          <a:off x="0" y="0"/>
          <a:ext cx="0" cy="0"/>
          <a:chOff x="0" y="0"/>
          <a:chExt cx="0" cy="0"/>
        </a:xfrm>
      </p:grpSpPr>
      <p:sp>
        <p:nvSpPr>
          <p:cNvPr id="254" name="Titeltext"/>
          <p:cNvSpPr txBox="1">
            <a:spLocks noGrp="1"/>
          </p:cNvSpPr>
          <p:nvPr>
            <p:ph type="title"/>
          </p:nvPr>
        </p:nvSpPr>
        <p:spPr>
          <a:xfrm>
            <a:off x="6673453" y="3442394"/>
            <a:ext cx="11037095" cy="3482579"/>
          </a:xfrm>
          <a:prstGeom prst="rect">
            <a:avLst/>
          </a:prstGeom>
        </p:spPr>
        <p:txBody>
          <a:bodyPr lIns="53578" tIns="53578" rIns="53578" bIns="53578">
            <a:noAutofit/>
          </a:bodyPr>
          <a:lstStyle>
            <a:lvl1pPr algn="ctr" defTabSz="821531">
              <a:lnSpc>
                <a:spcPct val="100000"/>
              </a:lnSpc>
              <a:defRPr b="0" spc="0">
                <a:solidFill>
                  <a:srgbClr val="000000"/>
                </a:solidFill>
                <a:latin typeface="Gill Sans"/>
                <a:ea typeface="Gill Sans"/>
                <a:cs typeface="Gill Sans"/>
                <a:sym typeface="Gill Sans"/>
              </a:defRPr>
            </a:lvl1pPr>
          </a:lstStyle>
          <a:p>
            <a:r>
              <a:t>Titeltext</a:t>
            </a:r>
          </a:p>
        </p:txBody>
      </p:sp>
      <p:sp>
        <p:nvSpPr>
          <p:cNvPr id="255" name="Brödtext nivå ett…"/>
          <p:cNvSpPr txBox="1">
            <a:spLocks noGrp="1"/>
          </p:cNvSpPr>
          <p:nvPr>
            <p:ph type="body" sz="quarter" idx="1"/>
          </p:nvPr>
        </p:nvSpPr>
        <p:spPr>
          <a:xfrm>
            <a:off x="6673453" y="7018734"/>
            <a:ext cx="11037095" cy="1192114"/>
          </a:xfrm>
          <a:prstGeom prst="rect">
            <a:avLst/>
          </a:prstGeom>
        </p:spPr>
        <p:txBody>
          <a:bodyPr lIns="53578" tIns="53578" rIns="53578" bIns="53578" anchor="t">
            <a:noAutofit/>
          </a:bodyPr>
          <a:lstStyle>
            <a:lvl1pPr algn="ctr" defTabSz="821531">
              <a:defRPr sz="4600" b="0">
                <a:solidFill>
                  <a:srgbClr val="000000"/>
                </a:solidFill>
                <a:latin typeface="Gill Sans"/>
                <a:ea typeface="Gill Sans"/>
                <a:cs typeface="Gill Sans"/>
                <a:sym typeface="Gill Sans"/>
              </a:defRPr>
            </a:lvl1pPr>
            <a:lvl2pPr marL="0" indent="0" algn="ctr" defTabSz="821531">
              <a:buSzTx/>
              <a:buNone/>
              <a:defRPr sz="4600" b="0">
                <a:solidFill>
                  <a:srgbClr val="000000"/>
                </a:solidFill>
                <a:latin typeface="Gill Sans"/>
                <a:ea typeface="Gill Sans"/>
                <a:cs typeface="Gill Sans"/>
                <a:sym typeface="Gill Sans"/>
              </a:defRPr>
            </a:lvl2pPr>
            <a:lvl3pPr marL="0" indent="0" algn="ctr" defTabSz="821531">
              <a:buSzTx/>
              <a:buNone/>
              <a:defRPr sz="4600" b="0">
                <a:solidFill>
                  <a:srgbClr val="000000"/>
                </a:solidFill>
                <a:latin typeface="Gill Sans"/>
                <a:ea typeface="Gill Sans"/>
                <a:cs typeface="Gill Sans"/>
                <a:sym typeface="Gill Sans"/>
              </a:defRPr>
            </a:lvl3pPr>
            <a:lvl4pPr marL="0" indent="0" algn="ctr" defTabSz="821531">
              <a:buSzTx/>
              <a:buNone/>
              <a:defRPr sz="4600" b="0">
                <a:solidFill>
                  <a:srgbClr val="000000"/>
                </a:solidFill>
                <a:latin typeface="Gill Sans"/>
                <a:ea typeface="Gill Sans"/>
                <a:cs typeface="Gill Sans"/>
                <a:sym typeface="Gill Sans"/>
              </a:defRPr>
            </a:lvl4pPr>
            <a:lvl5pPr marL="0" indent="0" algn="ctr" defTabSz="821531">
              <a:buSzTx/>
              <a:buNone/>
              <a:defRPr sz="4600" b="0">
                <a:solidFill>
                  <a:srgbClr val="000000"/>
                </a:solidFill>
                <a:latin typeface="Gill Sans"/>
                <a:ea typeface="Gill Sans"/>
                <a:cs typeface="Gill Sans"/>
                <a:sym typeface="Gill Sans"/>
              </a:defRPr>
            </a:lvl5pPr>
          </a:lstStyle>
          <a:p>
            <a:r>
              <a:t>Brödtext nivå ett</a:t>
            </a:r>
          </a:p>
          <a:p>
            <a:pPr lvl="1"/>
            <a:r>
              <a:t>Brödtext nivå två</a:t>
            </a:r>
          </a:p>
          <a:p>
            <a:pPr lvl="2"/>
            <a:r>
              <a:t>Brödtext nivå tre</a:t>
            </a:r>
          </a:p>
          <a:p>
            <a:pPr lvl="3"/>
            <a:r>
              <a:t>Brödtext nivå fyra</a:t>
            </a:r>
          </a:p>
          <a:p>
            <a:pPr lvl="4"/>
            <a:r>
              <a:t>Brödtext nivå fem</a:t>
            </a:r>
          </a:p>
        </p:txBody>
      </p:sp>
      <p:sp>
        <p:nvSpPr>
          <p:cNvPr id="256" name="Diabildsnummer"/>
          <p:cNvSpPr txBox="1">
            <a:spLocks noGrp="1"/>
          </p:cNvSpPr>
          <p:nvPr>
            <p:ph type="sldNum" sz="quarter" idx="2"/>
          </p:nvPr>
        </p:nvSpPr>
        <p:spPr>
          <a:xfrm>
            <a:off x="11985674" y="11479113"/>
            <a:ext cx="399257" cy="424657"/>
          </a:xfrm>
          <a:prstGeom prst="rect">
            <a:avLst/>
          </a:prstGeom>
        </p:spPr>
        <p:txBody>
          <a:bodyPr lIns="53578" tIns="53578" rIns="53578" bIns="53578" anchor="t"/>
          <a:lstStyle>
            <a:lvl1pPr defTabSz="821531">
              <a:defRPr sz="2200">
                <a:solidFill>
                  <a:srgbClr val="000000"/>
                </a:solidFill>
                <a:latin typeface="Gill Sans"/>
                <a:ea typeface="Gill Sans"/>
                <a:cs typeface="Gill Sans"/>
                <a:sym typeface="Gill Sans"/>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el">
    <p:spTree>
      <p:nvGrpSpPr>
        <p:cNvPr id="1" name=""/>
        <p:cNvGrpSpPr/>
        <p:nvPr/>
      </p:nvGrpSpPr>
      <p:grpSpPr>
        <a:xfrm>
          <a:off x="0" y="0"/>
          <a:ext cx="0" cy="0"/>
          <a:chOff x="0" y="0"/>
          <a:chExt cx="0" cy="0"/>
        </a:xfrm>
      </p:grpSpPr>
      <p:sp>
        <p:nvSpPr>
          <p:cNvPr id="263" name="Brödtext nivå ett…"/>
          <p:cNvSpPr txBox="1">
            <a:spLocks noGrp="1"/>
          </p:cNvSpPr>
          <p:nvPr>
            <p:ph type="body" sz="quarter" idx="1" hasCustomPrompt="1"/>
          </p:nvPr>
        </p:nvSpPr>
        <p:spPr>
          <a:prstGeom prst="rect">
            <a:avLst/>
          </a:prstGeom>
        </p:spPr>
        <p:txBody>
          <a:bodyPr/>
          <a:lstStyle/>
          <a:p>
            <a:r>
              <a:t>Skapare och datum</a:t>
            </a:r>
          </a:p>
          <a:p>
            <a:pPr lvl="1"/>
            <a:endParaRPr/>
          </a:p>
          <a:p>
            <a:pPr lvl="2"/>
            <a:endParaRPr/>
          </a:p>
          <a:p>
            <a:pPr lvl="3"/>
            <a:endParaRPr/>
          </a:p>
          <a:p>
            <a:pPr lvl="4"/>
            <a:endParaRPr/>
          </a:p>
        </p:txBody>
      </p:sp>
      <p:sp>
        <p:nvSpPr>
          <p:cNvPr id="264" name="Presentationstitel"/>
          <p:cNvSpPr txBox="1">
            <a:spLocks noGrp="1"/>
          </p:cNvSpPr>
          <p:nvPr>
            <p:ph type="title" hasCustomPrompt="1"/>
          </p:nvPr>
        </p:nvSpPr>
        <p:spPr>
          <a:prstGeom prst="rect">
            <a:avLst/>
          </a:prstGeom>
        </p:spPr>
        <p:txBody>
          <a:bodyPr/>
          <a:lstStyle/>
          <a:p>
            <a:r>
              <a:t>Presentations­titel</a:t>
            </a:r>
          </a:p>
        </p:txBody>
      </p:sp>
      <p:sp>
        <p:nvSpPr>
          <p:cNvPr id="265" name="Brödtext nivå ett…"/>
          <p:cNvSpPr txBox="1">
            <a:spLocks noGrp="1"/>
          </p:cNvSpPr>
          <p:nvPr>
            <p:ph type="body" sz="quarter" idx="21" hasCustomPrompt="1"/>
          </p:nvPr>
        </p:nvSpPr>
        <p:spPr>
          <a:xfrm>
            <a:off x="1312704" y="7179473"/>
            <a:ext cx="21765289" cy="2027669"/>
          </a:xfrm>
          <a:prstGeom prst="rect">
            <a:avLst/>
          </a:prstGeom>
        </p:spPr>
        <p:txBody>
          <a:bodyPr anchor="t"/>
          <a:lstStyle>
            <a:lvl1pPr defTabSz="825624">
              <a:defRPr sz="5200"/>
            </a:lvl1pPr>
          </a:lstStyle>
          <a:p>
            <a:r>
              <a:t>Presentations­undertitel</a:t>
            </a:r>
          </a:p>
        </p:txBody>
      </p:sp>
      <p:sp>
        <p:nvSpPr>
          <p:cNvPr id="266" name="Diabilds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3576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Headline and conten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98893C-4CC2-2B2F-4FC8-5E0C5AE0DA9D}"/>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C9F0B7-F98C-CB91-2115-2967E7B1517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EDDDBB2-E3A5-184D-9122-109D1DA68713}"/>
              </a:ext>
            </a:extLst>
          </p:cNvPr>
          <p:cNvSpPr>
            <a:spLocks noGrp="1"/>
          </p:cNvSpPr>
          <p:nvPr>
            <p:ph type="dt" sz="half" idx="10"/>
          </p:nvPr>
        </p:nvSpPr>
        <p:spPr/>
        <p:txBody>
          <a:bodyPr/>
          <a:lstStyle/>
          <a:p>
            <a:fld id="{31CF0965-93C0-9548-8879-5851BCBC049F}" type="datetime1">
              <a:rPr lang="sv-SE" smtClean="0"/>
              <a:t>2026-10-23</a:t>
            </a:fld>
            <a:endParaRPr lang="sv-SE"/>
          </a:p>
        </p:txBody>
      </p:sp>
      <p:sp>
        <p:nvSpPr>
          <p:cNvPr id="5" name="Platshållare för sidfot 4">
            <a:extLst>
              <a:ext uri="{FF2B5EF4-FFF2-40B4-BE49-F238E27FC236}">
                <a16:creationId xmlns:a16="http://schemas.microsoft.com/office/drawing/2014/main" id="{8877E5B5-9B3B-1F13-E51F-88E6C87DC406}"/>
              </a:ext>
            </a:extLst>
          </p:cNvPr>
          <p:cNvSpPr>
            <a:spLocks noGrp="1"/>
          </p:cNvSpPr>
          <p:nvPr>
            <p:ph type="ftr" sz="quarter" idx="11"/>
          </p:nvPr>
        </p:nvSpPr>
        <p:spPr/>
        <p:txBody>
          <a:bodyPr/>
          <a:lstStyle/>
          <a:p>
            <a:r>
              <a:rPr lang="sv-SE"/>
              <a:t>Presentation footer</a:t>
            </a:r>
          </a:p>
        </p:txBody>
      </p:sp>
      <p:sp>
        <p:nvSpPr>
          <p:cNvPr id="6" name="Platshållare för bildnummer 5">
            <a:extLst>
              <a:ext uri="{FF2B5EF4-FFF2-40B4-BE49-F238E27FC236}">
                <a16:creationId xmlns:a16="http://schemas.microsoft.com/office/drawing/2014/main" id="{A8432B03-1FFF-FE82-834F-9C4FBE4D6A23}"/>
              </a:ext>
            </a:extLst>
          </p:cNvPr>
          <p:cNvSpPr>
            <a:spLocks noGrp="1"/>
          </p:cNvSpPr>
          <p:nvPr>
            <p:ph type="sldNum" sz="quarter" idx="12"/>
          </p:nvPr>
        </p:nvSpPr>
        <p:spPr>
          <a:xfrm>
            <a:off x="11993311" y="12948915"/>
            <a:ext cx="391132" cy="421268"/>
          </a:xfrm>
        </p:spPr>
        <p:txBody>
          <a:bodyPr/>
          <a:lstStyle/>
          <a:p>
            <a:fld id="{B716C8F4-20CD-364A-8A8E-DE130115B178}" type="slidenum">
              <a:rPr lang="sv-SE" smtClean="0"/>
              <a:t>‹#›</a:t>
            </a:fld>
            <a:endParaRPr lang="sv-SE"/>
          </a:p>
        </p:txBody>
      </p:sp>
    </p:spTree>
    <p:extLst>
      <p:ext uri="{BB962C8B-B14F-4D97-AF65-F5344CB8AC3E}">
        <p14:creationId xmlns:p14="http://schemas.microsoft.com/office/powerpoint/2010/main" val="23600570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B0B6BB-AC5F-485A-85BA-F56E433C7DFA}"/>
              </a:ext>
            </a:extLst>
          </p:cNvPr>
          <p:cNvSpPr>
            <a:spLocks noGrp="1"/>
          </p:cNvSpPr>
          <p:nvPr>
            <p:ph type="title"/>
          </p:nvPr>
        </p:nvSpPr>
        <p:spPr/>
        <p:txBody>
          <a:bodyPr/>
          <a:lstStyle/>
          <a:p>
            <a:r>
              <a:rPr lang="en-US"/>
              <a:t>Click to edit Master title style</a:t>
            </a:r>
            <a:endParaRPr lang="sv-SE"/>
          </a:p>
        </p:txBody>
      </p:sp>
      <p:sp>
        <p:nvSpPr>
          <p:cNvPr id="7" name="Platshållare för innehåll 6">
            <a:extLst>
              <a:ext uri="{FF2B5EF4-FFF2-40B4-BE49-F238E27FC236}">
                <a16:creationId xmlns:a16="http://schemas.microsoft.com/office/drawing/2014/main" id="{FA474A84-82A6-4747-B64B-83217A0CB54B}"/>
              </a:ext>
            </a:extLst>
          </p:cNvPr>
          <p:cNvSpPr>
            <a:spLocks noGrp="1"/>
          </p:cNvSpPr>
          <p:nvPr>
            <p:ph sz="quarter" idx="13"/>
          </p:nvPr>
        </p:nvSpPr>
        <p:spPr>
          <a:xfrm>
            <a:off x="3018370" y="3184531"/>
            <a:ext cx="20708408" cy="9442450"/>
          </a:xfrm>
        </p:spPr>
        <p:txBody>
          <a:bodyPr>
            <a:normAutofit/>
          </a:bodyPr>
          <a:lstStyle>
            <a:lvl1pPr>
              <a:defRPr sz="4000"/>
            </a:lvl1pPr>
            <a:lvl2pPr marL="1371566" indent="-457188">
              <a:buFont typeface="Arial" panose="020B0604020202020204" pitchFamily="34" charset="0"/>
              <a:buChar char="‒"/>
              <a:defRPr sz="3600"/>
            </a:lvl2pPr>
            <a:lvl3pPr marL="2285942" indent="-457188">
              <a:buFont typeface="Arial" panose="020B0604020202020204" pitchFamily="34" charset="0"/>
              <a:buChar char="˃"/>
              <a:defRPr sz="3200"/>
            </a:lvl3pPr>
            <a:lvl4pPr>
              <a:defRPr sz="2800"/>
            </a:lvl4pPr>
            <a:lvl5pPr marL="4114698" indent="-457188">
              <a:buFont typeface="Arial" panose="020B0604020202020204" pitchFamily="34" charset="0"/>
              <a:buChar char="‒"/>
              <a:defRPr sz="2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Tree>
    <p:extLst>
      <p:ext uri="{BB962C8B-B14F-4D97-AF65-F5344CB8AC3E}">
        <p14:creationId xmlns:p14="http://schemas.microsoft.com/office/powerpoint/2010/main" val="35860369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47729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rödtext nivå ett…"/>
          <p:cNvSpPr txBox="1">
            <a:spLocks noGrp="1"/>
          </p:cNvSpPr>
          <p:nvPr>
            <p:ph type="body" idx="1" hasCustomPrompt="1"/>
          </p:nvPr>
        </p:nvSpPr>
        <p:spPr>
          <a:xfrm>
            <a:off x="1312714" y="12138873"/>
            <a:ext cx="21765292" cy="648367"/>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b">
            <a:normAutofit/>
          </a:bodyPr>
          <a:lstStyle/>
          <a:p>
            <a:r>
              <a:t>Skapare och datum</a:t>
            </a:r>
          </a:p>
          <a:p>
            <a:pPr lvl="1"/>
            <a:endParaRPr/>
          </a:p>
          <a:p>
            <a:pPr lvl="2"/>
            <a:endParaRPr/>
          </a:p>
          <a:p>
            <a:pPr lvl="3"/>
            <a:endParaRPr/>
          </a:p>
          <a:p>
            <a:pPr lvl="4"/>
            <a:endParaRPr/>
          </a:p>
        </p:txBody>
      </p:sp>
      <p:sp>
        <p:nvSpPr>
          <p:cNvPr id="3" name="Presentationstitel"/>
          <p:cNvSpPr txBox="1">
            <a:spLocks noGrp="1"/>
          </p:cNvSpPr>
          <p:nvPr>
            <p:ph type="title" hasCustomPrompt="1"/>
          </p:nvPr>
        </p:nvSpPr>
        <p:spPr>
          <a:xfrm>
            <a:off x="1311524" y="2605514"/>
            <a:ext cx="21767649" cy="464344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b">
            <a:normAutofit/>
          </a:bodyPr>
          <a:lstStyle/>
          <a:p>
            <a:r>
              <a:t>Presentations­titel</a:t>
            </a:r>
          </a:p>
        </p:txBody>
      </p:sp>
      <p:sp>
        <p:nvSpPr>
          <p:cNvPr id="4" name="Diabildsnummer"/>
          <p:cNvSpPr txBox="1">
            <a:spLocks noGrp="1"/>
          </p:cNvSpPr>
          <p:nvPr>
            <p:ph type="sldNum" sz="quarter" idx="2"/>
          </p:nvPr>
        </p:nvSpPr>
        <p:spPr>
          <a:xfrm>
            <a:off x="11983988" y="12954308"/>
            <a:ext cx="409779" cy="415875"/>
          </a:xfrm>
          <a:prstGeom prst="rect">
            <a:avLst/>
          </a:prstGeom>
          <a:ln w="3175">
            <a:miter lim="400000"/>
          </a:ln>
        </p:spPr>
        <p:txBody>
          <a:bodyPr wrap="none" lIns="71437" tIns="71437" rIns="71437" bIns="71437" anchor="b">
            <a:spAutoFit/>
          </a:bodyPr>
          <a:lstStyle>
            <a:lvl1pPr defTabSz="821654">
              <a:defRPr sz="1800" b="0">
                <a:solidFill>
                  <a:srgbClr val="FFFFFF"/>
                </a:solidFill>
              </a:defRPr>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4"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9" r:id="rId24"/>
    <p:sldLayoutId id="2147483681" r:id="rId25"/>
    <p:sldLayoutId id="2147483682" r:id="rId26"/>
    <p:sldLayoutId id="2147483683" r:id="rId27"/>
  </p:sldLayoutIdLst>
  <p:transition spd="med"/>
  <p:txStyles>
    <p:titleStyle>
      <a:lvl1pPr marL="0" marR="0" indent="0" algn="l" defTabSz="2438706" latinLnBrk="0">
        <a:lnSpc>
          <a:spcPct val="80000"/>
        </a:lnSpc>
        <a:spcBef>
          <a:spcPts val="0"/>
        </a:spcBef>
        <a:spcAft>
          <a:spcPts val="0"/>
        </a:spcAft>
        <a:buClrTx/>
        <a:buSzTx/>
        <a:buFontTx/>
        <a:buNone/>
        <a:tabLst/>
        <a:defRPr sz="11400" b="1" i="0" u="none" strike="noStrike" cap="none" spc="-228" baseline="0">
          <a:solidFill>
            <a:srgbClr val="FFFFFF"/>
          </a:solidFill>
          <a:uFillTx/>
          <a:latin typeface="Helvetica Neue"/>
          <a:ea typeface="Helvetica Neue"/>
          <a:cs typeface="Helvetica Neue"/>
          <a:sym typeface="Helvetica Neue"/>
        </a:defRPr>
      </a:lvl1pPr>
      <a:lvl2pPr marL="0" marR="0" indent="0" algn="l" defTabSz="2438706" latinLnBrk="0">
        <a:lnSpc>
          <a:spcPct val="80000"/>
        </a:lnSpc>
        <a:spcBef>
          <a:spcPts val="0"/>
        </a:spcBef>
        <a:spcAft>
          <a:spcPts val="0"/>
        </a:spcAft>
        <a:buClrTx/>
        <a:buSzTx/>
        <a:buFontTx/>
        <a:buNone/>
        <a:tabLst/>
        <a:defRPr sz="11400" b="1" i="0" u="none" strike="noStrike" cap="none" spc="-228" baseline="0">
          <a:solidFill>
            <a:srgbClr val="FFFFFF"/>
          </a:solidFill>
          <a:uFillTx/>
          <a:latin typeface="Helvetica Neue"/>
          <a:ea typeface="Helvetica Neue"/>
          <a:cs typeface="Helvetica Neue"/>
          <a:sym typeface="Helvetica Neue"/>
        </a:defRPr>
      </a:lvl2pPr>
      <a:lvl3pPr marL="0" marR="0" indent="0" algn="l" defTabSz="2438706" latinLnBrk="0">
        <a:lnSpc>
          <a:spcPct val="80000"/>
        </a:lnSpc>
        <a:spcBef>
          <a:spcPts val="0"/>
        </a:spcBef>
        <a:spcAft>
          <a:spcPts val="0"/>
        </a:spcAft>
        <a:buClrTx/>
        <a:buSzTx/>
        <a:buFontTx/>
        <a:buNone/>
        <a:tabLst/>
        <a:defRPr sz="11400" b="1" i="0" u="none" strike="noStrike" cap="none" spc="-228" baseline="0">
          <a:solidFill>
            <a:srgbClr val="FFFFFF"/>
          </a:solidFill>
          <a:uFillTx/>
          <a:latin typeface="Helvetica Neue"/>
          <a:ea typeface="Helvetica Neue"/>
          <a:cs typeface="Helvetica Neue"/>
          <a:sym typeface="Helvetica Neue"/>
        </a:defRPr>
      </a:lvl3pPr>
      <a:lvl4pPr marL="0" marR="0" indent="0" algn="l" defTabSz="2438706" latinLnBrk="0">
        <a:lnSpc>
          <a:spcPct val="80000"/>
        </a:lnSpc>
        <a:spcBef>
          <a:spcPts val="0"/>
        </a:spcBef>
        <a:spcAft>
          <a:spcPts val="0"/>
        </a:spcAft>
        <a:buClrTx/>
        <a:buSzTx/>
        <a:buFontTx/>
        <a:buNone/>
        <a:tabLst/>
        <a:defRPr sz="11400" b="1" i="0" u="none" strike="noStrike" cap="none" spc="-228" baseline="0">
          <a:solidFill>
            <a:srgbClr val="FFFFFF"/>
          </a:solidFill>
          <a:uFillTx/>
          <a:latin typeface="Helvetica Neue"/>
          <a:ea typeface="Helvetica Neue"/>
          <a:cs typeface="Helvetica Neue"/>
          <a:sym typeface="Helvetica Neue"/>
        </a:defRPr>
      </a:lvl4pPr>
      <a:lvl5pPr marL="0" marR="0" indent="0" algn="l" defTabSz="2438706" latinLnBrk="0">
        <a:lnSpc>
          <a:spcPct val="80000"/>
        </a:lnSpc>
        <a:spcBef>
          <a:spcPts val="0"/>
        </a:spcBef>
        <a:spcAft>
          <a:spcPts val="0"/>
        </a:spcAft>
        <a:buClrTx/>
        <a:buSzTx/>
        <a:buFontTx/>
        <a:buNone/>
        <a:tabLst/>
        <a:defRPr sz="11400" b="1" i="0" u="none" strike="noStrike" cap="none" spc="-228" baseline="0">
          <a:solidFill>
            <a:srgbClr val="FFFFFF"/>
          </a:solidFill>
          <a:uFillTx/>
          <a:latin typeface="Helvetica Neue"/>
          <a:ea typeface="Helvetica Neue"/>
          <a:cs typeface="Helvetica Neue"/>
          <a:sym typeface="Helvetica Neue"/>
        </a:defRPr>
      </a:lvl5pPr>
      <a:lvl6pPr marL="0" marR="0" indent="0" algn="l" defTabSz="2438706" latinLnBrk="0">
        <a:lnSpc>
          <a:spcPct val="80000"/>
        </a:lnSpc>
        <a:spcBef>
          <a:spcPts val="0"/>
        </a:spcBef>
        <a:spcAft>
          <a:spcPts val="0"/>
        </a:spcAft>
        <a:buClrTx/>
        <a:buSzTx/>
        <a:buFontTx/>
        <a:buNone/>
        <a:tabLst/>
        <a:defRPr sz="11400" b="1" i="0" u="none" strike="noStrike" cap="none" spc="-228" baseline="0">
          <a:solidFill>
            <a:srgbClr val="FFFFFF"/>
          </a:solidFill>
          <a:uFillTx/>
          <a:latin typeface="Helvetica Neue"/>
          <a:ea typeface="Helvetica Neue"/>
          <a:cs typeface="Helvetica Neue"/>
          <a:sym typeface="Helvetica Neue"/>
        </a:defRPr>
      </a:lvl6pPr>
      <a:lvl7pPr marL="0" marR="0" indent="0" algn="l" defTabSz="2438706" latinLnBrk="0">
        <a:lnSpc>
          <a:spcPct val="80000"/>
        </a:lnSpc>
        <a:spcBef>
          <a:spcPts val="0"/>
        </a:spcBef>
        <a:spcAft>
          <a:spcPts val="0"/>
        </a:spcAft>
        <a:buClrTx/>
        <a:buSzTx/>
        <a:buFontTx/>
        <a:buNone/>
        <a:tabLst/>
        <a:defRPr sz="11400" b="1" i="0" u="none" strike="noStrike" cap="none" spc="-228" baseline="0">
          <a:solidFill>
            <a:srgbClr val="FFFFFF"/>
          </a:solidFill>
          <a:uFillTx/>
          <a:latin typeface="Helvetica Neue"/>
          <a:ea typeface="Helvetica Neue"/>
          <a:cs typeface="Helvetica Neue"/>
          <a:sym typeface="Helvetica Neue"/>
        </a:defRPr>
      </a:lvl7pPr>
      <a:lvl8pPr marL="0" marR="0" indent="0" algn="l" defTabSz="2438706" latinLnBrk="0">
        <a:lnSpc>
          <a:spcPct val="80000"/>
        </a:lnSpc>
        <a:spcBef>
          <a:spcPts val="0"/>
        </a:spcBef>
        <a:spcAft>
          <a:spcPts val="0"/>
        </a:spcAft>
        <a:buClrTx/>
        <a:buSzTx/>
        <a:buFontTx/>
        <a:buNone/>
        <a:tabLst/>
        <a:defRPr sz="11400" b="1" i="0" u="none" strike="noStrike" cap="none" spc="-228" baseline="0">
          <a:solidFill>
            <a:srgbClr val="FFFFFF"/>
          </a:solidFill>
          <a:uFillTx/>
          <a:latin typeface="Helvetica Neue"/>
          <a:ea typeface="Helvetica Neue"/>
          <a:cs typeface="Helvetica Neue"/>
          <a:sym typeface="Helvetica Neue"/>
        </a:defRPr>
      </a:lvl8pPr>
      <a:lvl9pPr marL="0" marR="0" indent="0" algn="l" defTabSz="2438706" latinLnBrk="0">
        <a:lnSpc>
          <a:spcPct val="80000"/>
        </a:lnSpc>
        <a:spcBef>
          <a:spcPts val="0"/>
        </a:spcBef>
        <a:spcAft>
          <a:spcPts val="0"/>
        </a:spcAft>
        <a:buClrTx/>
        <a:buSzTx/>
        <a:buFontTx/>
        <a:buNone/>
        <a:tabLst/>
        <a:defRPr sz="11400" b="1" i="0" u="none" strike="noStrike" cap="none" spc="-228" baseline="0">
          <a:solidFill>
            <a:srgbClr val="FFFFFF"/>
          </a:solidFill>
          <a:uFillTx/>
          <a:latin typeface="Helvetica Neue"/>
          <a:ea typeface="Helvetica Neue"/>
          <a:cs typeface="Helvetica Neue"/>
          <a:sym typeface="Helvetica Neue"/>
        </a:defRPr>
      </a:lvl9pPr>
    </p:titleStyle>
    <p:bodyStyle>
      <a:lvl1pPr marL="0" marR="0" indent="0" algn="l" defTabSz="792600" latinLnBrk="0">
        <a:lnSpc>
          <a:spcPct val="100000"/>
        </a:lnSpc>
        <a:spcBef>
          <a:spcPts val="0"/>
        </a:spcBef>
        <a:spcAft>
          <a:spcPts val="0"/>
        </a:spcAft>
        <a:buClrTx/>
        <a:buSzTx/>
        <a:buFontTx/>
        <a:buNone/>
        <a:tabLst/>
        <a:defRPr sz="3200" b="1" i="0" u="none" strike="noStrike" cap="none" spc="0" baseline="0">
          <a:solidFill>
            <a:srgbClr val="FFFFFF"/>
          </a:solidFill>
          <a:uFillTx/>
          <a:latin typeface="Helvetica Neue"/>
          <a:ea typeface="Helvetica Neue"/>
          <a:cs typeface="Helvetica Neue"/>
          <a:sym typeface="Helvetica Neue"/>
        </a:defRPr>
      </a:lvl1pPr>
      <a:lvl2pPr marL="787517" marR="0" indent="-406460" algn="l" defTabSz="792600" latinLnBrk="0">
        <a:lnSpc>
          <a:spcPct val="100000"/>
        </a:lnSpc>
        <a:spcBef>
          <a:spcPts val="0"/>
        </a:spcBef>
        <a:spcAft>
          <a:spcPts val="0"/>
        </a:spcAft>
        <a:buClrTx/>
        <a:buSzPct val="123000"/>
        <a:buFontTx/>
        <a:buChar char="•"/>
        <a:tabLst/>
        <a:defRPr sz="3200" b="1" i="0" u="none" strike="noStrike" cap="none" spc="0" baseline="0">
          <a:solidFill>
            <a:srgbClr val="FFFFFF"/>
          </a:solidFill>
          <a:uFillTx/>
          <a:latin typeface="Helvetica Neue"/>
          <a:ea typeface="Helvetica Neue"/>
          <a:cs typeface="Helvetica Neue"/>
          <a:sym typeface="Helvetica Neue"/>
        </a:defRPr>
      </a:lvl2pPr>
      <a:lvl3pPr marL="1168574" marR="0" indent="-406460" algn="l" defTabSz="792600" latinLnBrk="0">
        <a:lnSpc>
          <a:spcPct val="100000"/>
        </a:lnSpc>
        <a:spcBef>
          <a:spcPts val="0"/>
        </a:spcBef>
        <a:spcAft>
          <a:spcPts val="0"/>
        </a:spcAft>
        <a:buClrTx/>
        <a:buSzPct val="123000"/>
        <a:buFontTx/>
        <a:buChar char="•"/>
        <a:tabLst/>
        <a:defRPr sz="3200" b="1" i="0" u="none" strike="noStrike" cap="none" spc="0" baseline="0">
          <a:solidFill>
            <a:srgbClr val="FFFFFF"/>
          </a:solidFill>
          <a:uFillTx/>
          <a:latin typeface="Helvetica Neue"/>
          <a:ea typeface="Helvetica Neue"/>
          <a:cs typeface="Helvetica Neue"/>
          <a:sym typeface="Helvetica Neue"/>
        </a:defRPr>
      </a:lvl3pPr>
      <a:lvl4pPr marL="1549633" marR="0" indent="-406460" algn="l" defTabSz="792600" latinLnBrk="0">
        <a:lnSpc>
          <a:spcPct val="100000"/>
        </a:lnSpc>
        <a:spcBef>
          <a:spcPts val="0"/>
        </a:spcBef>
        <a:spcAft>
          <a:spcPts val="0"/>
        </a:spcAft>
        <a:buClrTx/>
        <a:buSzPct val="123000"/>
        <a:buFontTx/>
        <a:buChar char="•"/>
        <a:tabLst/>
        <a:defRPr sz="3200" b="1" i="0" u="none" strike="noStrike" cap="none" spc="0" baseline="0">
          <a:solidFill>
            <a:srgbClr val="FFFFFF"/>
          </a:solidFill>
          <a:uFillTx/>
          <a:latin typeface="Helvetica Neue"/>
          <a:ea typeface="Helvetica Neue"/>
          <a:cs typeface="Helvetica Neue"/>
          <a:sym typeface="Helvetica Neue"/>
        </a:defRPr>
      </a:lvl4pPr>
      <a:lvl5pPr marL="1930690" marR="0" indent="-406460" algn="l" defTabSz="792600" latinLnBrk="0">
        <a:lnSpc>
          <a:spcPct val="100000"/>
        </a:lnSpc>
        <a:spcBef>
          <a:spcPts val="0"/>
        </a:spcBef>
        <a:spcAft>
          <a:spcPts val="0"/>
        </a:spcAft>
        <a:buClrTx/>
        <a:buSzPct val="123000"/>
        <a:buFontTx/>
        <a:buChar char="•"/>
        <a:tabLst/>
        <a:defRPr sz="3200" b="1" i="0" u="none" strike="noStrike" cap="none" spc="0" baseline="0">
          <a:solidFill>
            <a:srgbClr val="FFFFFF"/>
          </a:solidFill>
          <a:uFillTx/>
          <a:latin typeface="Helvetica Neue"/>
          <a:ea typeface="Helvetica Neue"/>
          <a:cs typeface="Helvetica Neue"/>
          <a:sym typeface="Helvetica Neue"/>
        </a:defRPr>
      </a:lvl5pPr>
      <a:lvl6pPr marL="2311745" marR="0" indent="-406460" algn="l" defTabSz="792600" latinLnBrk="0">
        <a:lnSpc>
          <a:spcPct val="100000"/>
        </a:lnSpc>
        <a:spcBef>
          <a:spcPts val="0"/>
        </a:spcBef>
        <a:spcAft>
          <a:spcPts val="0"/>
        </a:spcAft>
        <a:buClrTx/>
        <a:buSzPct val="123000"/>
        <a:buFontTx/>
        <a:buChar char="•"/>
        <a:tabLst/>
        <a:defRPr sz="3200" b="1" i="0" u="none" strike="noStrike" cap="none" spc="0" baseline="0">
          <a:solidFill>
            <a:srgbClr val="FFFFFF"/>
          </a:solidFill>
          <a:uFillTx/>
          <a:latin typeface="Helvetica Neue"/>
          <a:ea typeface="Helvetica Neue"/>
          <a:cs typeface="Helvetica Neue"/>
          <a:sym typeface="Helvetica Neue"/>
        </a:defRPr>
      </a:lvl6pPr>
      <a:lvl7pPr marL="2692804" marR="0" indent="-406460" algn="l" defTabSz="792600" latinLnBrk="0">
        <a:lnSpc>
          <a:spcPct val="100000"/>
        </a:lnSpc>
        <a:spcBef>
          <a:spcPts val="0"/>
        </a:spcBef>
        <a:spcAft>
          <a:spcPts val="0"/>
        </a:spcAft>
        <a:buClrTx/>
        <a:buSzPct val="123000"/>
        <a:buFontTx/>
        <a:buChar char="•"/>
        <a:tabLst/>
        <a:defRPr sz="3200" b="1" i="0" u="none" strike="noStrike" cap="none" spc="0" baseline="0">
          <a:solidFill>
            <a:srgbClr val="FFFFFF"/>
          </a:solidFill>
          <a:uFillTx/>
          <a:latin typeface="Helvetica Neue"/>
          <a:ea typeface="Helvetica Neue"/>
          <a:cs typeface="Helvetica Neue"/>
          <a:sym typeface="Helvetica Neue"/>
        </a:defRPr>
      </a:lvl7pPr>
      <a:lvl8pPr marL="3073861" marR="0" indent="-406460" algn="l" defTabSz="792600" latinLnBrk="0">
        <a:lnSpc>
          <a:spcPct val="100000"/>
        </a:lnSpc>
        <a:spcBef>
          <a:spcPts val="0"/>
        </a:spcBef>
        <a:spcAft>
          <a:spcPts val="0"/>
        </a:spcAft>
        <a:buClrTx/>
        <a:buSzPct val="123000"/>
        <a:buFontTx/>
        <a:buChar char="•"/>
        <a:tabLst/>
        <a:defRPr sz="3200" b="1" i="0" u="none" strike="noStrike" cap="none" spc="0" baseline="0">
          <a:solidFill>
            <a:srgbClr val="FFFFFF"/>
          </a:solidFill>
          <a:uFillTx/>
          <a:latin typeface="Helvetica Neue"/>
          <a:ea typeface="Helvetica Neue"/>
          <a:cs typeface="Helvetica Neue"/>
          <a:sym typeface="Helvetica Neue"/>
        </a:defRPr>
      </a:lvl8pPr>
      <a:lvl9pPr marL="3454918" marR="0" indent="-406460" algn="l" defTabSz="792600" latinLnBrk="0">
        <a:lnSpc>
          <a:spcPct val="100000"/>
        </a:lnSpc>
        <a:spcBef>
          <a:spcPts val="0"/>
        </a:spcBef>
        <a:spcAft>
          <a:spcPts val="0"/>
        </a:spcAft>
        <a:buClrTx/>
        <a:buSzPct val="123000"/>
        <a:buFontTx/>
        <a:buChar char="•"/>
        <a:tabLst/>
        <a:defRPr sz="3200" b="1" i="0" u="none" strike="noStrike" cap="none" spc="0" baseline="0">
          <a:solidFill>
            <a:srgbClr val="FFFFFF"/>
          </a:solidFill>
          <a:uFillTx/>
          <a:latin typeface="Helvetica Neue"/>
          <a:ea typeface="Helvetica Neue"/>
          <a:cs typeface="Helvetica Neue"/>
          <a:sym typeface="Helvetica Neue"/>
        </a:defRPr>
      </a:lvl9pPr>
    </p:bodyStyle>
    <p:otherStyle>
      <a:lvl1pPr marL="0" marR="0" indent="0" algn="ctr" defTabSz="821654"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821654"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821654"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821654"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821654"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821654"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821654"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821654"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821654"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4.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7.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7.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Bildobjekt 31">
            <a:extLst>
              <a:ext uri="{FF2B5EF4-FFF2-40B4-BE49-F238E27FC236}">
                <a16:creationId xmlns:a16="http://schemas.microsoft.com/office/drawing/2014/main" id="{5FF571AE-F8C5-75C3-2EDA-019F3A064354}"/>
              </a:ext>
            </a:extLst>
          </p:cNvPr>
          <p:cNvPicPr>
            <a:picLocks noChangeAspect="1"/>
          </p:cNvPicPr>
          <p:nvPr/>
        </p:nvPicPr>
        <p:blipFill>
          <a:blip r:embed="rId3"/>
          <a:srcRect/>
          <a:stretch>
            <a:fillRect/>
          </a:stretch>
        </p:blipFill>
        <p:spPr>
          <a:xfrm>
            <a:off x="3890212" y="2263547"/>
            <a:ext cx="20246824" cy="11382784"/>
          </a:xfrm>
          <a:prstGeom prst="rect">
            <a:avLst/>
          </a:prstGeom>
        </p:spPr>
      </p:pic>
      <p:sp>
        <p:nvSpPr>
          <p:cNvPr id="286" name="Linje"/>
          <p:cNvSpPr/>
          <p:nvPr/>
        </p:nvSpPr>
        <p:spPr>
          <a:xfrm>
            <a:off x="2779120" y="6466644"/>
            <a:ext cx="12077890" cy="28306"/>
          </a:xfrm>
          <a:prstGeom prst="line">
            <a:avLst/>
          </a:prstGeom>
          <a:ln w="50800">
            <a:solidFill>
              <a:srgbClr val="FFFFFF"/>
            </a:solidFill>
            <a:miter lim="400000"/>
          </a:ln>
        </p:spPr>
        <p:txBody>
          <a:bodyPr lIns="0" tIns="0" rIns="0" bIns="0" anchor="ctr"/>
          <a:lstStyle/>
          <a:p>
            <a:pPr>
              <a:defRPr sz="3000" b="0">
                <a:solidFill>
                  <a:srgbClr val="FFFFFF"/>
                </a:solidFill>
                <a:latin typeface="+mn-lt"/>
                <a:ea typeface="+mn-ea"/>
                <a:cs typeface="+mn-cs"/>
                <a:sym typeface="Helvetica Neue Medium"/>
              </a:defRPr>
            </a:pPr>
            <a:endParaRPr/>
          </a:p>
        </p:txBody>
      </p:sp>
      <p:sp>
        <p:nvSpPr>
          <p:cNvPr id="288" name="Hög elevaktivitet i klassrummet med digitala verktyg"/>
          <p:cNvSpPr txBox="1"/>
          <p:nvPr/>
        </p:nvSpPr>
        <p:spPr>
          <a:xfrm>
            <a:off x="2779120" y="3482467"/>
            <a:ext cx="21002869" cy="2729592"/>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p>
            <a:pPr algn="l" defTabSz="821531">
              <a:defRPr sz="8400" b="0">
                <a:solidFill>
                  <a:srgbClr val="FFFFFF"/>
                </a:solidFill>
                <a:latin typeface="Helvetica Neue Bold Condensed"/>
                <a:ea typeface="Helvetica Neue Bold Condensed"/>
                <a:cs typeface="Helvetica Neue Bold Condensed"/>
                <a:sym typeface="Helvetica Neue Bold Condensed"/>
              </a:defRPr>
            </a:pPr>
            <a:r>
              <a:rPr lang="sv-SE" dirty="0"/>
              <a:t>Led tänkandet med frågor</a:t>
            </a:r>
          </a:p>
          <a:p>
            <a:pPr algn="l" defTabSz="821531">
              <a:defRPr sz="8400" b="0">
                <a:solidFill>
                  <a:srgbClr val="FFFFFF"/>
                </a:solidFill>
                <a:latin typeface="Helvetica Neue Bold Condensed"/>
                <a:ea typeface="Helvetica Neue Bold Condensed"/>
                <a:cs typeface="Helvetica Neue Bold Condensed"/>
                <a:sym typeface="Helvetica Neue Bold Condensed"/>
              </a:defRPr>
            </a:pPr>
            <a:r>
              <a:rPr lang="sv-SE" dirty="0"/>
              <a:t>med (och utan) AI</a:t>
            </a:r>
            <a:endParaRPr dirty="0"/>
          </a:p>
        </p:txBody>
      </p:sp>
      <p:sp>
        <p:nvSpPr>
          <p:cNvPr id="18" name="Patricia Diaz">
            <a:extLst>
              <a:ext uri="{FF2B5EF4-FFF2-40B4-BE49-F238E27FC236}">
                <a16:creationId xmlns:a16="http://schemas.microsoft.com/office/drawing/2014/main" id="{664C0FB7-A85B-BEC8-764C-48FEC1BB28C6}"/>
              </a:ext>
            </a:extLst>
          </p:cNvPr>
          <p:cNvSpPr txBox="1"/>
          <p:nvPr/>
        </p:nvSpPr>
        <p:spPr>
          <a:xfrm>
            <a:off x="1182012" y="6494950"/>
            <a:ext cx="7297371" cy="185936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lvl1pPr>
              <a:defRPr sz="5700" b="0">
                <a:solidFill>
                  <a:srgbClr val="FFFFFF"/>
                </a:solidFill>
                <a:latin typeface="Helvetica Neue Bold Condensed"/>
                <a:ea typeface="Helvetica Neue Bold Condensed"/>
                <a:cs typeface="Helvetica Neue Bold Condensed"/>
                <a:sym typeface="Helvetica Neue Bold Condensed"/>
              </a:defRPr>
            </a:lvl1pPr>
          </a:lstStyle>
          <a:p>
            <a:r>
              <a:rPr dirty="0"/>
              <a:t>Patricia Diaz</a:t>
            </a:r>
          </a:p>
        </p:txBody>
      </p:sp>
      <p:sp>
        <p:nvSpPr>
          <p:cNvPr id="26" name="dr i teknik och lärande | pedagogisk utvecklare…">
            <a:extLst>
              <a:ext uri="{FF2B5EF4-FFF2-40B4-BE49-F238E27FC236}">
                <a16:creationId xmlns:a16="http://schemas.microsoft.com/office/drawing/2014/main" id="{B0827838-52D2-C224-017E-C4C022803C03}"/>
              </a:ext>
            </a:extLst>
          </p:cNvPr>
          <p:cNvSpPr txBox="1"/>
          <p:nvPr/>
        </p:nvSpPr>
        <p:spPr>
          <a:xfrm>
            <a:off x="3044494" y="7954939"/>
            <a:ext cx="8899856" cy="1418199"/>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lgn="l">
              <a:lnSpc>
                <a:spcPct val="120000"/>
              </a:lnSpc>
              <a:defRPr sz="2600" b="0">
                <a:solidFill>
                  <a:srgbClr val="FFFFFF"/>
                </a:solidFill>
              </a:defRPr>
            </a:pPr>
            <a:r>
              <a:rPr dirty="0"/>
              <a:t>dr </a:t>
            </a:r>
            <a:r>
              <a:rPr dirty="0" err="1"/>
              <a:t>i</a:t>
            </a:r>
            <a:r>
              <a:rPr dirty="0"/>
              <a:t> </a:t>
            </a:r>
            <a:r>
              <a:rPr dirty="0" err="1"/>
              <a:t>teknik</a:t>
            </a:r>
            <a:r>
              <a:rPr dirty="0"/>
              <a:t> och </a:t>
            </a:r>
            <a:r>
              <a:rPr dirty="0" err="1"/>
              <a:t>lärande</a:t>
            </a:r>
            <a:r>
              <a:rPr dirty="0"/>
              <a:t> | </a:t>
            </a:r>
            <a:r>
              <a:rPr dirty="0" err="1"/>
              <a:t>pedagogisk</a:t>
            </a:r>
            <a:r>
              <a:rPr dirty="0"/>
              <a:t> </a:t>
            </a:r>
            <a:r>
              <a:rPr dirty="0" err="1"/>
              <a:t>utvecklare</a:t>
            </a:r>
            <a:r>
              <a:rPr lang="sv-SE" dirty="0"/>
              <a:t> KTH</a:t>
            </a:r>
            <a:endParaRPr dirty="0"/>
          </a:p>
          <a:p>
            <a:pPr algn="l">
              <a:lnSpc>
                <a:spcPct val="120000"/>
              </a:lnSpc>
              <a:defRPr sz="2600" b="0">
                <a:solidFill>
                  <a:srgbClr val="FFFFFF"/>
                </a:solidFill>
              </a:defRPr>
            </a:pPr>
            <a:r>
              <a:rPr dirty="0" err="1"/>
              <a:t>språklärare</a:t>
            </a:r>
            <a:r>
              <a:rPr dirty="0"/>
              <a:t> | </a:t>
            </a:r>
            <a:r>
              <a:rPr dirty="0" err="1"/>
              <a:t>författare</a:t>
            </a:r>
            <a:r>
              <a:rPr dirty="0"/>
              <a:t> | </a:t>
            </a:r>
            <a:r>
              <a:rPr dirty="0" err="1"/>
              <a:t>föreläsare</a:t>
            </a:r>
            <a:endParaRPr dirty="0"/>
          </a:p>
        </p:txBody>
      </p:sp>
      <p:grpSp>
        <p:nvGrpSpPr>
          <p:cNvPr id="29" name="Grupp 28">
            <a:extLst>
              <a:ext uri="{FF2B5EF4-FFF2-40B4-BE49-F238E27FC236}">
                <a16:creationId xmlns:a16="http://schemas.microsoft.com/office/drawing/2014/main" id="{E8A4E662-6796-588C-03C1-2FD801E6CF35}"/>
              </a:ext>
            </a:extLst>
          </p:cNvPr>
          <p:cNvGrpSpPr/>
          <p:nvPr/>
        </p:nvGrpSpPr>
        <p:grpSpPr>
          <a:xfrm>
            <a:off x="3044494" y="9562210"/>
            <a:ext cx="3724379" cy="504178"/>
            <a:chOff x="3548991" y="10140732"/>
            <a:chExt cx="3724379" cy="504178"/>
          </a:xfrm>
        </p:grpSpPr>
        <p:sp>
          <p:nvSpPr>
            <p:cNvPr id="20" name="@patriciadiaz.se">
              <a:extLst>
                <a:ext uri="{FF2B5EF4-FFF2-40B4-BE49-F238E27FC236}">
                  <a16:creationId xmlns:a16="http://schemas.microsoft.com/office/drawing/2014/main" id="{BF6ED96A-CDEA-2ACB-1128-DDD1BABF797A}"/>
                </a:ext>
              </a:extLst>
            </p:cNvPr>
            <p:cNvSpPr txBox="1"/>
            <p:nvPr/>
          </p:nvSpPr>
          <p:spPr>
            <a:xfrm>
              <a:off x="4746499" y="10140732"/>
              <a:ext cx="2526871" cy="487806"/>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lvl1pPr algn="l">
                <a:defRPr sz="2400" b="0">
                  <a:solidFill>
                    <a:srgbClr val="FFFFFF"/>
                  </a:solidFill>
                </a:defRPr>
              </a:lvl1pPr>
            </a:lstStyle>
            <a:p>
              <a:r>
                <a:rPr dirty="0"/>
                <a:t>@</a:t>
              </a:r>
              <a:r>
                <a:rPr dirty="0" err="1"/>
                <a:t>patriciadiaz.se</a:t>
              </a:r>
              <a:endParaRPr dirty="0"/>
            </a:p>
          </p:txBody>
        </p:sp>
        <p:pic>
          <p:nvPicPr>
            <p:cNvPr id="24" name="inklistrad-film.png" descr="inklistrad-film.png">
              <a:extLst>
                <a:ext uri="{FF2B5EF4-FFF2-40B4-BE49-F238E27FC236}">
                  <a16:creationId xmlns:a16="http://schemas.microsoft.com/office/drawing/2014/main" id="{4E021685-E826-6B7E-AFDA-432668426137}"/>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Effect>
                        <a14:brightnessContrast contrast="-53000"/>
                      </a14:imgEffect>
                    </a14:imgLayer>
                  </a14:imgProps>
                </a:ext>
              </a:extLst>
            </a:blip>
            <a:stretch>
              <a:fillRect/>
            </a:stretch>
          </p:blipFill>
          <p:spPr>
            <a:xfrm>
              <a:off x="4147745" y="10140732"/>
              <a:ext cx="504180" cy="504178"/>
            </a:xfrm>
            <a:prstGeom prst="rect">
              <a:avLst/>
            </a:prstGeom>
            <a:ln w="3175" cap="flat">
              <a:noFill/>
              <a:miter lim="400000"/>
            </a:ln>
            <a:effectLst/>
          </p:spPr>
        </p:pic>
        <p:pic>
          <p:nvPicPr>
            <p:cNvPr id="28" name="Bildobjekt 27" descr="gå till webb ikon. internet platt vektor illustration för hemsida på svart  bakgrund. 26163825 Vektorkonst på Vecteezy">
              <a:extLst>
                <a:ext uri="{FF2B5EF4-FFF2-40B4-BE49-F238E27FC236}">
                  <a16:creationId xmlns:a16="http://schemas.microsoft.com/office/drawing/2014/main" id="{5A3B2607-4313-A17E-064D-A4FD515BB32A}"/>
                </a:ext>
              </a:extLst>
            </p:cNvPr>
            <p:cNvPicPr>
              <a:picLocks noChangeAspect="1"/>
            </p:cNvPicPr>
            <p:nvPr/>
          </p:nvPicPr>
          <p:blipFill>
            <a:blip r:embed="rId6"/>
            <a:srcRect l="18847" t="17817" r="9821" b="22118"/>
            <a:stretch>
              <a:fillRect/>
            </a:stretch>
          </p:blipFill>
          <p:spPr>
            <a:xfrm>
              <a:off x="3548991" y="10140732"/>
              <a:ext cx="598754" cy="504178"/>
            </a:xfrm>
            <a:prstGeom prst="rect">
              <a:avLst/>
            </a:prstGeom>
          </p:spPr>
        </p:pic>
      </p:grpSp>
      <p:pic>
        <p:nvPicPr>
          <p:cNvPr id="34" name="Bildobjekt 33">
            <a:extLst>
              <a:ext uri="{FF2B5EF4-FFF2-40B4-BE49-F238E27FC236}">
                <a16:creationId xmlns:a16="http://schemas.microsoft.com/office/drawing/2014/main" id="{2EFA89CB-2D77-8588-54BD-FAD3AA48F633}"/>
              </a:ext>
            </a:extLst>
          </p:cNvPr>
          <p:cNvPicPr>
            <a:picLocks noChangeAspect="1"/>
          </p:cNvPicPr>
          <p:nvPr/>
        </p:nvPicPr>
        <p:blipFill>
          <a:blip r:embed="rId7"/>
          <a:srcRect l="65302" t="15977" r="2758" b="6050"/>
          <a:stretch>
            <a:fillRect/>
          </a:stretch>
        </p:blipFill>
        <p:spPr>
          <a:xfrm>
            <a:off x="17141683" y="4089713"/>
            <a:ext cx="6640306" cy="889658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BA640-6633-E526-38AC-115F91FE40E2}"/>
            </a:ext>
          </a:extLst>
        </p:cNvPr>
        <p:cNvGrpSpPr/>
        <p:nvPr/>
      </p:nvGrpSpPr>
      <p:grpSpPr>
        <a:xfrm>
          <a:off x="0" y="0"/>
          <a:ext cx="0" cy="0"/>
          <a:chOff x="0" y="0"/>
          <a:chExt cx="0" cy="0"/>
        </a:xfrm>
      </p:grpSpPr>
      <p:pic>
        <p:nvPicPr>
          <p:cNvPr id="12" name="Bildobjekt 11">
            <a:extLst>
              <a:ext uri="{FF2B5EF4-FFF2-40B4-BE49-F238E27FC236}">
                <a16:creationId xmlns:a16="http://schemas.microsoft.com/office/drawing/2014/main" id="{C3735D07-7D31-0AA9-E066-F6C571F09BD3}"/>
              </a:ext>
            </a:extLst>
          </p:cNvPr>
          <p:cNvPicPr>
            <a:picLocks noChangeAspect="1"/>
          </p:cNvPicPr>
          <p:nvPr/>
        </p:nvPicPr>
        <p:blipFill>
          <a:blip r:embed="rId3"/>
          <a:srcRect b="9471"/>
          <a:stretch>
            <a:fillRect/>
          </a:stretch>
        </p:blipFill>
        <p:spPr>
          <a:xfrm>
            <a:off x="6727245" y="4729655"/>
            <a:ext cx="17656755" cy="8986345"/>
          </a:xfrm>
          <a:prstGeom prst="rect">
            <a:avLst/>
          </a:prstGeom>
        </p:spPr>
      </p:pic>
      <p:sp>
        <p:nvSpPr>
          <p:cNvPr id="14" name="textruta 13">
            <a:extLst>
              <a:ext uri="{FF2B5EF4-FFF2-40B4-BE49-F238E27FC236}">
                <a16:creationId xmlns:a16="http://schemas.microsoft.com/office/drawing/2014/main" id="{F045CCD3-5AAF-A3E3-75FC-0DD1B60F52E6}"/>
              </a:ext>
            </a:extLst>
          </p:cNvPr>
          <p:cNvSpPr txBox="1"/>
          <p:nvPr/>
        </p:nvSpPr>
        <p:spPr>
          <a:xfrm>
            <a:off x="1995204" y="4303455"/>
            <a:ext cx="18436905" cy="255454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8000" dirty="0" err="1">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När</a:t>
            </a:r>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a:t>
            </a:r>
            <a:r>
              <a:rPr lang="en-US" sz="8000" dirty="0" err="1">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lärde</a:t>
            </a:r>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du dig </a:t>
            </a:r>
            <a:r>
              <a:rPr lang="en-US" sz="8000" dirty="0" err="1">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något</a:t>
            </a:r>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a:t>
            </a:r>
            <a:r>
              <a:rPr lang="en-US" sz="8000" dirty="0" err="1">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senast</a:t>
            </a:r>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a:t>
            </a:r>
          </a:p>
          <a:p>
            <a:pPr algn="l"/>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Vad </a:t>
            </a:r>
            <a:r>
              <a:rPr lang="en-US" sz="8000" dirty="0" err="1">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krävdes</a:t>
            </a:r>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för det?</a:t>
            </a:r>
          </a:p>
        </p:txBody>
      </p:sp>
      <p:pic>
        <p:nvPicPr>
          <p:cNvPr id="15" name="Bildobjekt 14">
            <a:extLst>
              <a:ext uri="{FF2B5EF4-FFF2-40B4-BE49-F238E27FC236}">
                <a16:creationId xmlns:a16="http://schemas.microsoft.com/office/drawing/2014/main" id="{31D4AE05-9575-EAE6-AC91-8228BDA6E1C8}"/>
              </a:ext>
            </a:extLst>
          </p:cNvPr>
          <p:cNvPicPr>
            <a:picLocks noChangeAspect="1"/>
          </p:cNvPicPr>
          <p:nvPr/>
        </p:nvPicPr>
        <p:blipFill>
          <a:blip r:embed="rId4"/>
          <a:srcRect l="65302" t="15977" r="2758" b="6050"/>
          <a:stretch>
            <a:fillRect/>
          </a:stretch>
        </p:blipFill>
        <p:spPr>
          <a:xfrm>
            <a:off x="17575652" y="9112467"/>
            <a:ext cx="2919519" cy="4006951"/>
          </a:xfrm>
          <a:prstGeom prst="rect">
            <a:avLst/>
          </a:prstGeom>
        </p:spPr>
      </p:pic>
    </p:spTree>
    <p:extLst>
      <p:ext uri="{BB962C8B-B14F-4D97-AF65-F5344CB8AC3E}">
        <p14:creationId xmlns:p14="http://schemas.microsoft.com/office/powerpoint/2010/main" val="88427253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6B971A58-050D-2794-3BE0-4347ACBBE296}"/>
              </a:ext>
            </a:extLst>
          </p:cNvPr>
          <p:cNvPicPr>
            <a:picLocks noChangeAspect="1"/>
          </p:cNvPicPr>
          <p:nvPr/>
        </p:nvPicPr>
        <p:blipFill>
          <a:blip r:embed="rId3"/>
          <a:srcRect l="3132" t="1317" r="2443" b="65356"/>
          <a:stretch>
            <a:fillRect/>
          </a:stretch>
        </p:blipFill>
        <p:spPr>
          <a:xfrm>
            <a:off x="401594" y="2925512"/>
            <a:ext cx="7746770" cy="8111738"/>
          </a:xfrm>
          <a:prstGeom prst="rect">
            <a:avLst/>
          </a:prstGeom>
        </p:spPr>
      </p:pic>
      <p:pic>
        <p:nvPicPr>
          <p:cNvPr id="5" name="Bildobjekt 4">
            <a:extLst>
              <a:ext uri="{FF2B5EF4-FFF2-40B4-BE49-F238E27FC236}">
                <a16:creationId xmlns:a16="http://schemas.microsoft.com/office/drawing/2014/main" id="{593C5FD1-B636-1B4F-825A-13A7EF96988B}"/>
              </a:ext>
            </a:extLst>
          </p:cNvPr>
          <p:cNvPicPr>
            <a:picLocks noChangeAspect="1"/>
          </p:cNvPicPr>
          <p:nvPr/>
        </p:nvPicPr>
        <p:blipFill>
          <a:blip r:embed="rId3"/>
          <a:srcRect l="3186" t="34376" r="3477" b="34029"/>
          <a:stretch>
            <a:fillRect/>
          </a:stretch>
        </p:blipFill>
        <p:spPr>
          <a:xfrm>
            <a:off x="8148364" y="2891481"/>
            <a:ext cx="8137853" cy="8172759"/>
          </a:xfrm>
          <a:prstGeom prst="rect">
            <a:avLst/>
          </a:prstGeom>
        </p:spPr>
      </p:pic>
      <p:pic>
        <p:nvPicPr>
          <p:cNvPr id="6" name="Bildobjekt 5">
            <a:extLst>
              <a:ext uri="{FF2B5EF4-FFF2-40B4-BE49-F238E27FC236}">
                <a16:creationId xmlns:a16="http://schemas.microsoft.com/office/drawing/2014/main" id="{3C6F61DD-3097-0BAC-24DF-94F5A478906B}"/>
              </a:ext>
            </a:extLst>
          </p:cNvPr>
          <p:cNvPicPr>
            <a:picLocks noChangeAspect="1"/>
          </p:cNvPicPr>
          <p:nvPr/>
        </p:nvPicPr>
        <p:blipFill>
          <a:blip r:embed="rId3"/>
          <a:srcRect l="3689" t="65601" r="2778" b="738"/>
          <a:stretch>
            <a:fillRect/>
          </a:stretch>
        </p:blipFill>
        <p:spPr>
          <a:xfrm>
            <a:off x="16286219" y="2925512"/>
            <a:ext cx="7597332" cy="8111738"/>
          </a:xfrm>
          <a:prstGeom prst="rect">
            <a:avLst/>
          </a:prstGeom>
        </p:spPr>
      </p:pic>
      <p:sp>
        <p:nvSpPr>
          <p:cNvPr id="9" name="2020-2026 – EN TID AV FÖRÄNDRING">
            <a:extLst>
              <a:ext uri="{FF2B5EF4-FFF2-40B4-BE49-F238E27FC236}">
                <a16:creationId xmlns:a16="http://schemas.microsoft.com/office/drawing/2014/main" id="{B6F6CF3E-295B-182C-8DAE-A88CB9795BA9}"/>
              </a:ext>
            </a:extLst>
          </p:cNvPr>
          <p:cNvSpPr txBox="1"/>
          <p:nvPr/>
        </p:nvSpPr>
        <p:spPr>
          <a:xfrm>
            <a:off x="1358189" y="700302"/>
            <a:ext cx="18395157" cy="13970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defTabSz="821531">
              <a:defRPr sz="8000" b="0">
                <a:solidFill>
                  <a:srgbClr val="FFFFFF"/>
                </a:solidFill>
                <a:latin typeface="Helvetica Neue Bold Condensed"/>
                <a:ea typeface="Helvetica Neue Bold Condensed"/>
                <a:cs typeface="Helvetica Neue Bold Condensed"/>
                <a:sym typeface="Helvetica Neue Bold Condensed"/>
              </a:defRPr>
            </a:lvl1pPr>
          </a:lstStyle>
          <a:p>
            <a:pPr algn="l"/>
            <a:r>
              <a:rPr lang="sv-SE" dirty="0"/>
              <a:t>Att ”lära sig” 1988?</a:t>
            </a:r>
            <a:endParaRPr dirty="0"/>
          </a:p>
        </p:txBody>
      </p:sp>
      <p:pic>
        <p:nvPicPr>
          <p:cNvPr id="11" name="Bildobjekt 10">
            <a:extLst>
              <a:ext uri="{FF2B5EF4-FFF2-40B4-BE49-F238E27FC236}">
                <a16:creationId xmlns:a16="http://schemas.microsoft.com/office/drawing/2014/main" id="{B10040A3-96BD-67C5-4EFB-C4D8054D35A0}"/>
              </a:ext>
            </a:extLst>
          </p:cNvPr>
          <p:cNvPicPr>
            <a:picLocks noChangeAspect="1"/>
          </p:cNvPicPr>
          <p:nvPr/>
        </p:nvPicPr>
        <p:blipFill>
          <a:blip r:embed="rId4"/>
          <a:srcRect b="9471"/>
          <a:stretch>
            <a:fillRect/>
          </a:stretch>
        </p:blipFill>
        <p:spPr>
          <a:xfrm>
            <a:off x="14401801" y="9418320"/>
            <a:ext cx="9481750" cy="4297680"/>
          </a:xfrm>
          <a:prstGeom prst="rect">
            <a:avLst/>
          </a:prstGeom>
        </p:spPr>
      </p:pic>
      <p:pic>
        <p:nvPicPr>
          <p:cNvPr id="12" name="Bildobjekt 11">
            <a:extLst>
              <a:ext uri="{FF2B5EF4-FFF2-40B4-BE49-F238E27FC236}">
                <a16:creationId xmlns:a16="http://schemas.microsoft.com/office/drawing/2014/main" id="{8CDBFD4B-D679-DB62-D29A-EB869EE2E308}"/>
              </a:ext>
            </a:extLst>
          </p:cNvPr>
          <p:cNvPicPr>
            <a:picLocks noChangeAspect="1"/>
          </p:cNvPicPr>
          <p:nvPr/>
        </p:nvPicPr>
        <p:blipFill>
          <a:blip r:embed="rId5"/>
          <a:srcRect l="65302" t="15977" r="2758" b="6050"/>
          <a:stretch>
            <a:fillRect/>
          </a:stretch>
        </p:blipFill>
        <p:spPr>
          <a:xfrm>
            <a:off x="20227440" y="11514381"/>
            <a:ext cx="1567794" cy="191630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F62F3-E3A5-AD09-C108-9BA626653608}"/>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9B8C1EF0-AAE0-CEA2-14B6-060CB01C7E85}"/>
              </a:ext>
            </a:extLst>
          </p:cNvPr>
          <p:cNvPicPr>
            <a:picLocks noChangeAspect="1"/>
          </p:cNvPicPr>
          <p:nvPr/>
        </p:nvPicPr>
        <p:blipFill>
          <a:blip r:embed="rId3"/>
          <a:stretch>
            <a:fillRect/>
          </a:stretch>
        </p:blipFill>
        <p:spPr>
          <a:xfrm>
            <a:off x="721894" y="2898125"/>
            <a:ext cx="22839423" cy="8796569"/>
          </a:xfrm>
          <a:prstGeom prst="rect">
            <a:avLst/>
          </a:prstGeom>
        </p:spPr>
      </p:pic>
      <p:sp>
        <p:nvSpPr>
          <p:cNvPr id="2" name="2020-2026 – EN TID AV FÖRÄNDRING">
            <a:extLst>
              <a:ext uri="{FF2B5EF4-FFF2-40B4-BE49-F238E27FC236}">
                <a16:creationId xmlns:a16="http://schemas.microsoft.com/office/drawing/2014/main" id="{BB9A5961-C22C-32DD-51F2-35899B40ACCE}"/>
              </a:ext>
            </a:extLst>
          </p:cNvPr>
          <p:cNvSpPr txBox="1"/>
          <p:nvPr/>
        </p:nvSpPr>
        <p:spPr>
          <a:xfrm>
            <a:off x="1358189" y="700302"/>
            <a:ext cx="18395157" cy="1397001"/>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1437" tIns="71437" rIns="71437" bIns="71437" anchor="ctr">
            <a:spAutoFit/>
          </a:bodyPr>
          <a:lstStyle>
            <a:lvl1pPr defTabSz="821531">
              <a:defRPr sz="8000" b="0">
                <a:solidFill>
                  <a:srgbClr val="FFFFFF"/>
                </a:solidFill>
                <a:latin typeface="Helvetica Neue Bold Condensed"/>
                <a:ea typeface="Helvetica Neue Bold Condensed"/>
                <a:cs typeface="Helvetica Neue Bold Condensed"/>
                <a:sym typeface="Helvetica Neue Bold Condensed"/>
              </a:defRPr>
            </a:lvl1pPr>
          </a:lstStyle>
          <a:p>
            <a:pPr algn="l"/>
            <a:r>
              <a:rPr lang="sv-SE" dirty="0"/>
              <a:t>Att ”lära sig” 2026?</a:t>
            </a:r>
            <a:endParaRPr dirty="0"/>
          </a:p>
        </p:txBody>
      </p:sp>
      <p:sp>
        <p:nvSpPr>
          <p:cNvPr id="4" name="Rektangel med rundade hörn 3">
            <a:extLst>
              <a:ext uri="{FF2B5EF4-FFF2-40B4-BE49-F238E27FC236}">
                <a16:creationId xmlns:a16="http://schemas.microsoft.com/office/drawing/2014/main" id="{C64F18D5-23EB-410D-B95B-BB7BF61672EA}"/>
              </a:ext>
            </a:extLst>
          </p:cNvPr>
          <p:cNvSpPr/>
          <p:nvPr/>
        </p:nvSpPr>
        <p:spPr>
          <a:xfrm>
            <a:off x="1934308" y="3622431"/>
            <a:ext cx="4818184" cy="1863969"/>
          </a:xfrm>
          <a:prstGeom prst="roundRect">
            <a:avLst/>
          </a:prstGeom>
          <a:solidFill>
            <a:srgbClr val="FFF4DA"/>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 name="Rektangel med rundade hörn 4">
            <a:extLst>
              <a:ext uri="{FF2B5EF4-FFF2-40B4-BE49-F238E27FC236}">
                <a16:creationId xmlns:a16="http://schemas.microsoft.com/office/drawing/2014/main" id="{CCB911B0-23B7-2DD4-E2B6-9E18317BDAE5}"/>
              </a:ext>
            </a:extLst>
          </p:cNvPr>
          <p:cNvSpPr/>
          <p:nvPr/>
        </p:nvSpPr>
        <p:spPr>
          <a:xfrm>
            <a:off x="9510739" y="3484712"/>
            <a:ext cx="2590799" cy="1863969"/>
          </a:xfrm>
          <a:prstGeom prst="roundRect">
            <a:avLst/>
          </a:prstGeom>
          <a:solidFill>
            <a:srgbClr val="FFF4DA"/>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6" name="Rektangel med rundade hörn 5">
            <a:extLst>
              <a:ext uri="{FF2B5EF4-FFF2-40B4-BE49-F238E27FC236}">
                <a16:creationId xmlns:a16="http://schemas.microsoft.com/office/drawing/2014/main" id="{F1E2425A-01EB-887E-5988-B9B4AAE0AA3E}"/>
              </a:ext>
            </a:extLst>
          </p:cNvPr>
          <p:cNvSpPr/>
          <p:nvPr/>
        </p:nvSpPr>
        <p:spPr>
          <a:xfrm>
            <a:off x="17047029" y="3950679"/>
            <a:ext cx="4371033" cy="1709892"/>
          </a:xfrm>
          <a:prstGeom prst="roundRect">
            <a:avLst/>
          </a:prstGeom>
          <a:solidFill>
            <a:srgbClr val="FFF4DA"/>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sv-SE" sz="3000" b="0" i="0" u="none" strike="noStrike" cap="none" spc="0" normalizeH="0" baseline="0">
              <a:ln>
                <a:noFill/>
              </a:ln>
              <a:solidFill>
                <a:srgbClr val="FFFFFF"/>
              </a:solidFill>
              <a:effectLst/>
              <a:uFillTx/>
              <a:latin typeface="+mn-lt"/>
              <a:ea typeface="+mn-ea"/>
              <a:cs typeface="+mn-cs"/>
              <a:sym typeface="Helvetica Neue Medium"/>
            </a:endParaRPr>
          </a:p>
        </p:txBody>
      </p:sp>
      <p:sp>
        <p:nvSpPr>
          <p:cNvPr id="8" name="textruta 7">
            <a:extLst>
              <a:ext uri="{FF2B5EF4-FFF2-40B4-BE49-F238E27FC236}">
                <a16:creationId xmlns:a16="http://schemas.microsoft.com/office/drawing/2014/main" id="{3A39AD37-2E09-AD94-7583-12E7FA593D69}"/>
              </a:ext>
            </a:extLst>
          </p:cNvPr>
          <p:cNvSpPr txBox="1"/>
          <p:nvPr/>
        </p:nvSpPr>
        <p:spPr>
          <a:xfrm>
            <a:off x="2157884" y="3794932"/>
            <a:ext cx="4371032" cy="156966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3200" dirty="0"/>
              <a:t>Kolla </a:t>
            </a:r>
            <a:r>
              <a:rPr lang="en-US" sz="3200" dirty="0" err="1"/>
              <a:t>vad</a:t>
            </a:r>
            <a:r>
              <a:rPr lang="en-US" sz="3200" dirty="0"/>
              <a:t> bra – AI </a:t>
            </a:r>
            <a:r>
              <a:rPr lang="en-US" sz="3200" dirty="0" err="1"/>
              <a:t>har</a:t>
            </a:r>
            <a:r>
              <a:rPr lang="en-US" sz="3200" dirty="0"/>
              <a:t> </a:t>
            </a:r>
            <a:r>
              <a:rPr lang="en-US" sz="3200" dirty="0" err="1"/>
              <a:t>förklarat</a:t>
            </a:r>
            <a:r>
              <a:rPr lang="en-US" sz="3200" dirty="0"/>
              <a:t> </a:t>
            </a:r>
            <a:r>
              <a:rPr lang="en-US" sz="3200" dirty="0" err="1"/>
              <a:t>allt</a:t>
            </a:r>
            <a:r>
              <a:rPr lang="en-US" sz="3200" dirty="0"/>
              <a:t> om </a:t>
            </a:r>
            <a:r>
              <a:rPr lang="en-US" sz="3200" dirty="0" err="1"/>
              <a:t>fotosyntesen</a:t>
            </a:r>
            <a:r>
              <a:rPr lang="en-US" sz="3200" dirty="0"/>
              <a:t>!</a:t>
            </a:r>
            <a:endParaRPr lang="sv-SE" sz="4000" dirty="0"/>
          </a:p>
        </p:txBody>
      </p:sp>
      <p:sp>
        <p:nvSpPr>
          <p:cNvPr id="10" name="textruta 9">
            <a:extLst>
              <a:ext uri="{FF2B5EF4-FFF2-40B4-BE49-F238E27FC236}">
                <a16:creationId xmlns:a16="http://schemas.microsoft.com/office/drawing/2014/main" id="{239A1571-4D56-02FD-041B-3EB306C831D7}"/>
              </a:ext>
            </a:extLst>
          </p:cNvPr>
          <p:cNvSpPr txBox="1"/>
          <p:nvPr/>
        </p:nvSpPr>
        <p:spPr>
          <a:xfrm>
            <a:off x="8370251" y="3794932"/>
            <a:ext cx="4371032" cy="156966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3200" dirty="0"/>
              <a:t>Toppen!</a:t>
            </a:r>
          </a:p>
          <a:p>
            <a:r>
              <a:rPr lang="en-US" sz="3200" dirty="0"/>
              <a:t>Hur </a:t>
            </a:r>
            <a:r>
              <a:rPr lang="en-US" sz="3200" dirty="0" err="1"/>
              <a:t>fungerar</a:t>
            </a:r>
            <a:endParaRPr lang="en-US" sz="3200" dirty="0"/>
          </a:p>
          <a:p>
            <a:r>
              <a:rPr lang="en-US" sz="3200" dirty="0"/>
              <a:t>den </a:t>
            </a:r>
            <a:r>
              <a:rPr lang="en-US" sz="3200" dirty="0" err="1"/>
              <a:t>då</a:t>
            </a:r>
            <a:r>
              <a:rPr lang="en-US" sz="3200" dirty="0"/>
              <a:t>? </a:t>
            </a:r>
            <a:endParaRPr lang="sv-SE" sz="4000" dirty="0"/>
          </a:p>
        </p:txBody>
      </p:sp>
      <p:sp>
        <p:nvSpPr>
          <p:cNvPr id="11" name="textruta 10">
            <a:extLst>
              <a:ext uri="{FF2B5EF4-FFF2-40B4-BE49-F238E27FC236}">
                <a16:creationId xmlns:a16="http://schemas.microsoft.com/office/drawing/2014/main" id="{CAFDC753-0313-1020-231C-C72F246624AD}"/>
              </a:ext>
            </a:extLst>
          </p:cNvPr>
          <p:cNvSpPr txBox="1"/>
          <p:nvPr/>
        </p:nvSpPr>
        <p:spPr>
          <a:xfrm rot="21420061">
            <a:off x="17046947" y="3947576"/>
            <a:ext cx="4489646" cy="156966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3200" dirty="0"/>
              <a:t>Jag </a:t>
            </a:r>
            <a:r>
              <a:rPr lang="en-US" sz="3200" dirty="0" err="1"/>
              <a:t>sa</a:t>
            </a:r>
            <a:r>
              <a:rPr lang="en-US" sz="3200" dirty="0"/>
              <a:t> </a:t>
            </a:r>
            <a:r>
              <a:rPr lang="en-US" sz="3200" dirty="0" err="1"/>
              <a:t>att</a:t>
            </a:r>
            <a:r>
              <a:rPr lang="en-US" sz="3200" dirty="0"/>
              <a:t> AI hade </a:t>
            </a:r>
            <a:r>
              <a:rPr lang="en-US" sz="3200" dirty="0" err="1"/>
              <a:t>förklarat</a:t>
            </a:r>
            <a:r>
              <a:rPr lang="en-US" sz="3200" dirty="0"/>
              <a:t> – </a:t>
            </a:r>
            <a:r>
              <a:rPr lang="en-US" sz="3200" dirty="0" err="1"/>
              <a:t>inte</a:t>
            </a:r>
            <a:r>
              <a:rPr lang="en-US" sz="3200" dirty="0"/>
              <a:t> </a:t>
            </a:r>
            <a:r>
              <a:rPr lang="en-US" sz="3200" dirty="0" err="1"/>
              <a:t>att</a:t>
            </a:r>
            <a:r>
              <a:rPr lang="en-US" sz="3200" dirty="0"/>
              <a:t> jag hade </a:t>
            </a:r>
            <a:r>
              <a:rPr lang="en-US" sz="3200" dirty="0" err="1"/>
              <a:t>lärt</a:t>
            </a:r>
            <a:r>
              <a:rPr lang="en-US" sz="3200" dirty="0"/>
              <a:t> </a:t>
            </a:r>
            <a:r>
              <a:rPr lang="en-US" sz="3200" dirty="0" err="1"/>
              <a:t>mig</a:t>
            </a:r>
            <a:r>
              <a:rPr lang="en-US" sz="3200" dirty="0"/>
              <a:t>…</a:t>
            </a:r>
            <a:endParaRPr lang="sv-SE" sz="4000" dirty="0"/>
          </a:p>
        </p:txBody>
      </p:sp>
    </p:spTree>
    <p:extLst>
      <p:ext uri="{BB962C8B-B14F-4D97-AF65-F5344CB8AC3E}">
        <p14:creationId xmlns:p14="http://schemas.microsoft.com/office/powerpoint/2010/main" val="3453512481"/>
      </p:ext>
    </p:extLst>
  </p:cSld>
  <p:clrMapOvr>
    <a:masterClrMapping/>
  </p:clrMapOvr>
  <mc:AlternateContent xmlns:mc="http://schemas.openxmlformats.org/markup-compatibility/2006" xmlns:p159="http://schemas.microsoft.com/office/powerpoint/2015/09/main">
    <mc:Choice Requires="p159">
      <p:transition spd="slow">
        <p159:morph option="byCha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431E2-BAFC-2E15-C227-8928ADAE5AD3}"/>
            </a:ext>
          </a:extLst>
        </p:cNvPr>
        <p:cNvGrpSpPr/>
        <p:nvPr/>
      </p:nvGrpSpPr>
      <p:grpSpPr>
        <a:xfrm>
          <a:off x="0" y="0"/>
          <a:ext cx="0" cy="0"/>
          <a:chOff x="0" y="0"/>
          <a:chExt cx="0" cy="0"/>
        </a:xfrm>
      </p:grpSpPr>
      <p:pic>
        <p:nvPicPr>
          <p:cNvPr id="12" name="Bildobjekt 11">
            <a:extLst>
              <a:ext uri="{FF2B5EF4-FFF2-40B4-BE49-F238E27FC236}">
                <a16:creationId xmlns:a16="http://schemas.microsoft.com/office/drawing/2014/main" id="{13AA8A63-6F03-D2EB-4F94-7704DAEACF15}"/>
              </a:ext>
            </a:extLst>
          </p:cNvPr>
          <p:cNvPicPr>
            <a:picLocks noChangeAspect="1"/>
          </p:cNvPicPr>
          <p:nvPr/>
        </p:nvPicPr>
        <p:blipFill>
          <a:blip r:embed="rId3"/>
          <a:srcRect b="9471"/>
          <a:stretch>
            <a:fillRect/>
          </a:stretch>
        </p:blipFill>
        <p:spPr>
          <a:xfrm>
            <a:off x="6727245" y="4729655"/>
            <a:ext cx="17656755" cy="8986345"/>
          </a:xfrm>
          <a:prstGeom prst="rect">
            <a:avLst/>
          </a:prstGeom>
        </p:spPr>
      </p:pic>
      <p:pic>
        <p:nvPicPr>
          <p:cNvPr id="15" name="Bildobjekt 14">
            <a:extLst>
              <a:ext uri="{FF2B5EF4-FFF2-40B4-BE49-F238E27FC236}">
                <a16:creationId xmlns:a16="http://schemas.microsoft.com/office/drawing/2014/main" id="{7A9A5C44-8A3E-BC17-DD64-19EBE5CA87B6}"/>
              </a:ext>
            </a:extLst>
          </p:cNvPr>
          <p:cNvPicPr>
            <a:picLocks noChangeAspect="1"/>
          </p:cNvPicPr>
          <p:nvPr/>
        </p:nvPicPr>
        <p:blipFill>
          <a:blip r:embed="rId4"/>
          <a:srcRect l="65302" t="15977" r="2758" b="6050"/>
          <a:stretch>
            <a:fillRect/>
          </a:stretch>
        </p:blipFill>
        <p:spPr>
          <a:xfrm>
            <a:off x="17575652" y="9112467"/>
            <a:ext cx="2919519" cy="4006951"/>
          </a:xfrm>
          <a:prstGeom prst="rect">
            <a:avLst/>
          </a:prstGeom>
        </p:spPr>
      </p:pic>
      <p:sp>
        <p:nvSpPr>
          <p:cNvPr id="2" name="Titel">
            <a:extLst>
              <a:ext uri="{FF2B5EF4-FFF2-40B4-BE49-F238E27FC236}">
                <a16:creationId xmlns:a16="http://schemas.microsoft.com/office/drawing/2014/main" id="{52BF0AF3-40A4-987C-6B79-D1238770C33F}"/>
              </a:ext>
            </a:extLst>
          </p:cNvPr>
          <p:cNvSpPr txBox="1"/>
          <p:nvPr/>
        </p:nvSpPr>
        <p:spPr>
          <a:xfrm>
            <a:off x="2138413" y="3083735"/>
            <a:ext cx="16896998" cy="1645920"/>
          </a:xfrm>
          <a:prstGeom prst="rect">
            <a:avLst/>
          </a:prstGeom>
          <a:noFill/>
          <a:ln/>
        </p:spPr>
        <p:txBody>
          <a:bodyPr wrap="square" lIns="0" tIns="0" rIns="0" bIns="0" rtlCol="0" anchor="ctr"/>
          <a:lstStyle/>
          <a:p>
            <a:pPr algn="l"/>
            <a:r>
              <a:rPr lang="en-US" sz="7200" dirty="0">
                <a:solidFill>
                  <a:schemeClr val="tx1"/>
                </a:solidFill>
                <a:latin typeface="Barlow" pitchFamily="2" charset="77"/>
                <a:ea typeface="Cambria" pitchFamily="34" charset="-122"/>
                <a:cs typeface="Cambria" pitchFamily="34" charset="-120"/>
              </a:rPr>
              <a:t>Vad </a:t>
            </a:r>
            <a:r>
              <a:rPr lang="en-US" sz="7200" dirty="0" err="1">
                <a:solidFill>
                  <a:schemeClr val="tx1"/>
                </a:solidFill>
                <a:latin typeface="Barlow" pitchFamily="2" charset="77"/>
                <a:ea typeface="Cambria" pitchFamily="34" charset="-122"/>
                <a:cs typeface="Cambria" pitchFamily="34" charset="-120"/>
              </a:rPr>
              <a:t>händer</a:t>
            </a:r>
            <a:r>
              <a:rPr lang="en-US" sz="7200" dirty="0">
                <a:solidFill>
                  <a:schemeClr val="tx1"/>
                </a:solidFill>
                <a:latin typeface="Barlow" pitchFamily="2" charset="77"/>
                <a:ea typeface="Cambria" pitchFamily="34" charset="-122"/>
                <a:cs typeface="Cambria" pitchFamily="34" charset="-120"/>
              </a:rPr>
              <a:t> med </a:t>
            </a:r>
            <a:r>
              <a:rPr lang="en-US" sz="7200" dirty="0" err="1">
                <a:solidFill>
                  <a:schemeClr val="tx1"/>
                </a:solidFill>
                <a:latin typeface="Barlow" pitchFamily="2" charset="77"/>
                <a:ea typeface="Cambria" pitchFamily="34" charset="-122"/>
                <a:cs typeface="Cambria" pitchFamily="34" charset="-120"/>
              </a:rPr>
              <a:t>vårt</a:t>
            </a:r>
            <a:r>
              <a:rPr lang="en-US" sz="7200" dirty="0">
                <a:solidFill>
                  <a:schemeClr val="tx1"/>
                </a:solidFill>
                <a:latin typeface="Barlow" pitchFamily="2" charset="77"/>
                <a:ea typeface="Cambria" pitchFamily="34" charset="-122"/>
                <a:cs typeface="Cambria" pitchFamily="34" charset="-120"/>
              </a:rPr>
              <a:t> </a:t>
            </a:r>
            <a:r>
              <a:rPr lang="en-US" sz="7200" dirty="0" err="1">
                <a:solidFill>
                  <a:schemeClr val="tx1"/>
                </a:solidFill>
                <a:latin typeface="Barlow" pitchFamily="2" charset="77"/>
                <a:ea typeface="Cambria" pitchFamily="34" charset="-122"/>
                <a:cs typeface="Cambria" pitchFamily="34" charset="-120"/>
              </a:rPr>
              <a:t>tänkande</a:t>
            </a:r>
            <a:r>
              <a:rPr lang="en-US" sz="7200" dirty="0">
                <a:solidFill>
                  <a:schemeClr val="tx1"/>
                </a:solidFill>
                <a:latin typeface="Barlow" pitchFamily="2" charset="77"/>
                <a:ea typeface="Cambria" pitchFamily="34" charset="-122"/>
                <a:cs typeface="Cambria" pitchFamily="34" charset="-120"/>
              </a:rPr>
              <a:t> om vi </a:t>
            </a:r>
            <a:r>
              <a:rPr lang="en-US" sz="7200" dirty="0" err="1">
                <a:solidFill>
                  <a:schemeClr val="tx1"/>
                </a:solidFill>
                <a:latin typeface="Barlow" pitchFamily="2" charset="77"/>
                <a:ea typeface="Cambria" pitchFamily="34" charset="-122"/>
                <a:cs typeface="Cambria" pitchFamily="34" charset="-120"/>
              </a:rPr>
              <a:t>vänjer</a:t>
            </a:r>
            <a:r>
              <a:rPr lang="en-US" sz="7200" dirty="0">
                <a:solidFill>
                  <a:schemeClr val="tx1"/>
                </a:solidFill>
                <a:latin typeface="Barlow" pitchFamily="2" charset="77"/>
                <a:ea typeface="Cambria" pitchFamily="34" charset="-122"/>
                <a:cs typeface="Cambria" pitchFamily="34" charset="-120"/>
              </a:rPr>
              <a:t> </a:t>
            </a:r>
            <a:r>
              <a:rPr lang="en-US" sz="7200" dirty="0" err="1">
                <a:solidFill>
                  <a:schemeClr val="tx1"/>
                </a:solidFill>
                <a:latin typeface="Barlow" pitchFamily="2" charset="77"/>
                <a:ea typeface="Cambria" pitchFamily="34" charset="-122"/>
                <a:cs typeface="Cambria" pitchFamily="34" charset="-120"/>
              </a:rPr>
              <a:t>oss</a:t>
            </a:r>
            <a:r>
              <a:rPr lang="en-US" sz="7200" dirty="0">
                <a:solidFill>
                  <a:schemeClr val="tx1"/>
                </a:solidFill>
                <a:latin typeface="Barlow" pitchFamily="2" charset="77"/>
                <a:ea typeface="Cambria" pitchFamily="34" charset="-122"/>
                <a:cs typeface="Cambria" pitchFamily="34" charset="-120"/>
              </a:rPr>
              <a:t> vid </a:t>
            </a:r>
            <a:r>
              <a:rPr lang="en-US" sz="7200" dirty="0" err="1">
                <a:solidFill>
                  <a:schemeClr val="tx1"/>
                </a:solidFill>
                <a:latin typeface="Barlow" pitchFamily="2" charset="77"/>
                <a:ea typeface="Cambria" pitchFamily="34" charset="-122"/>
                <a:cs typeface="Cambria" pitchFamily="34" charset="-120"/>
              </a:rPr>
              <a:t>snabba</a:t>
            </a:r>
            <a:r>
              <a:rPr lang="en-US" sz="7200" dirty="0">
                <a:solidFill>
                  <a:schemeClr val="tx1"/>
                </a:solidFill>
                <a:latin typeface="Barlow" pitchFamily="2" charset="77"/>
                <a:ea typeface="Cambria" pitchFamily="34" charset="-122"/>
                <a:cs typeface="Cambria" pitchFamily="34" charset="-120"/>
              </a:rPr>
              <a:t> AI-</a:t>
            </a:r>
            <a:r>
              <a:rPr lang="en-US" sz="7200" dirty="0" err="1">
                <a:solidFill>
                  <a:schemeClr val="tx1"/>
                </a:solidFill>
                <a:latin typeface="Barlow" pitchFamily="2" charset="77"/>
                <a:ea typeface="Cambria" pitchFamily="34" charset="-122"/>
                <a:cs typeface="Cambria" pitchFamily="34" charset="-120"/>
              </a:rPr>
              <a:t>svar</a:t>
            </a:r>
            <a:r>
              <a:rPr lang="en-US" sz="7200" dirty="0">
                <a:solidFill>
                  <a:schemeClr val="tx1"/>
                </a:solidFill>
                <a:latin typeface="Barlow" pitchFamily="2" charset="77"/>
                <a:ea typeface="Cambria" pitchFamily="34" charset="-122"/>
                <a:cs typeface="Cambria" pitchFamily="34" charset="-120"/>
              </a:rPr>
              <a:t>?</a:t>
            </a:r>
          </a:p>
          <a:p>
            <a:pPr algn="l"/>
            <a:endParaRPr lang="en-US" sz="7200" dirty="0">
              <a:solidFill>
                <a:schemeClr val="tx1"/>
              </a:solidFill>
              <a:latin typeface="Barlow" pitchFamily="2" charset="77"/>
              <a:ea typeface="Cambria" pitchFamily="34" charset="-122"/>
              <a:cs typeface="Cambria" pitchFamily="34" charset="-120"/>
            </a:endParaRPr>
          </a:p>
        </p:txBody>
      </p:sp>
      <p:sp>
        <p:nvSpPr>
          <p:cNvPr id="4" name="textruta 3">
            <a:extLst>
              <a:ext uri="{FF2B5EF4-FFF2-40B4-BE49-F238E27FC236}">
                <a16:creationId xmlns:a16="http://schemas.microsoft.com/office/drawing/2014/main" id="{741B057C-613F-E353-4082-EC3F4ECEFD39}"/>
              </a:ext>
            </a:extLst>
          </p:cNvPr>
          <p:cNvSpPr txBox="1"/>
          <p:nvPr/>
        </p:nvSpPr>
        <p:spPr>
          <a:xfrm>
            <a:off x="2138413" y="5703838"/>
            <a:ext cx="17656755" cy="230832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7200" dirty="0">
                <a:solidFill>
                  <a:schemeClr val="tx1"/>
                </a:solidFill>
                <a:latin typeface="Barlow" pitchFamily="2" charset="77"/>
                <a:ea typeface="Cambria" pitchFamily="34" charset="-122"/>
                <a:cs typeface="Cambria" pitchFamily="34" charset="-120"/>
              </a:rPr>
              <a:t>Hur </a:t>
            </a:r>
            <a:r>
              <a:rPr lang="en-US" sz="7200" dirty="0" err="1">
                <a:solidFill>
                  <a:schemeClr val="tx1"/>
                </a:solidFill>
                <a:latin typeface="Barlow" pitchFamily="2" charset="77"/>
                <a:ea typeface="Cambria" pitchFamily="34" charset="-122"/>
                <a:cs typeface="Cambria" pitchFamily="34" charset="-120"/>
              </a:rPr>
              <a:t>kan</a:t>
            </a:r>
            <a:r>
              <a:rPr lang="en-US" sz="7200" dirty="0">
                <a:solidFill>
                  <a:schemeClr val="tx1"/>
                </a:solidFill>
                <a:latin typeface="Barlow" pitchFamily="2" charset="77"/>
                <a:ea typeface="Cambria" pitchFamily="34" charset="-122"/>
                <a:cs typeface="Cambria" pitchFamily="34" charset="-120"/>
              </a:rPr>
              <a:t> vi </a:t>
            </a:r>
            <a:r>
              <a:rPr lang="en-US" sz="7200" dirty="0" err="1">
                <a:solidFill>
                  <a:schemeClr val="tx1"/>
                </a:solidFill>
                <a:latin typeface="Barlow" pitchFamily="2" charset="77"/>
                <a:ea typeface="Cambria" pitchFamily="34" charset="-122"/>
                <a:cs typeface="Cambria" pitchFamily="34" charset="-120"/>
              </a:rPr>
              <a:t>använda</a:t>
            </a:r>
            <a:r>
              <a:rPr lang="en-US" sz="7200" dirty="0">
                <a:solidFill>
                  <a:schemeClr val="tx1"/>
                </a:solidFill>
                <a:latin typeface="Barlow" pitchFamily="2" charset="77"/>
                <a:ea typeface="Cambria" pitchFamily="34" charset="-122"/>
                <a:cs typeface="Cambria" pitchFamily="34" charset="-120"/>
              </a:rPr>
              <a:t> AI </a:t>
            </a:r>
            <a:r>
              <a:rPr lang="en-US" sz="7200" dirty="0" err="1">
                <a:solidFill>
                  <a:schemeClr val="tx1"/>
                </a:solidFill>
                <a:latin typeface="Barlow" pitchFamily="2" charset="77"/>
                <a:ea typeface="Cambria" pitchFamily="34" charset="-122"/>
                <a:cs typeface="Cambria" pitchFamily="34" charset="-120"/>
              </a:rPr>
              <a:t>i</a:t>
            </a:r>
            <a:r>
              <a:rPr lang="en-US" sz="7200" dirty="0">
                <a:solidFill>
                  <a:schemeClr val="tx1"/>
                </a:solidFill>
                <a:latin typeface="Barlow" pitchFamily="2" charset="77"/>
                <a:ea typeface="Cambria" pitchFamily="34" charset="-122"/>
                <a:cs typeface="Cambria" pitchFamily="34" charset="-120"/>
              </a:rPr>
              <a:t> </a:t>
            </a:r>
            <a:r>
              <a:rPr lang="en-US" sz="7200" dirty="0" err="1">
                <a:solidFill>
                  <a:schemeClr val="tx1"/>
                </a:solidFill>
                <a:latin typeface="Barlow" pitchFamily="2" charset="77"/>
                <a:ea typeface="Cambria" pitchFamily="34" charset="-122"/>
                <a:cs typeface="Cambria" pitchFamily="34" charset="-120"/>
              </a:rPr>
              <a:t>en</a:t>
            </a:r>
            <a:r>
              <a:rPr lang="en-US" sz="7200" dirty="0">
                <a:solidFill>
                  <a:schemeClr val="tx1"/>
                </a:solidFill>
                <a:latin typeface="Barlow" pitchFamily="2" charset="77"/>
                <a:ea typeface="Cambria" pitchFamily="34" charset="-122"/>
                <a:cs typeface="Cambria" pitchFamily="34" charset="-120"/>
              </a:rPr>
              <a:t> </a:t>
            </a:r>
            <a:r>
              <a:rPr lang="en-US" sz="7200" dirty="0" err="1">
                <a:solidFill>
                  <a:schemeClr val="tx1"/>
                </a:solidFill>
                <a:latin typeface="Barlow" pitchFamily="2" charset="77"/>
                <a:ea typeface="Cambria" pitchFamily="34" charset="-122"/>
                <a:cs typeface="Cambria" pitchFamily="34" charset="-120"/>
              </a:rPr>
              <a:t>undervisning</a:t>
            </a:r>
            <a:r>
              <a:rPr lang="en-US" sz="7200" dirty="0">
                <a:solidFill>
                  <a:schemeClr val="tx1"/>
                </a:solidFill>
                <a:latin typeface="Barlow" pitchFamily="2" charset="77"/>
                <a:ea typeface="Cambria" pitchFamily="34" charset="-122"/>
                <a:cs typeface="Cambria" pitchFamily="34" charset="-120"/>
              </a:rPr>
              <a:t> </a:t>
            </a:r>
            <a:r>
              <a:rPr lang="en-US" sz="7200" dirty="0" err="1">
                <a:solidFill>
                  <a:schemeClr val="tx1"/>
                </a:solidFill>
                <a:latin typeface="Barlow" pitchFamily="2" charset="77"/>
                <a:ea typeface="Cambria" pitchFamily="34" charset="-122"/>
                <a:cs typeface="Cambria" pitchFamily="34" charset="-120"/>
              </a:rPr>
              <a:t>där</a:t>
            </a:r>
            <a:r>
              <a:rPr lang="en-US" sz="7200" dirty="0">
                <a:solidFill>
                  <a:schemeClr val="tx1"/>
                </a:solidFill>
                <a:latin typeface="Barlow" pitchFamily="2" charset="77"/>
                <a:ea typeface="Cambria" pitchFamily="34" charset="-122"/>
                <a:cs typeface="Cambria" pitchFamily="34" charset="-120"/>
              </a:rPr>
              <a:t> vi </a:t>
            </a:r>
            <a:r>
              <a:rPr lang="en-US" sz="7200" dirty="0" err="1">
                <a:solidFill>
                  <a:schemeClr val="tx1"/>
                </a:solidFill>
                <a:latin typeface="Barlow" pitchFamily="2" charset="77"/>
                <a:ea typeface="Cambria" pitchFamily="34" charset="-122"/>
                <a:cs typeface="Cambria" pitchFamily="34" charset="-120"/>
              </a:rPr>
              <a:t>ställer</a:t>
            </a:r>
            <a:r>
              <a:rPr lang="en-US" sz="7200" dirty="0">
                <a:solidFill>
                  <a:schemeClr val="tx1"/>
                </a:solidFill>
                <a:latin typeface="Barlow" pitchFamily="2" charset="77"/>
                <a:ea typeface="Cambria" pitchFamily="34" charset="-122"/>
                <a:cs typeface="Cambria" pitchFamily="34" charset="-120"/>
              </a:rPr>
              <a:t> </a:t>
            </a:r>
            <a:r>
              <a:rPr lang="en-US" sz="7200" dirty="0" err="1">
                <a:solidFill>
                  <a:schemeClr val="tx1"/>
                </a:solidFill>
                <a:latin typeface="Barlow" pitchFamily="2" charset="77"/>
                <a:ea typeface="Cambria" pitchFamily="34" charset="-122"/>
                <a:cs typeface="Cambria" pitchFamily="34" charset="-120"/>
              </a:rPr>
              <a:t>fler</a:t>
            </a:r>
            <a:r>
              <a:rPr lang="en-US" sz="7200" dirty="0">
                <a:solidFill>
                  <a:schemeClr val="tx1"/>
                </a:solidFill>
                <a:latin typeface="Barlow" pitchFamily="2" charset="77"/>
                <a:ea typeface="Cambria" pitchFamily="34" charset="-122"/>
                <a:cs typeface="Cambria" pitchFamily="34" charset="-120"/>
              </a:rPr>
              <a:t> </a:t>
            </a:r>
            <a:r>
              <a:rPr lang="en-US" sz="7200" dirty="0" err="1">
                <a:solidFill>
                  <a:schemeClr val="tx1"/>
                </a:solidFill>
                <a:latin typeface="Barlow" pitchFamily="2" charset="77"/>
                <a:ea typeface="Cambria" pitchFamily="34" charset="-122"/>
                <a:cs typeface="Cambria" pitchFamily="34" charset="-120"/>
              </a:rPr>
              <a:t>frågor</a:t>
            </a:r>
            <a:r>
              <a:rPr lang="en-US" sz="7200" dirty="0">
                <a:solidFill>
                  <a:schemeClr val="tx1"/>
                </a:solidFill>
                <a:latin typeface="Barlow" pitchFamily="2" charset="77"/>
                <a:ea typeface="Cambria" pitchFamily="34" charset="-122"/>
                <a:cs typeface="Cambria" pitchFamily="34" charset="-120"/>
              </a:rPr>
              <a:t> och ger </a:t>
            </a:r>
            <a:r>
              <a:rPr lang="en-US" sz="7200" dirty="0" err="1">
                <a:solidFill>
                  <a:schemeClr val="tx1"/>
                </a:solidFill>
                <a:latin typeface="Barlow" pitchFamily="2" charset="77"/>
                <a:ea typeface="Cambria" pitchFamily="34" charset="-122"/>
                <a:cs typeface="Cambria" pitchFamily="34" charset="-120"/>
              </a:rPr>
              <a:t>färre</a:t>
            </a:r>
            <a:r>
              <a:rPr lang="en-US" sz="7200" dirty="0">
                <a:solidFill>
                  <a:schemeClr val="tx1"/>
                </a:solidFill>
                <a:latin typeface="Barlow" pitchFamily="2" charset="77"/>
                <a:ea typeface="Cambria" pitchFamily="34" charset="-122"/>
                <a:cs typeface="Cambria" pitchFamily="34" charset="-120"/>
              </a:rPr>
              <a:t> </a:t>
            </a:r>
            <a:r>
              <a:rPr lang="en-US" sz="7200" dirty="0" err="1">
                <a:solidFill>
                  <a:schemeClr val="tx1"/>
                </a:solidFill>
                <a:latin typeface="Barlow" pitchFamily="2" charset="77"/>
                <a:ea typeface="Cambria" pitchFamily="34" charset="-122"/>
                <a:cs typeface="Cambria" pitchFamily="34" charset="-120"/>
              </a:rPr>
              <a:t>svar</a:t>
            </a:r>
            <a:r>
              <a:rPr lang="en-US" sz="7200" dirty="0">
                <a:solidFill>
                  <a:schemeClr val="tx1"/>
                </a:solidFill>
                <a:latin typeface="Barlow" pitchFamily="2" charset="77"/>
                <a:ea typeface="Cambria" pitchFamily="34" charset="-122"/>
                <a:cs typeface="Cambria" pitchFamily="34" charset="-120"/>
              </a:rPr>
              <a:t>?</a:t>
            </a:r>
            <a:endParaRPr lang="en-US" sz="7200" dirty="0">
              <a:solidFill>
                <a:schemeClr val="tx1"/>
              </a:solidFill>
              <a:latin typeface="Barlow" pitchFamily="2" charset="77"/>
            </a:endParaRPr>
          </a:p>
        </p:txBody>
      </p:sp>
    </p:spTree>
    <p:extLst>
      <p:ext uri="{BB962C8B-B14F-4D97-AF65-F5344CB8AC3E}">
        <p14:creationId xmlns:p14="http://schemas.microsoft.com/office/powerpoint/2010/main" val="26532062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Cha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F81227-52E4-2F47-A547-DAAE54C9872A}"/>
            </a:ext>
          </a:extLst>
        </p:cNvPr>
        <p:cNvGrpSpPr/>
        <p:nvPr/>
      </p:nvGrpSpPr>
      <p:grpSpPr>
        <a:xfrm>
          <a:off x="0" y="0"/>
          <a:ext cx="0" cy="0"/>
          <a:chOff x="0" y="0"/>
          <a:chExt cx="0" cy="0"/>
        </a:xfrm>
      </p:grpSpPr>
      <p:pic>
        <p:nvPicPr>
          <p:cNvPr id="12" name="Bildobjekt 11">
            <a:extLst>
              <a:ext uri="{FF2B5EF4-FFF2-40B4-BE49-F238E27FC236}">
                <a16:creationId xmlns:a16="http://schemas.microsoft.com/office/drawing/2014/main" id="{A19DE056-527A-A6AD-DE29-732A6D451AED}"/>
              </a:ext>
            </a:extLst>
          </p:cNvPr>
          <p:cNvPicPr>
            <a:picLocks noChangeAspect="1"/>
          </p:cNvPicPr>
          <p:nvPr/>
        </p:nvPicPr>
        <p:blipFill>
          <a:blip r:embed="rId3"/>
          <a:srcRect b="9471"/>
          <a:stretch>
            <a:fillRect/>
          </a:stretch>
        </p:blipFill>
        <p:spPr>
          <a:xfrm>
            <a:off x="6727245" y="4729655"/>
            <a:ext cx="17656755" cy="8986345"/>
          </a:xfrm>
          <a:prstGeom prst="rect">
            <a:avLst/>
          </a:prstGeom>
        </p:spPr>
      </p:pic>
      <p:sp>
        <p:nvSpPr>
          <p:cNvPr id="14" name="textruta 13">
            <a:extLst>
              <a:ext uri="{FF2B5EF4-FFF2-40B4-BE49-F238E27FC236}">
                <a16:creationId xmlns:a16="http://schemas.microsoft.com/office/drawing/2014/main" id="{196FA1CB-569A-8F2E-6D92-4055C89EFBE5}"/>
              </a:ext>
            </a:extLst>
          </p:cNvPr>
          <p:cNvSpPr txBox="1"/>
          <p:nvPr/>
        </p:nvSpPr>
        <p:spPr>
          <a:xfrm>
            <a:off x="2058266" y="1578528"/>
            <a:ext cx="18436905" cy="255454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8000" dirty="0" err="1">
                <a:solidFill>
                  <a:schemeClr val="bg2">
                    <a:lumMod val="75000"/>
                  </a:schemeClr>
                </a:solidFill>
                <a:latin typeface="Barlow" pitchFamily="2" charset="77"/>
                <a:ea typeface="Arial" pitchFamily="34" charset="-122"/>
                <a:cs typeface="Arial" pitchFamily="34" charset="-120"/>
              </a:rPr>
              <a:t>När</a:t>
            </a:r>
            <a:r>
              <a:rPr lang="en-US" sz="8000" dirty="0">
                <a:solidFill>
                  <a:schemeClr val="bg2">
                    <a:lumMod val="75000"/>
                  </a:schemeClr>
                </a:solidFill>
                <a:latin typeface="Barlow" pitchFamily="2" charset="77"/>
                <a:ea typeface="Arial" pitchFamily="34" charset="-122"/>
                <a:cs typeface="Arial" pitchFamily="34" charset="-120"/>
              </a:rPr>
              <a:t> </a:t>
            </a:r>
            <a:r>
              <a:rPr lang="en-US" sz="8000" dirty="0" err="1">
                <a:solidFill>
                  <a:schemeClr val="bg2">
                    <a:lumMod val="75000"/>
                  </a:schemeClr>
                </a:solidFill>
                <a:latin typeface="Barlow" pitchFamily="2" charset="77"/>
                <a:ea typeface="Arial" pitchFamily="34" charset="-122"/>
                <a:cs typeface="Arial" pitchFamily="34" charset="-120"/>
              </a:rPr>
              <a:t>lärde</a:t>
            </a:r>
            <a:r>
              <a:rPr lang="en-US" sz="8000" dirty="0">
                <a:solidFill>
                  <a:schemeClr val="bg2">
                    <a:lumMod val="75000"/>
                  </a:schemeClr>
                </a:solidFill>
                <a:latin typeface="Barlow" pitchFamily="2" charset="77"/>
                <a:ea typeface="Arial" pitchFamily="34" charset="-122"/>
                <a:cs typeface="Arial" pitchFamily="34" charset="-120"/>
              </a:rPr>
              <a:t> du dig </a:t>
            </a:r>
            <a:r>
              <a:rPr lang="en-US" sz="8000" dirty="0" err="1">
                <a:solidFill>
                  <a:schemeClr val="bg2">
                    <a:lumMod val="75000"/>
                  </a:schemeClr>
                </a:solidFill>
                <a:latin typeface="Barlow" pitchFamily="2" charset="77"/>
                <a:ea typeface="Arial" pitchFamily="34" charset="-122"/>
                <a:cs typeface="Arial" pitchFamily="34" charset="-120"/>
              </a:rPr>
              <a:t>något</a:t>
            </a:r>
            <a:r>
              <a:rPr lang="en-US" sz="8000" dirty="0">
                <a:solidFill>
                  <a:schemeClr val="bg2">
                    <a:lumMod val="75000"/>
                  </a:schemeClr>
                </a:solidFill>
                <a:latin typeface="Barlow" pitchFamily="2" charset="77"/>
                <a:ea typeface="Arial" pitchFamily="34" charset="-122"/>
                <a:cs typeface="Arial" pitchFamily="34" charset="-120"/>
              </a:rPr>
              <a:t> </a:t>
            </a:r>
            <a:r>
              <a:rPr lang="en-US" sz="8000" dirty="0" err="1">
                <a:solidFill>
                  <a:schemeClr val="bg2">
                    <a:lumMod val="75000"/>
                  </a:schemeClr>
                </a:solidFill>
                <a:latin typeface="Barlow" pitchFamily="2" charset="77"/>
                <a:ea typeface="Arial" pitchFamily="34" charset="-122"/>
                <a:cs typeface="Arial" pitchFamily="34" charset="-120"/>
              </a:rPr>
              <a:t>senast</a:t>
            </a:r>
            <a:r>
              <a:rPr lang="en-US" sz="8000" dirty="0">
                <a:solidFill>
                  <a:schemeClr val="bg2">
                    <a:lumMod val="75000"/>
                  </a:schemeClr>
                </a:solidFill>
                <a:latin typeface="Barlow" pitchFamily="2" charset="77"/>
                <a:ea typeface="Arial" pitchFamily="34" charset="-122"/>
                <a:cs typeface="Arial" pitchFamily="34" charset="-120"/>
              </a:rPr>
              <a:t>?</a:t>
            </a:r>
          </a:p>
          <a:p>
            <a:pPr algn="l"/>
            <a:r>
              <a:rPr lang="en-US" sz="8000" dirty="0">
                <a:solidFill>
                  <a:schemeClr val="bg2">
                    <a:lumMod val="75000"/>
                  </a:schemeClr>
                </a:solidFill>
                <a:latin typeface="Barlow" pitchFamily="2" charset="77"/>
                <a:ea typeface="Arial" pitchFamily="34" charset="-122"/>
                <a:cs typeface="Arial" pitchFamily="34" charset="-120"/>
              </a:rPr>
              <a:t>Vad </a:t>
            </a:r>
            <a:r>
              <a:rPr lang="en-US" sz="8000" dirty="0" err="1">
                <a:solidFill>
                  <a:schemeClr val="bg2">
                    <a:lumMod val="75000"/>
                  </a:schemeClr>
                </a:solidFill>
                <a:latin typeface="Barlow" pitchFamily="2" charset="77"/>
                <a:ea typeface="Arial" pitchFamily="34" charset="-122"/>
                <a:cs typeface="Arial" pitchFamily="34" charset="-120"/>
              </a:rPr>
              <a:t>krävdes</a:t>
            </a:r>
            <a:r>
              <a:rPr lang="en-US" sz="8000" dirty="0">
                <a:solidFill>
                  <a:schemeClr val="bg2">
                    <a:lumMod val="75000"/>
                  </a:schemeClr>
                </a:solidFill>
                <a:latin typeface="Barlow" pitchFamily="2" charset="77"/>
                <a:ea typeface="Arial" pitchFamily="34" charset="-122"/>
                <a:cs typeface="Arial" pitchFamily="34" charset="-120"/>
              </a:rPr>
              <a:t> för det? </a:t>
            </a:r>
          </a:p>
        </p:txBody>
      </p:sp>
      <p:pic>
        <p:nvPicPr>
          <p:cNvPr id="15" name="Bildobjekt 14">
            <a:extLst>
              <a:ext uri="{FF2B5EF4-FFF2-40B4-BE49-F238E27FC236}">
                <a16:creationId xmlns:a16="http://schemas.microsoft.com/office/drawing/2014/main" id="{61B9A88A-E3BE-D10C-AA2C-BCF06FA7BC47}"/>
              </a:ext>
            </a:extLst>
          </p:cNvPr>
          <p:cNvPicPr>
            <a:picLocks noChangeAspect="1"/>
          </p:cNvPicPr>
          <p:nvPr/>
        </p:nvPicPr>
        <p:blipFill>
          <a:blip r:embed="rId4"/>
          <a:srcRect l="65302" t="15977" r="2758" b="6050"/>
          <a:stretch>
            <a:fillRect/>
          </a:stretch>
        </p:blipFill>
        <p:spPr>
          <a:xfrm>
            <a:off x="17575652" y="9112467"/>
            <a:ext cx="2919519" cy="4006951"/>
          </a:xfrm>
          <a:prstGeom prst="rect">
            <a:avLst/>
          </a:prstGeom>
        </p:spPr>
      </p:pic>
      <p:sp>
        <p:nvSpPr>
          <p:cNvPr id="4" name="Titel">
            <a:extLst>
              <a:ext uri="{FF2B5EF4-FFF2-40B4-BE49-F238E27FC236}">
                <a16:creationId xmlns:a16="http://schemas.microsoft.com/office/drawing/2014/main" id="{7F86F885-6755-AFD3-B760-51227B1E76DE}"/>
              </a:ext>
            </a:extLst>
          </p:cNvPr>
          <p:cNvSpPr txBox="1"/>
          <p:nvPr/>
        </p:nvSpPr>
        <p:spPr>
          <a:xfrm>
            <a:off x="2058266" y="5212080"/>
            <a:ext cx="12869871" cy="1645920"/>
          </a:xfrm>
          <a:prstGeom prst="rect">
            <a:avLst/>
          </a:prstGeom>
          <a:noFill/>
          <a:ln/>
        </p:spPr>
        <p:txBody>
          <a:bodyPr wrap="square" lIns="0" tIns="0" rIns="0" bIns="0" rtlCol="0" anchor="ctr"/>
          <a:lstStyle/>
          <a:p>
            <a:pPr algn="l"/>
            <a:r>
              <a:rPr lang="en-US" sz="8000" dirty="0">
                <a:solidFill>
                  <a:schemeClr val="tx1"/>
                </a:solidFill>
                <a:latin typeface="Barlow" pitchFamily="2" charset="77"/>
                <a:ea typeface="Cambria" pitchFamily="34" charset="-122"/>
                <a:cs typeface="Cambria" pitchFamily="34" charset="-120"/>
              </a:rPr>
              <a:t>Vad händer i hjärnan när du får </a:t>
            </a:r>
            <a:r>
              <a:rPr lang="en-US" sz="8000" dirty="0" err="1">
                <a:solidFill>
                  <a:schemeClr val="tx1"/>
                </a:solidFill>
                <a:latin typeface="Barlow" pitchFamily="2" charset="77"/>
                <a:ea typeface="Cambria" pitchFamily="34" charset="-122"/>
                <a:cs typeface="Cambria" pitchFamily="34" charset="-120"/>
              </a:rPr>
              <a:t>en</a:t>
            </a:r>
            <a:r>
              <a:rPr lang="en-US" sz="8000" dirty="0">
                <a:solidFill>
                  <a:schemeClr val="tx1"/>
                </a:solidFill>
                <a:latin typeface="Barlow" pitchFamily="2" charset="77"/>
                <a:ea typeface="Cambria" pitchFamily="34" charset="-122"/>
                <a:cs typeface="Cambria" pitchFamily="34" charset="-120"/>
              </a:rPr>
              <a:t> </a:t>
            </a:r>
            <a:r>
              <a:rPr lang="en-US" sz="8000" dirty="0" err="1">
                <a:solidFill>
                  <a:schemeClr val="tx1"/>
                </a:solidFill>
                <a:latin typeface="Barlow" pitchFamily="2" charset="77"/>
                <a:ea typeface="Cambria" pitchFamily="34" charset="-122"/>
                <a:cs typeface="Cambria" pitchFamily="34" charset="-120"/>
              </a:rPr>
              <a:t>fråga</a:t>
            </a:r>
            <a:r>
              <a:rPr lang="en-US" sz="8000" dirty="0">
                <a:solidFill>
                  <a:schemeClr val="tx1"/>
                </a:solidFill>
                <a:latin typeface="Barlow" pitchFamily="2" charset="77"/>
                <a:ea typeface="Cambria" pitchFamily="34" charset="-122"/>
                <a:cs typeface="Cambria" pitchFamily="34" charset="-120"/>
              </a:rPr>
              <a:t>?</a:t>
            </a:r>
            <a:endParaRPr lang="en-US" sz="8000" dirty="0">
              <a:solidFill>
                <a:schemeClr val="tx1"/>
              </a:solidFill>
              <a:latin typeface="Barlow" pitchFamily="2" charset="77"/>
            </a:endParaRPr>
          </a:p>
        </p:txBody>
      </p:sp>
    </p:spTree>
    <p:extLst>
      <p:ext uri="{BB962C8B-B14F-4D97-AF65-F5344CB8AC3E}">
        <p14:creationId xmlns:p14="http://schemas.microsoft.com/office/powerpoint/2010/main" val="415177622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val 1"/>
          <p:cNvSpPr/>
          <p:nvPr/>
        </p:nvSpPr>
        <p:spPr>
          <a:xfrm>
            <a:off x="182880" y="2377440"/>
            <a:ext cx="8778240" cy="8778240"/>
          </a:xfrm>
          <a:prstGeom prst="ellipse">
            <a:avLst/>
          </a:prstGeom>
          <a:solidFill>
            <a:srgbClr val="F28C28">
              <a:alpha val="9000"/>
            </a:srgbClr>
          </a:solidFill>
          <a:ln>
            <a:noFill/>
          </a:ln>
          <a:effectLst>
            <a:softEdge rad="1800000"/>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6" name="Connector 5"/>
          <p:cNvCxnSpPr/>
          <p:nvPr/>
        </p:nvCxnSpPr>
        <p:spPr>
          <a:xfrm>
            <a:off x="1691640" y="3959352"/>
            <a:ext cx="0" cy="7132320"/>
          </a:xfrm>
          <a:prstGeom prst="line">
            <a:avLst/>
          </a:prstGeom>
          <a:ln w="31750">
            <a:solidFill>
              <a:srgbClr val="2A3340"/>
            </a:solidFill>
          </a:ln>
          <a:effectLst/>
        </p:spPr>
        <p:style>
          <a:lnRef idx="2">
            <a:schemeClr val="accent1"/>
          </a:lnRef>
          <a:fillRef idx="0">
            <a:schemeClr val="accent1"/>
          </a:fillRef>
          <a:effectRef idx="0">
            <a:schemeClr val="accent1"/>
          </a:effectRef>
          <a:fontRef idx="minor">
            <a:schemeClr val="tx1"/>
          </a:fontRef>
        </p:style>
      </p:cxnSp>
      <p:sp>
        <p:nvSpPr>
          <p:cNvPr id="7" name="Oval 6"/>
          <p:cNvSpPr/>
          <p:nvPr/>
        </p:nvSpPr>
        <p:spPr>
          <a:xfrm>
            <a:off x="1188720" y="3456432"/>
            <a:ext cx="1005840" cy="1005840"/>
          </a:xfrm>
          <a:prstGeom prst="ellipse">
            <a:avLst/>
          </a:prstGeom>
          <a:solidFill>
            <a:srgbClr val="F28C28"/>
          </a:solidFill>
          <a:ln>
            <a:noFill/>
          </a:ln>
          <a:effectLst/>
        </p:spPr>
        <p:style>
          <a:lnRef idx="1">
            <a:schemeClr val="accent1"/>
          </a:lnRef>
          <a:fillRef idx="3">
            <a:schemeClr val="accent1"/>
          </a:fillRef>
          <a:effectRef idx="0">
            <a:schemeClr val="accent1"/>
          </a:effectRef>
          <a:fontRef idx="minor">
            <a:schemeClr val="lt1"/>
          </a:fontRef>
        </p:style>
        <p:txBody>
          <a:bodyPr lIns="0" tIns="0" rIns="0" bIns="0" rtlCol="0" anchor="ctr"/>
          <a:lstStyle/>
          <a:p>
            <a:pPr algn="ctr"/>
            <a:r>
              <a:rPr sz="3600" b="1">
                <a:solidFill>
                  <a:srgbClr val="FFFFFF"/>
                </a:solidFill>
                <a:latin typeface="Calibri"/>
              </a:rPr>
              <a:t>1</a:t>
            </a:r>
          </a:p>
        </p:txBody>
      </p:sp>
      <p:sp>
        <p:nvSpPr>
          <p:cNvPr id="8" name="TextBox 7"/>
          <p:cNvSpPr txBox="1"/>
          <p:nvPr/>
        </p:nvSpPr>
        <p:spPr>
          <a:xfrm>
            <a:off x="2651759" y="3696301"/>
            <a:ext cx="4937760" cy="738664"/>
          </a:xfrm>
          <a:prstGeom prst="rect">
            <a:avLst/>
          </a:prstGeom>
          <a:noFill/>
          <a:effectLst/>
        </p:spPr>
        <p:txBody>
          <a:bodyPr wrap="square" lIns="0" tIns="0" rIns="0" bIns="0" anchor="t">
            <a:spAutoFit/>
          </a:bodyPr>
          <a:lstStyle/>
          <a:p>
            <a:pPr algn="l"/>
            <a:r>
              <a:rPr sz="4800" b="1" i="0" dirty="0">
                <a:solidFill>
                  <a:srgbClr val="F4F1EA"/>
                </a:solidFill>
                <a:latin typeface="Barlow" pitchFamily="2" charset="77"/>
              </a:rPr>
              <a:t>Tolka</a:t>
            </a:r>
          </a:p>
        </p:txBody>
      </p:sp>
      <p:sp>
        <p:nvSpPr>
          <p:cNvPr id="10" name="TextBox 9"/>
          <p:cNvSpPr txBox="1"/>
          <p:nvPr/>
        </p:nvSpPr>
        <p:spPr>
          <a:xfrm>
            <a:off x="7093103" y="3733444"/>
            <a:ext cx="6705595" cy="1046440"/>
          </a:xfrm>
          <a:prstGeom prst="rect">
            <a:avLst/>
          </a:prstGeom>
          <a:noFill/>
          <a:effectLst/>
        </p:spPr>
        <p:txBody>
          <a:bodyPr wrap="square" lIns="0" tIns="0" rIns="0" bIns="0" anchor="t">
            <a:spAutoFit/>
          </a:bodyPr>
          <a:lstStyle/>
          <a:p>
            <a:pPr algn="l"/>
            <a:r>
              <a:rPr sz="3400" b="0" i="0" dirty="0">
                <a:solidFill>
                  <a:srgbClr val="F4F1EA"/>
                </a:solidFill>
                <a:latin typeface="Barlow" pitchFamily="2" charset="77"/>
              </a:rPr>
              <a:t>Orden </a:t>
            </a:r>
            <a:r>
              <a:rPr sz="3400" b="0" i="0" dirty="0" err="1">
                <a:solidFill>
                  <a:srgbClr val="F4F1EA"/>
                </a:solidFill>
                <a:latin typeface="Barlow" pitchFamily="2" charset="77"/>
              </a:rPr>
              <a:t>avkodas</a:t>
            </a:r>
            <a:r>
              <a:rPr sz="3400" b="0" i="0" dirty="0">
                <a:solidFill>
                  <a:srgbClr val="F4F1EA"/>
                </a:solidFill>
                <a:latin typeface="Barlow" pitchFamily="2" charset="77"/>
              </a:rPr>
              <a:t> och </a:t>
            </a:r>
            <a:r>
              <a:rPr sz="3400" b="0" i="0" dirty="0" err="1">
                <a:solidFill>
                  <a:srgbClr val="F4F1EA"/>
                </a:solidFill>
                <a:latin typeface="Barlow" pitchFamily="2" charset="77"/>
              </a:rPr>
              <a:t>hjärnan</a:t>
            </a:r>
            <a:r>
              <a:rPr sz="3400" b="0" i="0" dirty="0">
                <a:solidFill>
                  <a:srgbClr val="F4F1EA"/>
                </a:solidFill>
                <a:latin typeface="Barlow" pitchFamily="2" charset="77"/>
              </a:rPr>
              <a:t> </a:t>
            </a:r>
            <a:r>
              <a:rPr sz="3400" b="0" i="0" dirty="0" err="1">
                <a:solidFill>
                  <a:srgbClr val="F4F1EA"/>
                </a:solidFill>
                <a:latin typeface="Barlow" pitchFamily="2" charset="77"/>
              </a:rPr>
              <a:t>förutser</a:t>
            </a:r>
            <a:r>
              <a:rPr sz="3400" b="0" i="0" dirty="0">
                <a:solidFill>
                  <a:srgbClr val="F4F1EA"/>
                </a:solidFill>
                <a:latin typeface="Barlow" pitchFamily="2" charset="77"/>
              </a:rPr>
              <a:t> </a:t>
            </a:r>
            <a:r>
              <a:rPr sz="3400" b="0" i="0" dirty="0" err="1">
                <a:solidFill>
                  <a:srgbClr val="F4F1EA"/>
                </a:solidFill>
                <a:latin typeface="Barlow" pitchFamily="2" charset="77"/>
              </a:rPr>
              <a:t>vad</a:t>
            </a:r>
            <a:r>
              <a:rPr sz="3400" b="0" i="0" dirty="0">
                <a:solidFill>
                  <a:srgbClr val="F4F1EA"/>
                </a:solidFill>
                <a:latin typeface="Barlow" pitchFamily="2" charset="77"/>
              </a:rPr>
              <a:t> </a:t>
            </a:r>
            <a:r>
              <a:rPr sz="3400" b="0" i="0" dirty="0" err="1">
                <a:solidFill>
                  <a:srgbClr val="F4F1EA"/>
                </a:solidFill>
                <a:latin typeface="Barlow" pitchFamily="2" charset="77"/>
              </a:rPr>
              <a:t>som</a:t>
            </a:r>
            <a:r>
              <a:rPr sz="3400" b="0" i="0" dirty="0">
                <a:solidFill>
                  <a:srgbClr val="F4F1EA"/>
                </a:solidFill>
                <a:latin typeface="Barlow" pitchFamily="2" charset="77"/>
              </a:rPr>
              <a:t> </a:t>
            </a:r>
            <a:r>
              <a:rPr sz="3400" b="0" i="0" dirty="0" err="1">
                <a:solidFill>
                  <a:srgbClr val="F4F1EA"/>
                </a:solidFill>
                <a:latin typeface="Barlow" pitchFamily="2" charset="77"/>
              </a:rPr>
              <a:t>kommer</a:t>
            </a:r>
            <a:r>
              <a:rPr sz="3400" b="0" i="0" dirty="0">
                <a:solidFill>
                  <a:srgbClr val="F4F1EA"/>
                </a:solidFill>
                <a:latin typeface="Barlow" pitchFamily="2" charset="77"/>
              </a:rPr>
              <a:t> </a:t>
            </a:r>
            <a:r>
              <a:rPr sz="3400" b="0" i="0" dirty="0" err="1">
                <a:solidFill>
                  <a:srgbClr val="F4F1EA"/>
                </a:solidFill>
                <a:latin typeface="Barlow" pitchFamily="2" charset="77"/>
              </a:rPr>
              <a:t>härnäst</a:t>
            </a:r>
            <a:r>
              <a:rPr sz="3400" b="0" i="0" dirty="0">
                <a:solidFill>
                  <a:srgbClr val="F4F1EA"/>
                </a:solidFill>
                <a:latin typeface="Barlow" pitchFamily="2" charset="77"/>
              </a:rPr>
              <a:t>.</a:t>
            </a:r>
          </a:p>
        </p:txBody>
      </p:sp>
      <p:sp>
        <p:nvSpPr>
          <p:cNvPr id="11" name="Oval 10"/>
          <p:cNvSpPr/>
          <p:nvPr/>
        </p:nvSpPr>
        <p:spPr>
          <a:xfrm>
            <a:off x="1188720" y="5239512"/>
            <a:ext cx="1005840" cy="1005840"/>
          </a:xfrm>
          <a:prstGeom prst="ellipse">
            <a:avLst/>
          </a:prstGeom>
          <a:solidFill>
            <a:srgbClr val="F28C28"/>
          </a:solidFill>
          <a:ln>
            <a:noFill/>
          </a:ln>
          <a:effectLst/>
        </p:spPr>
        <p:style>
          <a:lnRef idx="1">
            <a:schemeClr val="accent1"/>
          </a:lnRef>
          <a:fillRef idx="3">
            <a:schemeClr val="accent1"/>
          </a:fillRef>
          <a:effectRef idx="0">
            <a:schemeClr val="accent1"/>
          </a:effectRef>
          <a:fontRef idx="minor">
            <a:schemeClr val="lt1"/>
          </a:fontRef>
        </p:style>
        <p:txBody>
          <a:bodyPr lIns="0" tIns="0" rIns="0" bIns="0" rtlCol="0" anchor="ctr"/>
          <a:lstStyle/>
          <a:p>
            <a:pPr algn="ctr"/>
            <a:r>
              <a:rPr sz="3600" b="1">
                <a:solidFill>
                  <a:srgbClr val="FFFFFF"/>
                </a:solidFill>
                <a:latin typeface="Calibri"/>
              </a:rPr>
              <a:t>2</a:t>
            </a:r>
          </a:p>
        </p:txBody>
      </p:sp>
      <p:sp>
        <p:nvSpPr>
          <p:cNvPr id="12" name="TextBox 11"/>
          <p:cNvSpPr txBox="1"/>
          <p:nvPr/>
        </p:nvSpPr>
        <p:spPr>
          <a:xfrm>
            <a:off x="2651759" y="5479381"/>
            <a:ext cx="4937760" cy="738664"/>
          </a:xfrm>
          <a:prstGeom prst="rect">
            <a:avLst/>
          </a:prstGeom>
          <a:noFill/>
          <a:effectLst/>
        </p:spPr>
        <p:txBody>
          <a:bodyPr wrap="square" lIns="0" tIns="0" rIns="0" bIns="0" anchor="t">
            <a:spAutoFit/>
          </a:bodyPr>
          <a:lstStyle/>
          <a:p>
            <a:pPr algn="l"/>
            <a:r>
              <a:rPr sz="4800" b="1" i="0">
                <a:solidFill>
                  <a:srgbClr val="F4F1EA"/>
                </a:solidFill>
                <a:latin typeface="Barlow" pitchFamily="2" charset="77"/>
              </a:rPr>
              <a:t>Nyfikenhet</a:t>
            </a:r>
          </a:p>
        </p:txBody>
      </p:sp>
      <p:sp>
        <p:nvSpPr>
          <p:cNvPr id="14" name="TextBox 13"/>
          <p:cNvSpPr txBox="1"/>
          <p:nvPr/>
        </p:nvSpPr>
        <p:spPr>
          <a:xfrm>
            <a:off x="7093103" y="5516525"/>
            <a:ext cx="6705595" cy="1046440"/>
          </a:xfrm>
          <a:prstGeom prst="rect">
            <a:avLst/>
          </a:prstGeom>
          <a:noFill/>
          <a:effectLst/>
        </p:spPr>
        <p:txBody>
          <a:bodyPr wrap="square" lIns="0" tIns="0" rIns="0" bIns="0" anchor="t">
            <a:spAutoFit/>
          </a:bodyPr>
          <a:lstStyle/>
          <a:p>
            <a:pPr algn="l"/>
            <a:r>
              <a:rPr sz="3400" b="0" i="0" dirty="0" err="1">
                <a:solidFill>
                  <a:srgbClr val="F4F1EA"/>
                </a:solidFill>
                <a:latin typeface="Barlow" pitchFamily="2" charset="77"/>
              </a:rPr>
              <a:t>Kunskapsgapet</a:t>
            </a:r>
            <a:r>
              <a:rPr sz="3400" b="0" i="0" dirty="0">
                <a:solidFill>
                  <a:srgbClr val="F4F1EA"/>
                </a:solidFill>
                <a:latin typeface="Barlow" pitchFamily="2" charset="77"/>
              </a:rPr>
              <a:t> </a:t>
            </a:r>
            <a:r>
              <a:rPr sz="3400" b="0" i="0" dirty="0" err="1">
                <a:solidFill>
                  <a:srgbClr val="F4F1EA"/>
                </a:solidFill>
                <a:latin typeface="Barlow" pitchFamily="2" charset="77"/>
              </a:rPr>
              <a:t>skapar</a:t>
            </a:r>
            <a:r>
              <a:rPr sz="3400" b="0" i="0" dirty="0">
                <a:solidFill>
                  <a:srgbClr val="F4F1EA"/>
                </a:solidFill>
                <a:latin typeface="Barlow" pitchFamily="2" charset="77"/>
              </a:rPr>
              <a:t> </a:t>
            </a:r>
            <a:r>
              <a:rPr sz="3400" b="0" i="0" dirty="0" err="1">
                <a:solidFill>
                  <a:srgbClr val="F4F1EA"/>
                </a:solidFill>
                <a:latin typeface="Barlow" pitchFamily="2" charset="77"/>
              </a:rPr>
              <a:t>förväntan</a:t>
            </a:r>
            <a:r>
              <a:rPr sz="3400" b="0" i="0" dirty="0">
                <a:solidFill>
                  <a:srgbClr val="F4F1EA"/>
                </a:solidFill>
                <a:latin typeface="Barlow" pitchFamily="2" charset="77"/>
              </a:rPr>
              <a:t> och </a:t>
            </a:r>
            <a:r>
              <a:rPr sz="3400" b="0" i="0" dirty="0" err="1">
                <a:solidFill>
                  <a:srgbClr val="F4F1EA"/>
                </a:solidFill>
                <a:latin typeface="Barlow" pitchFamily="2" charset="77"/>
              </a:rPr>
              <a:t>gör</a:t>
            </a:r>
            <a:r>
              <a:rPr sz="3400" b="0" i="0" dirty="0">
                <a:solidFill>
                  <a:srgbClr val="F4F1EA"/>
                </a:solidFill>
                <a:latin typeface="Barlow" pitchFamily="2" charset="77"/>
              </a:rPr>
              <a:t> </a:t>
            </a:r>
            <a:r>
              <a:rPr sz="3400" b="0" i="0" dirty="0" err="1">
                <a:solidFill>
                  <a:srgbClr val="F4F1EA"/>
                </a:solidFill>
                <a:latin typeface="Barlow" pitchFamily="2" charset="77"/>
              </a:rPr>
              <a:t>att</a:t>
            </a:r>
            <a:r>
              <a:rPr sz="3400" b="0" i="0" dirty="0">
                <a:solidFill>
                  <a:srgbClr val="F4F1EA"/>
                </a:solidFill>
                <a:latin typeface="Barlow" pitchFamily="2" charset="77"/>
              </a:rPr>
              <a:t> vi </a:t>
            </a:r>
            <a:r>
              <a:rPr sz="3400" b="0" i="0" dirty="0" err="1">
                <a:solidFill>
                  <a:srgbClr val="F4F1EA"/>
                </a:solidFill>
                <a:latin typeface="Barlow" pitchFamily="2" charset="77"/>
              </a:rPr>
              <a:t>minns</a:t>
            </a:r>
            <a:r>
              <a:rPr sz="3400" b="0" i="0" dirty="0">
                <a:solidFill>
                  <a:srgbClr val="F4F1EA"/>
                </a:solidFill>
                <a:latin typeface="Barlow" pitchFamily="2" charset="77"/>
              </a:rPr>
              <a:t> </a:t>
            </a:r>
            <a:r>
              <a:rPr sz="3400" b="0" i="0" dirty="0" err="1">
                <a:solidFill>
                  <a:srgbClr val="F4F1EA"/>
                </a:solidFill>
                <a:latin typeface="Barlow" pitchFamily="2" charset="77"/>
              </a:rPr>
              <a:t>bättre</a:t>
            </a:r>
            <a:r>
              <a:rPr sz="3400" b="0" i="0" dirty="0">
                <a:solidFill>
                  <a:srgbClr val="F4F1EA"/>
                </a:solidFill>
                <a:latin typeface="Barlow" pitchFamily="2" charset="77"/>
              </a:rPr>
              <a:t>.</a:t>
            </a:r>
          </a:p>
        </p:txBody>
      </p:sp>
      <p:sp>
        <p:nvSpPr>
          <p:cNvPr id="15" name="Oval 14"/>
          <p:cNvSpPr/>
          <p:nvPr/>
        </p:nvSpPr>
        <p:spPr>
          <a:xfrm>
            <a:off x="1188720" y="7022591"/>
            <a:ext cx="1005840" cy="1005840"/>
          </a:xfrm>
          <a:prstGeom prst="ellipse">
            <a:avLst/>
          </a:prstGeom>
          <a:solidFill>
            <a:srgbClr val="F28C28"/>
          </a:solidFill>
          <a:ln>
            <a:noFill/>
          </a:ln>
          <a:effectLst/>
        </p:spPr>
        <p:style>
          <a:lnRef idx="1">
            <a:schemeClr val="accent1"/>
          </a:lnRef>
          <a:fillRef idx="3">
            <a:schemeClr val="accent1"/>
          </a:fillRef>
          <a:effectRef idx="0">
            <a:schemeClr val="accent1"/>
          </a:effectRef>
          <a:fontRef idx="minor">
            <a:schemeClr val="lt1"/>
          </a:fontRef>
        </p:style>
        <p:txBody>
          <a:bodyPr lIns="0" tIns="0" rIns="0" bIns="0" rtlCol="0" anchor="ctr"/>
          <a:lstStyle/>
          <a:p>
            <a:pPr algn="ctr"/>
            <a:r>
              <a:rPr sz="3600" b="1">
                <a:solidFill>
                  <a:srgbClr val="FFFFFF"/>
                </a:solidFill>
                <a:latin typeface="Calibri"/>
              </a:rPr>
              <a:t>3</a:t>
            </a:r>
          </a:p>
        </p:txBody>
      </p:sp>
      <p:sp>
        <p:nvSpPr>
          <p:cNvPr id="16" name="TextBox 15"/>
          <p:cNvSpPr txBox="1"/>
          <p:nvPr/>
        </p:nvSpPr>
        <p:spPr>
          <a:xfrm>
            <a:off x="2651759" y="7262461"/>
            <a:ext cx="4937760" cy="738664"/>
          </a:xfrm>
          <a:prstGeom prst="rect">
            <a:avLst/>
          </a:prstGeom>
          <a:noFill/>
          <a:effectLst/>
        </p:spPr>
        <p:txBody>
          <a:bodyPr wrap="square" lIns="0" tIns="0" rIns="0" bIns="0" anchor="t">
            <a:spAutoFit/>
          </a:bodyPr>
          <a:lstStyle/>
          <a:p>
            <a:pPr algn="l"/>
            <a:r>
              <a:rPr sz="4800" b="1" i="0">
                <a:solidFill>
                  <a:srgbClr val="F4F1EA"/>
                </a:solidFill>
                <a:latin typeface="Barlow" pitchFamily="2" charset="77"/>
              </a:rPr>
              <a:t>Fokusera</a:t>
            </a:r>
          </a:p>
        </p:txBody>
      </p:sp>
      <p:sp>
        <p:nvSpPr>
          <p:cNvPr id="18" name="TextBox 17"/>
          <p:cNvSpPr txBox="1"/>
          <p:nvPr/>
        </p:nvSpPr>
        <p:spPr>
          <a:xfrm>
            <a:off x="7093103" y="7299604"/>
            <a:ext cx="6705595" cy="1046440"/>
          </a:xfrm>
          <a:prstGeom prst="rect">
            <a:avLst/>
          </a:prstGeom>
          <a:noFill/>
          <a:effectLst/>
        </p:spPr>
        <p:txBody>
          <a:bodyPr wrap="square" lIns="0" tIns="0" rIns="0" bIns="0" anchor="t">
            <a:spAutoFit/>
          </a:bodyPr>
          <a:lstStyle/>
          <a:p>
            <a:pPr algn="l"/>
            <a:r>
              <a:rPr sz="3400" b="0" i="0" dirty="0" err="1">
                <a:solidFill>
                  <a:srgbClr val="F4F1EA"/>
                </a:solidFill>
                <a:latin typeface="Barlow" pitchFamily="2" charset="77"/>
              </a:rPr>
              <a:t>Frågan</a:t>
            </a:r>
            <a:r>
              <a:rPr sz="3400" b="0" i="0" dirty="0">
                <a:solidFill>
                  <a:srgbClr val="F4F1EA"/>
                </a:solidFill>
                <a:latin typeface="Barlow" pitchFamily="2" charset="77"/>
              </a:rPr>
              <a:t> </a:t>
            </a:r>
            <a:r>
              <a:rPr sz="3400" b="0" i="0" dirty="0" err="1">
                <a:solidFill>
                  <a:srgbClr val="F4F1EA"/>
                </a:solidFill>
                <a:latin typeface="Barlow" pitchFamily="2" charset="77"/>
              </a:rPr>
              <a:t>hålls</a:t>
            </a:r>
            <a:r>
              <a:rPr sz="3400" b="0" i="0" dirty="0">
                <a:solidFill>
                  <a:srgbClr val="F4F1EA"/>
                </a:solidFill>
                <a:latin typeface="Barlow" pitchFamily="2" charset="77"/>
              </a:rPr>
              <a:t> </a:t>
            </a:r>
            <a:r>
              <a:rPr sz="3400" b="0" i="0" dirty="0" err="1">
                <a:solidFill>
                  <a:srgbClr val="F4F1EA"/>
                </a:solidFill>
                <a:latin typeface="Barlow" pitchFamily="2" charset="77"/>
              </a:rPr>
              <a:t>i</a:t>
            </a:r>
            <a:r>
              <a:rPr sz="3400" b="0" i="0" dirty="0">
                <a:solidFill>
                  <a:srgbClr val="F4F1EA"/>
                </a:solidFill>
                <a:latin typeface="Barlow" pitchFamily="2" charset="77"/>
              </a:rPr>
              <a:t> </a:t>
            </a:r>
            <a:r>
              <a:rPr sz="3400" b="0" i="0" dirty="0" err="1">
                <a:solidFill>
                  <a:srgbClr val="F4F1EA"/>
                </a:solidFill>
                <a:latin typeface="Barlow" pitchFamily="2" charset="77"/>
              </a:rPr>
              <a:t>arbetsminnet</a:t>
            </a:r>
            <a:r>
              <a:rPr sz="3400" b="0" i="0" dirty="0">
                <a:solidFill>
                  <a:srgbClr val="F4F1EA"/>
                </a:solidFill>
                <a:latin typeface="Barlow" pitchFamily="2" charset="77"/>
              </a:rPr>
              <a:t>. </a:t>
            </a:r>
            <a:r>
              <a:rPr sz="3400" b="0" i="0" dirty="0" err="1">
                <a:solidFill>
                  <a:srgbClr val="F4F1EA"/>
                </a:solidFill>
                <a:latin typeface="Barlow" pitchFamily="2" charset="77"/>
              </a:rPr>
              <a:t>Osäkerhet</a:t>
            </a:r>
            <a:r>
              <a:rPr sz="3400" b="0" i="0" dirty="0">
                <a:solidFill>
                  <a:srgbClr val="F4F1EA"/>
                </a:solidFill>
                <a:latin typeface="Barlow" pitchFamily="2" charset="77"/>
              </a:rPr>
              <a:t> och </a:t>
            </a:r>
            <a:r>
              <a:rPr sz="3400" b="0" i="0" dirty="0" err="1">
                <a:solidFill>
                  <a:srgbClr val="F4F1EA"/>
                </a:solidFill>
                <a:latin typeface="Barlow" pitchFamily="2" charset="77"/>
              </a:rPr>
              <a:t>konflikt</a:t>
            </a:r>
            <a:r>
              <a:rPr sz="3400" b="0" i="0" dirty="0">
                <a:solidFill>
                  <a:srgbClr val="F4F1EA"/>
                </a:solidFill>
                <a:latin typeface="Barlow" pitchFamily="2" charset="77"/>
              </a:rPr>
              <a:t> </a:t>
            </a:r>
            <a:r>
              <a:rPr sz="3400" b="0" i="0" dirty="0" err="1">
                <a:solidFill>
                  <a:srgbClr val="F4F1EA"/>
                </a:solidFill>
                <a:latin typeface="Barlow" pitchFamily="2" charset="77"/>
              </a:rPr>
              <a:t>upptäcks</a:t>
            </a:r>
            <a:r>
              <a:rPr sz="3400" b="0" i="0" dirty="0">
                <a:solidFill>
                  <a:srgbClr val="F4F1EA"/>
                </a:solidFill>
                <a:latin typeface="Barlow" pitchFamily="2" charset="77"/>
              </a:rPr>
              <a:t>.</a:t>
            </a:r>
          </a:p>
        </p:txBody>
      </p:sp>
      <p:sp>
        <p:nvSpPr>
          <p:cNvPr id="19" name="Oval 18"/>
          <p:cNvSpPr/>
          <p:nvPr/>
        </p:nvSpPr>
        <p:spPr>
          <a:xfrm>
            <a:off x="1188720" y="8805671"/>
            <a:ext cx="1005840" cy="1005840"/>
          </a:xfrm>
          <a:prstGeom prst="ellipse">
            <a:avLst/>
          </a:prstGeom>
          <a:solidFill>
            <a:srgbClr val="F28C28"/>
          </a:solidFill>
          <a:ln>
            <a:noFill/>
          </a:ln>
          <a:effectLst/>
        </p:spPr>
        <p:style>
          <a:lnRef idx="1">
            <a:schemeClr val="accent1"/>
          </a:lnRef>
          <a:fillRef idx="3">
            <a:schemeClr val="accent1"/>
          </a:fillRef>
          <a:effectRef idx="0">
            <a:schemeClr val="accent1"/>
          </a:effectRef>
          <a:fontRef idx="minor">
            <a:schemeClr val="lt1"/>
          </a:fontRef>
        </p:style>
        <p:txBody>
          <a:bodyPr lIns="0" tIns="0" rIns="0" bIns="0" rtlCol="0" anchor="ctr"/>
          <a:lstStyle/>
          <a:p>
            <a:pPr algn="ctr"/>
            <a:r>
              <a:rPr sz="3600" b="1">
                <a:solidFill>
                  <a:srgbClr val="FFFFFF"/>
                </a:solidFill>
                <a:latin typeface="Calibri"/>
              </a:rPr>
              <a:t>4</a:t>
            </a:r>
          </a:p>
        </p:txBody>
      </p:sp>
      <p:sp>
        <p:nvSpPr>
          <p:cNvPr id="20" name="TextBox 19"/>
          <p:cNvSpPr txBox="1"/>
          <p:nvPr/>
        </p:nvSpPr>
        <p:spPr>
          <a:xfrm>
            <a:off x="2651759" y="9045541"/>
            <a:ext cx="4937760" cy="738664"/>
          </a:xfrm>
          <a:prstGeom prst="rect">
            <a:avLst/>
          </a:prstGeom>
          <a:noFill/>
          <a:effectLst/>
        </p:spPr>
        <p:txBody>
          <a:bodyPr wrap="square" lIns="0" tIns="0" rIns="0" bIns="0" anchor="t">
            <a:spAutoFit/>
          </a:bodyPr>
          <a:lstStyle/>
          <a:p>
            <a:pPr algn="l"/>
            <a:r>
              <a:rPr sz="4800" b="1" i="0">
                <a:solidFill>
                  <a:srgbClr val="F4F1EA"/>
                </a:solidFill>
                <a:latin typeface="Barlow" pitchFamily="2" charset="77"/>
              </a:rPr>
              <a:t>Söka i minnet</a:t>
            </a:r>
          </a:p>
        </p:txBody>
      </p:sp>
      <p:sp>
        <p:nvSpPr>
          <p:cNvPr id="22" name="TextBox 21"/>
          <p:cNvSpPr txBox="1"/>
          <p:nvPr/>
        </p:nvSpPr>
        <p:spPr>
          <a:xfrm>
            <a:off x="7093103" y="9082684"/>
            <a:ext cx="6705595" cy="1046440"/>
          </a:xfrm>
          <a:prstGeom prst="rect">
            <a:avLst/>
          </a:prstGeom>
          <a:noFill/>
          <a:effectLst/>
        </p:spPr>
        <p:txBody>
          <a:bodyPr wrap="square" lIns="0" tIns="0" rIns="0" bIns="0" anchor="t">
            <a:spAutoFit/>
          </a:bodyPr>
          <a:lstStyle/>
          <a:p>
            <a:pPr algn="l"/>
            <a:r>
              <a:rPr sz="3400" b="0" i="0" dirty="0" err="1">
                <a:solidFill>
                  <a:srgbClr val="F4F1EA"/>
                </a:solidFill>
                <a:latin typeface="Barlow" pitchFamily="2" charset="77"/>
              </a:rPr>
              <a:t>Kunskap</a:t>
            </a:r>
            <a:r>
              <a:rPr sz="3400" b="0" i="0" dirty="0">
                <a:solidFill>
                  <a:srgbClr val="F4F1EA"/>
                </a:solidFill>
                <a:latin typeface="Barlow" pitchFamily="2" charset="77"/>
              </a:rPr>
              <a:t> </a:t>
            </a:r>
            <a:r>
              <a:rPr sz="3400" b="0" i="0" dirty="0" err="1">
                <a:solidFill>
                  <a:srgbClr val="F4F1EA"/>
                </a:solidFill>
                <a:latin typeface="Barlow" pitchFamily="2" charset="77"/>
              </a:rPr>
              <a:t>hämtas</a:t>
            </a:r>
            <a:r>
              <a:rPr sz="3400" b="0" i="0" dirty="0">
                <a:solidFill>
                  <a:srgbClr val="F4F1EA"/>
                </a:solidFill>
                <a:latin typeface="Barlow" pitchFamily="2" charset="77"/>
              </a:rPr>
              <a:t> </a:t>
            </a:r>
            <a:r>
              <a:rPr sz="3400" b="0" i="0" dirty="0" err="1">
                <a:solidFill>
                  <a:srgbClr val="F4F1EA"/>
                </a:solidFill>
                <a:latin typeface="Barlow" pitchFamily="2" charset="77"/>
              </a:rPr>
              <a:t>fram</a:t>
            </a:r>
            <a:r>
              <a:rPr sz="3400" b="0" i="0" dirty="0">
                <a:solidFill>
                  <a:srgbClr val="F4F1EA"/>
                </a:solidFill>
                <a:latin typeface="Barlow" pitchFamily="2" charset="77"/>
              </a:rPr>
              <a:t>. </a:t>
            </a:r>
            <a:r>
              <a:rPr sz="3400" b="0" i="0" dirty="0" err="1">
                <a:solidFill>
                  <a:srgbClr val="F4F1EA"/>
                </a:solidFill>
                <a:latin typeface="Barlow" pitchFamily="2" charset="77"/>
              </a:rPr>
              <a:t>Att</a:t>
            </a:r>
            <a:r>
              <a:rPr sz="3400" b="0" i="0" dirty="0">
                <a:solidFill>
                  <a:srgbClr val="F4F1EA"/>
                </a:solidFill>
                <a:latin typeface="Barlow" pitchFamily="2" charset="77"/>
              </a:rPr>
              <a:t> </a:t>
            </a:r>
            <a:r>
              <a:rPr sz="3400" b="0" i="0" dirty="0" err="1">
                <a:solidFill>
                  <a:srgbClr val="F4F1EA"/>
                </a:solidFill>
                <a:latin typeface="Barlow" pitchFamily="2" charset="77"/>
              </a:rPr>
              <a:t>försöka</a:t>
            </a:r>
            <a:r>
              <a:rPr sz="3400" b="0" i="0" dirty="0">
                <a:solidFill>
                  <a:srgbClr val="F4F1EA"/>
                </a:solidFill>
                <a:latin typeface="Barlow" pitchFamily="2" charset="77"/>
              </a:rPr>
              <a:t> </a:t>
            </a:r>
            <a:r>
              <a:rPr sz="3400" b="0" i="0" dirty="0" err="1">
                <a:solidFill>
                  <a:srgbClr val="F4F1EA"/>
                </a:solidFill>
                <a:latin typeface="Barlow" pitchFamily="2" charset="77"/>
              </a:rPr>
              <a:t>svara</a:t>
            </a:r>
            <a:r>
              <a:rPr sz="3400" b="0" i="0" dirty="0">
                <a:solidFill>
                  <a:srgbClr val="F4F1EA"/>
                </a:solidFill>
                <a:latin typeface="Barlow" pitchFamily="2" charset="77"/>
              </a:rPr>
              <a:t> </a:t>
            </a:r>
            <a:r>
              <a:rPr sz="3400" b="0" i="0" dirty="0" err="1">
                <a:solidFill>
                  <a:srgbClr val="F4F1EA"/>
                </a:solidFill>
                <a:latin typeface="Barlow" pitchFamily="2" charset="77"/>
              </a:rPr>
              <a:t>stärker</a:t>
            </a:r>
            <a:r>
              <a:rPr sz="3400" b="0" i="0" dirty="0">
                <a:solidFill>
                  <a:srgbClr val="F4F1EA"/>
                </a:solidFill>
                <a:latin typeface="Barlow" pitchFamily="2" charset="77"/>
              </a:rPr>
              <a:t> </a:t>
            </a:r>
            <a:r>
              <a:rPr sz="3400" b="0" i="0" dirty="0" err="1">
                <a:solidFill>
                  <a:srgbClr val="F4F1EA"/>
                </a:solidFill>
                <a:latin typeface="Barlow" pitchFamily="2" charset="77"/>
              </a:rPr>
              <a:t>minnet</a:t>
            </a:r>
            <a:r>
              <a:rPr sz="3400" b="0" i="0" dirty="0">
                <a:solidFill>
                  <a:srgbClr val="F4F1EA"/>
                </a:solidFill>
                <a:latin typeface="Barlow" pitchFamily="2" charset="77"/>
              </a:rPr>
              <a:t>.</a:t>
            </a:r>
          </a:p>
        </p:txBody>
      </p:sp>
      <p:sp>
        <p:nvSpPr>
          <p:cNvPr id="23" name="Oval 22"/>
          <p:cNvSpPr/>
          <p:nvPr/>
        </p:nvSpPr>
        <p:spPr>
          <a:xfrm>
            <a:off x="1188720" y="10588752"/>
            <a:ext cx="1005840" cy="1005840"/>
          </a:xfrm>
          <a:prstGeom prst="ellipse">
            <a:avLst/>
          </a:prstGeom>
          <a:solidFill>
            <a:srgbClr val="F28C27"/>
          </a:solidFill>
          <a:ln>
            <a:noFill/>
          </a:ln>
          <a:effectLst/>
        </p:spPr>
        <p:style>
          <a:lnRef idx="1">
            <a:schemeClr val="accent1"/>
          </a:lnRef>
          <a:fillRef idx="3">
            <a:schemeClr val="accent1"/>
          </a:fillRef>
          <a:effectRef idx="0">
            <a:schemeClr val="accent1"/>
          </a:effectRef>
          <a:fontRef idx="minor">
            <a:schemeClr val="lt1"/>
          </a:fontRef>
        </p:style>
        <p:txBody>
          <a:bodyPr lIns="0" tIns="0" rIns="0" bIns="0" rtlCol="0" anchor="ctr"/>
          <a:lstStyle/>
          <a:p>
            <a:pPr algn="ctr"/>
            <a:r>
              <a:rPr sz="3600" b="1">
                <a:solidFill>
                  <a:srgbClr val="FFFFFF"/>
                </a:solidFill>
                <a:latin typeface="Calibri"/>
              </a:rPr>
              <a:t>5</a:t>
            </a:r>
          </a:p>
        </p:txBody>
      </p:sp>
      <p:sp>
        <p:nvSpPr>
          <p:cNvPr id="24" name="TextBox 23"/>
          <p:cNvSpPr txBox="1"/>
          <p:nvPr/>
        </p:nvSpPr>
        <p:spPr>
          <a:xfrm>
            <a:off x="2651759" y="10828621"/>
            <a:ext cx="4937760" cy="738664"/>
          </a:xfrm>
          <a:prstGeom prst="rect">
            <a:avLst/>
          </a:prstGeom>
          <a:noFill/>
          <a:effectLst/>
        </p:spPr>
        <p:txBody>
          <a:bodyPr wrap="square" lIns="0" tIns="0" rIns="0" bIns="0" anchor="t">
            <a:spAutoFit/>
          </a:bodyPr>
          <a:lstStyle/>
          <a:p>
            <a:pPr algn="l"/>
            <a:r>
              <a:rPr sz="4800" b="1" i="0">
                <a:solidFill>
                  <a:srgbClr val="F4F1EA"/>
                </a:solidFill>
                <a:latin typeface="Barlow" pitchFamily="2" charset="77"/>
              </a:rPr>
              <a:t>Svara</a:t>
            </a:r>
          </a:p>
        </p:txBody>
      </p:sp>
      <p:sp>
        <p:nvSpPr>
          <p:cNvPr id="26" name="TextBox 25"/>
          <p:cNvSpPr txBox="1"/>
          <p:nvPr/>
        </p:nvSpPr>
        <p:spPr>
          <a:xfrm>
            <a:off x="7093103" y="10865765"/>
            <a:ext cx="6705595" cy="1046440"/>
          </a:xfrm>
          <a:prstGeom prst="rect">
            <a:avLst/>
          </a:prstGeom>
          <a:noFill/>
          <a:effectLst/>
        </p:spPr>
        <p:txBody>
          <a:bodyPr wrap="square" lIns="0" tIns="0" rIns="0" bIns="0" anchor="t">
            <a:spAutoFit/>
          </a:bodyPr>
          <a:lstStyle/>
          <a:p>
            <a:pPr algn="l"/>
            <a:r>
              <a:rPr sz="3400" b="0" i="0" dirty="0" err="1">
                <a:solidFill>
                  <a:srgbClr val="F4F1EA"/>
                </a:solidFill>
                <a:latin typeface="Barlow" pitchFamily="2" charset="77"/>
              </a:rPr>
              <a:t>Svaret</a:t>
            </a:r>
            <a:r>
              <a:rPr sz="3400" b="0" i="0" dirty="0">
                <a:solidFill>
                  <a:srgbClr val="F4F1EA"/>
                </a:solidFill>
                <a:latin typeface="Barlow" pitchFamily="2" charset="77"/>
              </a:rPr>
              <a:t> </a:t>
            </a:r>
            <a:r>
              <a:rPr sz="3400" b="0" i="0" dirty="0" err="1">
                <a:solidFill>
                  <a:srgbClr val="F4F1EA"/>
                </a:solidFill>
                <a:latin typeface="Barlow" pitchFamily="2" charset="77"/>
              </a:rPr>
              <a:t>planeras</a:t>
            </a:r>
            <a:r>
              <a:rPr sz="3400" b="0" i="0" dirty="0">
                <a:solidFill>
                  <a:srgbClr val="F4F1EA"/>
                </a:solidFill>
                <a:latin typeface="Barlow" pitchFamily="2" charset="77"/>
              </a:rPr>
              <a:t>, </a:t>
            </a:r>
            <a:r>
              <a:rPr sz="3400" b="0" i="0" dirty="0" err="1">
                <a:solidFill>
                  <a:srgbClr val="F4F1EA"/>
                </a:solidFill>
                <a:latin typeface="Barlow" pitchFamily="2" charset="77"/>
              </a:rPr>
              <a:t>formuleras</a:t>
            </a:r>
            <a:r>
              <a:rPr sz="3400" b="0" i="0" dirty="0">
                <a:solidFill>
                  <a:srgbClr val="F4F1EA"/>
                </a:solidFill>
                <a:latin typeface="Barlow" pitchFamily="2" charset="77"/>
              </a:rPr>
              <a:t> och </a:t>
            </a:r>
            <a:r>
              <a:rPr sz="3400" b="0" i="0" dirty="0" err="1">
                <a:solidFill>
                  <a:srgbClr val="F4F1EA"/>
                </a:solidFill>
                <a:latin typeface="Barlow" pitchFamily="2" charset="77"/>
              </a:rPr>
              <a:t>uttalas</a:t>
            </a:r>
            <a:r>
              <a:rPr sz="3400" b="0" i="0" dirty="0">
                <a:solidFill>
                  <a:srgbClr val="F4F1EA"/>
                </a:solidFill>
                <a:latin typeface="Barlow" pitchFamily="2" charset="77"/>
              </a:rPr>
              <a:t> </a:t>
            </a:r>
            <a:r>
              <a:rPr sz="3400" b="0" i="0" dirty="0" err="1">
                <a:solidFill>
                  <a:srgbClr val="F4F1EA"/>
                </a:solidFill>
                <a:latin typeface="Barlow" pitchFamily="2" charset="77"/>
              </a:rPr>
              <a:t>eller</a:t>
            </a:r>
            <a:r>
              <a:rPr sz="3400" b="0" i="0" dirty="0">
                <a:solidFill>
                  <a:srgbClr val="F4F1EA"/>
                </a:solidFill>
                <a:latin typeface="Barlow" pitchFamily="2" charset="77"/>
              </a:rPr>
              <a:t> </a:t>
            </a:r>
            <a:r>
              <a:rPr sz="3400" b="0" i="0" dirty="0" err="1">
                <a:solidFill>
                  <a:srgbClr val="F4F1EA"/>
                </a:solidFill>
                <a:latin typeface="Barlow" pitchFamily="2" charset="77"/>
              </a:rPr>
              <a:t>skrivs</a:t>
            </a:r>
            <a:r>
              <a:rPr sz="3400" b="0" i="0" dirty="0">
                <a:solidFill>
                  <a:srgbClr val="F4F1EA"/>
                </a:solidFill>
                <a:latin typeface="Barlow" pitchFamily="2" charset="77"/>
              </a:rPr>
              <a:t>.</a:t>
            </a:r>
          </a:p>
        </p:txBody>
      </p:sp>
      <p:sp>
        <p:nvSpPr>
          <p:cNvPr id="27" name="Titel">
            <a:extLst>
              <a:ext uri="{FF2B5EF4-FFF2-40B4-BE49-F238E27FC236}">
                <a16:creationId xmlns:a16="http://schemas.microsoft.com/office/drawing/2014/main" id="{0A41D934-9FB7-A3D2-A5EC-D00F8B93A44F}"/>
              </a:ext>
            </a:extLst>
          </p:cNvPr>
          <p:cNvSpPr txBox="1"/>
          <p:nvPr/>
        </p:nvSpPr>
        <p:spPr>
          <a:xfrm>
            <a:off x="426720" y="914400"/>
            <a:ext cx="19263360" cy="1645920"/>
          </a:xfrm>
          <a:prstGeom prst="rect">
            <a:avLst/>
          </a:prstGeom>
          <a:noFill/>
          <a:ln/>
        </p:spPr>
        <p:txBody>
          <a:bodyPr wrap="square" lIns="0" tIns="0" rIns="0" bIns="0" rtlCol="0" anchor="ctr"/>
          <a:lstStyle/>
          <a:p>
            <a:r>
              <a:rPr lang="en-US" sz="8000" dirty="0">
                <a:solidFill>
                  <a:schemeClr val="tx1"/>
                </a:solidFill>
                <a:latin typeface="Barlow" pitchFamily="2" charset="77"/>
                <a:ea typeface="Cambria" pitchFamily="34" charset="-122"/>
                <a:cs typeface="Cambria" pitchFamily="34" charset="-120"/>
              </a:rPr>
              <a:t>Vad händer i hjärnan när du får </a:t>
            </a:r>
            <a:r>
              <a:rPr lang="en-US" sz="8000" dirty="0" err="1">
                <a:solidFill>
                  <a:schemeClr val="tx1"/>
                </a:solidFill>
                <a:latin typeface="Barlow" pitchFamily="2" charset="77"/>
                <a:ea typeface="Cambria" pitchFamily="34" charset="-122"/>
                <a:cs typeface="Cambria" pitchFamily="34" charset="-120"/>
              </a:rPr>
              <a:t>en</a:t>
            </a:r>
            <a:r>
              <a:rPr lang="en-US" sz="8000" dirty="0">
                <a:solidFill>
                  <a:schemeClr val="tx1"/>
                </a:solidFill>
                <a:latin typeface="Barlow" pitchFamily="2" charset="77"/>
                <a:ea typeface="Cambria" pitchFamily="34" charset="-122"/>
                <a:cs typeface="Cambria" pitchFamily="34" charset="-120"/>
              </a:rPr>
              <a:t> </a:t>
            </a:r>
            <a:r>
              <a:rPr lang="en-US" sz="8000" dirty="0" err="1">
                <a:solidFill>
                  <a:schemeClr val="tx1"/>
                </a:solidFill>
                <a:latin typeface="Barlow" pitchFamily="2" charset="77"/>
                <a:ea typeface="Cambria" pitchFamily="34" charset="-122"/>
                <a:cs typeface="Cambria" pitchFamily="34" charset="-120"/>
              </a:rPr>
              <a:t>fråga</a:t>
            </a:r>
            <a:r>
              <a:rPr lang="en-US" sz="8000" dirty="0">
                <a:solidFill>
                  <a:schemeClr val="tx1"/>
                </a:solidFill>
                <a:latin typeface="Barlow" pitchFamily="2" charset="77"/>
                <a:ea typeface="Cambria" pitchFamily="34" charset="-122"/>
                <a:cs typeface="Cambria" pitchFamily="34" charset="-120"/>
              </a:rPr>
              <a:t>?</a:t>
            </a:r>
            <a:endParaRPr lang="en-US" sz="8000" dirty="0">
              <a:solidFill>
                <a:schemeClr val="tx1"/>
              </a:solidFill>
              <a:latin typeface="Barlow" pitchFamily="2" charset="77"/>
            </a:endParaRPr>
          </a:p>
        </p:txBody>
      </p:sp>
      <p:pic>
        <p:nvPicPr>
          <p:cNvPr id="31" name="Bildobjekt 30">
            <a:extLst>
              <a:ext uri="{FF2B5EF4-FFF2-40B4-BE49-F238E27FC236}">
                <a16:creationId xmlns:a16="http://schemas.microsoft.com/office/drawing/2014/main" id="{F45C7D71-5E35-05A1-136F-2EDAAB3F11A5}"/>
              </a:ext>
            </a:extLst>
          </p:cNvPr>
          <p:cNvPicPr>
            <a:picLocks noChangeAspect="1"/>
          </p:cNvPicPr>
          <p:nvPr/>
        </p:nvPicPr>
        <p:blipFill>
          <a:blip r:embed="rId3"/>
          <a:srcRect l="56776" t="20691" r="-677"/>
          <a:stretch>
            <a:fillRect/>
          </a:stretch>
        </p:blipFill>
        <p:spPr>
          <a:xfrm>
            <a:off x="14122401" y="3369967"/>
            <a:ext cx="10261600" cy="10422109"/>
          </a:xfrm>
          <a:prstGeom prst="rect">
            <a:avLst/>
          </a:prstGeom>
        </p:spPr>
      </p:pic>
      <p:pic>
        <p:nvPicPr>
          <p:cNvPr id="30" name="Bildobjekt 29">
            <a:extLst>
              <a:ext uri="{FF2B5EF4-FFF2-40B4-BE49-F238E27FC236}">
                <a16:creationId xmlns:a16="http://schemas.microsoft.com/office/drawing/2014/main" id="{43057310-D408-0775-A0DC-8A871B56CF34}"/>
              </a:ext>
            </a:extLst>
          </p:cNvPr>
          <p:cNvPicPr>
            <a:picLocks noChangeAspect="1"/>
          </p:cNvPicPr>
          <p:nvPr/>
        </p:nvPicPr>
        <p:blipFill>
          <a:blip r:embed="rId4"/>
          <a:srcRect l="65302" t="15977" r="2758" b="6050"/>
          <a:stretch>
            <a:fillRect/>
          </a:stretch>
        </p:blipFill>
        <p:spPr>
          <a:xfrm rot="19622721">
            <a:off x="18031913" y="5893616"/>
            <a:ext cx="3316334" cy="447212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8" grpId="0"/>
      <p:bldP spid="22"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40DEAB2-25AC-5B9C-541D-A9519EF19F0B}"/>
            </a:ext>
          </a:extLst>
        </p:cNvPr>
        <p:cNvGrpSpPr/>
        <p:nvPr/>
      </p:nvGrpSpPr>
      <p:grpSpPr>
        <a:xfrm>
          <a:off x="0" y="0"/>
          <a:ext cx="0" cy="0"/>
          <a:chOff x="0" y="0"/>
          <a:chExt cx="0" cy="0"/>
        </a:xfrm>
      </p:grpSpPr>
      <p:pic>
        <p:nvPicPr>
          <p:cNvPr id="12" name="Bildobjekt 11">
            <a:extLst>
              <a:ext uri="{FF2B5EF4-FFF2-40B4-BE49-F238E27FC236}">
                <a16:creationId xmlns:a16="http://schemas.microsoft.com/office/drawing/2014/main" id="{99790553-1175-A8F4-009F-303D79640084}"/>
              </a:ext>
            </a:extLst>
          </p:cNvPr>
          <p:cNvPicPr>
            <a:picLocks noChangeAspect="1"/>
          </p:cNvPicPr>
          <p:nvPr/>
        </p:nvPicPr>
        <p:blipFill>
          <a:blip r:embed="rId3"/>
          <a:srcRect b="9471"/>
          <a:stretch>
            <a:fillRect/>
          </a:stretch>
        </p:blipFill>
        <p:spPr>
          <a:xfrm>
            <a:off x="6727245" y="4729655"/>
            <a:ext cx="17656755" cy="8986345"/>
          </a:xfrm>
          <a:prstGeom prst="rect">
            <a:avLst/>
          </a:prstGeom>
        </p:spPr>
      </p:pic>
      <p:sp>
        <p:nvSpPr>
          <p:cNvPr id="14" name="textruta 13">
            <a:extLst>
              <a:ext uri="{FF2B5EF4-FFF2-40B4-BE49-F238E27FC236}">
                <a16:creationId xmlns:a16="http://schemas.microsoft.com/office/drawing/2014/main" id="{3F93EC2B-6608-45F4-E9D0-3E8B70676267}"/>
              </a:ext>
            </a:extLst>
          </p:cNvPr>
          <p:cNvSpPr txBox="1"/>
          <p:nvPr/>
        </p:nvSpPr>
        <p:spPr>
          <a:xfrm>
            <a:off x="2058266" y="1578528"/>
            <a:ext cx="18436905" cy="255454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8000" dirty="0" err="1">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När</a:t>
            </a:r>
            <a:r>
              <a:rPr lang="en-US" sz="8000" dirty="0">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a:t>
            </a:r>
            <a:r>
              <a:rPr lang="en-US" sz="8000" dirty="0" err="1">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lärde</a:t>
            </a:r>
            <a:r>
              <a:rPr lang="en-US" sz="8000" dirty="0">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du dig </a:t>
            </a:r>
            <a:r>
              <a:rPr lang="en-US" sz="8000" dirty="0" err="1">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något</a:t>
            </a:r>
            <a:r>
              <a:rPr lang="en-US" sz="8000" dirty="0">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a:t>
            </a:r>
            <a:r>
              <a:rPr lang="en-US" sz="8000" dirty="0" err="1">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senast</a:t>
            </a:r>
            <a:r>
              <a:rPr lang="en-US" sz="8000" dirty="0">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a:t>
            </a:r>
          </a:p>
          <a:p>
            <a:pPr algn="l"/>
            <a:r>
              <a:rPr lang="en-US" sz="8000" dirty="0">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Vad </a:t>
            </a:r>
            <a:r>
              <a:rPr lang="en-US" sz="8000" dirty="0" err="1">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krävdes</a:t>
            </a:r>
            <a:r>
              <a:rPr lang="en-US" sz="8000" dirty="0">
                <a:solidFill>
                  <a:schemeClr val="tx2">
                    <a:lumMod val="50000"/>
                  </a:schemeClr>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för det? </a:t>
            </a:r>
          </a:p>
        </p:txBody>
      </p:sp>
      <p:pic>
        <p:nvPicPr>
          <p:cNvPr id="15" name="Bildobjekt 14">
            <a:extLst>
              <a:ext uri="{FF2B5EF4-FFF2-40B4-BE49-F238E27FC236}">
                <a16:creationId xmlns:a16="http://schemas.microsoft.com/office/drawing/2014/main" id="{76DD21AE-EDD8-DE2F-884E-8EE20CF4E65C}"/>
              </a:ext>
            </a:extLst>
          </p:cNvPr>
          <p:cNvPicPr>
            <a:picLocks noChangeAspect="1"/>
          </p:cNvPicPr>
          <p:nvPr/>
        </p:nvPicPr>
        <p:blipFill>
          <a:blip r:embed="rId4"/>
          <a:srcRect l="65302" t="15977" r="2758" b="6050"/>
          <a:stretch>
            <a:fillRect/>
          </a:stretch>
        </p:blipFill>
        <p:spPr>
          <a:xfrm>
            <a:off x="17575652" y="9112467"/>
            <a:ext cx="2919519" cy="4006951"/>
          </a:xfrm>
          <a:prstGeom prst="rect">
            <a:avLst/>
          </a:prstGeom>
        </p:spPr>
      </p:pic>
      <p:sp>
        <p:nvSpPr>
          <p:cNvPr id="2" name="Titel">
            <a:extLst>
              <a:ext uri="{FF2B5EF4-FFF2-40B4-BE49-F238E27FC236}">
                <a16:creationId xmlns:a16="http://schemas.microsoft.com/office/drawing/2014/main" id="{38338F3E-10F7-DCEB-1385-BF0928BBB960}"/>
              </a:ext>
            </a:extLst>
          </p:cNvPr>
          <p:cNvSpPr txBox="1"/>
          <p:nvPr/>
        </p:nvSpPr>
        <p:spPr>
          <a:xfrm>
            <a:off x="2058265" y="5212080"/>
            <a:ext cx="16886959" cy="1645920"/>
          </a:xfrm>
          <a:prstGeom prst="rect">
            <a:avLst/>
          </a:prstGeom>
          <a:noFill/>
          <a:ln/>
        </p:spPr>
        <p:txBody>
          <a:bodyPr wrap="square" lIns="0" tIns="0" rIns="0" bIns="0" rtlCol="0" anchor="ctr"/>
          <a:lstStyle/>
          <a:p>
            <a:pPr algn="l"/>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Vad </a:t>
            </a:r>
            <a:r>
              <a:rPr lang="en-US" sz="8000" dirty="0" err="1">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händer</a:t>
            </a:r>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a:t>
            </a:r>
            <a:r>
              <a:rPr lang="en-US" sz="8000" dirty="0" err="1">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när</a:t>
            </a:r>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vi </a:t>
            </a:r>
            <a:r>
              <a:rPr lang="en-US" sz="8000" dirty="0" err="1">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ställer</a:t>
            </a:r>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 </a:t>
            </a:r>
            <a:r>
              <a:rPr lang="en-US" sz="8000" dirty="0" err="1">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frågor</a:t>
            </a:r>
            <a:r>
              <a:rPr lang="en-US" sz="8000" dirty="0">
                <a:solidFill>
                  <a:schemeClr val="tx1"/>
                </a:solidFill>
                <a:latin typeface="HELVETICA NEUE CONDENSED" panose="02000503000000020004" pitchFamily="2" charset="0"/>
                <a:ea typeface="HELVETICA NEUE CONDENSED" panose="02000503000000020004" pitchFamily="2" charset="0"/>
                <a:cs typeface="HELVETICA NEUE CONDENSED" panose="02000503000000020004" pitchFamily="2" charset="0"/>
              </a:rPr>
              <a:t>?</a:t>
            </a:r>
          </a:p>
        </p:txBody>
      </p:sp>
    </p:spTree>
    <p:extLst>
      <p:ext uri="{BB962C8B-B14F-4D97-AF65-F5344CB8AC3E}">
        <p14:creationId xmlns:p14="http://schemas.microsoft.com/office/powerpoint/2010/main" val="30719911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6" name="Picture 25" descr="photo.jpg"/>
          <p:cNvPicPr>
            <a:picLocks noChangeAspect="1"/>
          </p:cNvPicPr>
          <p:nvPr/>
        </p:nvPicPr>
        <p:blipFill>
          <a:blip r:embed="rId3"/>
          <a:stretch>
            <a:fillRect/>
          </a:stretch>
        </p:blipFill>
        <p:spPr>
          <a:xfrm>
            <a:off x="9480299" y="5413246"/>
            <a:ext cx="14903702" cy="8370988"/>
          </a:xfrm>
          <a:prstGeom prst="roundRect">
            <a:avLst>
              <a:gd name="adj" fmla="val 4000"/>
            </a:avLst>
          </a:prstGeom>
        </p:spPr>
      </p:pic>
      <p:sp>
        <p:nvSpPr>
          <p:cNvPr id="3" name="TextBox 2"/>
          <p:cNvSpPr txBox="1"/>
          <p:nvPr/>
        </p:nvSpPr>
        <p:spPr>
          <a:xfrm>
            <a:off x="1645920" y="2926080"/>
            <a:ext cx="6035040" cy="369332"/>
          </a:xfrm>
          <a:prstGeom prst="rect">
            <a:avLst/>
          </a:prstGeom>
          <a:noFill/>
        </p:spPr>
        <p:txBody>
          <a:bodyPr wrap="square" lIns="0" tIns="0" rIns="0" bIns="0" anchor="t">
            <a:spAutoFit/>
          </a:bodyPr>
          <a:lstStyle/>
          <a:p>
            <a:pPr algn="l"/>
            <a:r>
              <a:rPr lang="sv-SE" sz="2400" b="1" i="0" spc="200" dirty="0">
                <a:solidFill>
                  <a:srgbClr val="F28C28"/>
                </a:solidFill>
                <a:latin typeface="Calibri"/>
              </a:rPr>
              <a:t>Vi </a:t>
            </a:r>
            <a:r>
              <a:rPr sz="2400" b="1" i="0" spc="200" dirty="0">
                <a:solidFill>
                  <a:srgbClr val="F28C28"/>
                </a:solidFill>
                <a:latin typeface="Calibri"/>
              </a:rPr>
              <a:t>UTMANAR HJÄRNAN</a:t>
            </a:r>
          </a:p>
        </p:txBody>
      </p:sp>
      <p:sp>
        <p:nvSpPr>
          <p:cNvPr id="4" name="TextBox 3"/>
          <p:cNvSpPr txBox="1"/>
          <p:nvPr/>
        </p:nvSpPr>
        <p:spPr>
          <a:xfrm>
            <a:off x="6792686" y="2927252"/>
            <a:ext cx="5852160" cy="369332"/>
          </a:xfrm>
          <a:prstGeom prst="rect">
            <a:avLst/>
          </a:prstGeom>
          <a:noFill/>
        </p:spPr>
        <p:txBody>
          <a:bodyPr wrap="square" lIns="0" tIns="0" rIns="0" bIns="0" anchor="t">
            <a:spAutoFit/>
          </a:bodyPr>
          <a:lstStyle/>
          <a:p>
            <a:pPr algn="l"/>
            <a:r>
              <a:rPr sz="2400" b="1" i="0" spc="200" dirty="0">
                <a:solidFill>
                  <a:srgbClr val="F28C28"/>
                </a:solidFill>
                <a:latin typeface="Calibri"/>
              </a:rPr>
              <a:t>DET EN FRÅGA GÖR</a:t>
            </a:r>
          </a:p>
        </p:txBody>
      </p:sp>
      <p:cxnSp>
        <p:nvCxnSpPr>
          <p:cNvPr id="5" name="Connector 4"/>
          <p:cNvCxnSpPr/>
          <p:nvPr/>
        </p:nvCxnSpPr>
        <p:spPr>
          <a:xfrm>
            <a:off x="1645920" y="3749039"/>
            <a:ext cx="124358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6" name="TextBox 5"/>
          <p:cNvSpPr txBox="1"/>
          <p:nvPr/>
        </p:nvSpPr>
        <p:spPr>
          <a:xfrm>
            <a:off x="1645920" y="4005072"/>
            <a:ext cx="6217920" cy="615553"/>
          </a:xfrm>
          <a:prstGeom prst="rect">
            <a:avLst/>
          </a:prstGeom>
          <a:noFill/>
        </p:spPr>
        <p:txBody>
          <a:bodyPr wrap="square" lIns="0" tIns="0" rIns="0" bIns="0" anchor="t">
            <a:spAutoFit/>
          </a:bodyPr>
          <a:lstStyle/>
          <a:p>
            <a:pPr algn="l"/>
            <a:r>
              <a:rPr sz="4000" b="1" i="0" dirty="0" err="1">
                <a:solidFill>
                  <a:srgbClr val="F4F1EA"/>
                </a:solidFill>
                <a:latin typeface="Barlow" pitchFamily="2" charset="77"/>
              </a:rPr>
              <a:t>Återkalla</a:t>
            </a:r>
            <a:endParaRPr sz="4000" b="1" i="0" dirty="0">
              <a:solidFill>
                <a:srgbClr val="F4F1EA"/>
              </a:solidFill>
              <a:latin typeface="Barlow" pitchFamily="2" charset="77"/>
            </a:endParaRPr>
          </a:p>
        </p:txBody>
      </p:sp>
      <p:sp>
        <p:nvSpPr>
          <p:cNvPr id="7" name="TextBox 6"/>
          <p:cNvSpPr txBox="1"/>
          <p:nvPr/>
        </p:nvSpPr>
        <p:spPr>
          <a:xfrm>
            <a:off x="1645920" y="4645152"/>
            <a:ext cx="6217920" cy="338554"/>
          </a:xfrm>
          <a:prstGeom prst="rect">
            <a:avLst/>
          </a:prstGeom>
          <a:noFill/>
        </p:spPr>
        <p:txBody>
          <a:bodyPr wrap="square" lIns="0" tIns="0" rIns="0" bIns="0" anchor="t">
            <a:spAutoFit/>
          </a:bodyPr>
          <a:lstStyle/>
          <a:p>
            <a:pPr algn="l"/>
            <a:r>
              <a:rPr sz="2200" b="0" i="1" dirty="0">
                <a:solidFill>
                  <a:srgbClr val="F28C28"/>
                </a:solidFill>
                <a:latin typeface="Calibri"/>
              </a:rPr>
              <a:t>retrieval practice</a:t>
            </a:r>
          </a:p>
        </p:txBody>
      </p:sp>
      <p:sp>
        <p:nvSpPr>
          <p:cNvPr id="8" name="TextBox 7"/>
          <p:cNvSpPr txBox="1"/>
          <p:nvPr/>
        </p:nvSpPr>
        <p:spPr>
          <a:xfrm>
            <a:off x="6757850" y="4069079"/>
            <a:ext cx="7323909" cy="984885"/>
          </a:xfrm>
          <a:prstGeom prst="rect">
            <a:avLst/>
          </a:prstGeom>
          <a:noFill/>
        </p:spPr>
        <p:txBody>
          <a:bodyPr wrap="square" lIns="0" tIns="0" rIns="0" bIns="0" anchor="t">
            <a:spAutoFit/>
          </a:bodyPr>
          <a:lstStyle/>
          <a:p>
            <a:pPr algn="l"/>
            <a:r>
              <a:rPr sz="3200" b="0" i="0" dirty="0">
                <a:solidFill>
                  <a:srgbClr val="F4F1EA"/>
                </a:solidFill>
                <a:latin typeface="Barlow" pitchFamily="2" charset="77"/>
              </a:rPr>
              <a:t>Eleven </a:t>
            </a:r>
            <a:r>
              <a:rPr sz="3200" b="0" i="0" dirty="0" err="1">
                <a:solidFill>
                  <a:srgbClr val="F4F1EA"/>
                </a:solidFill>
                <a:latin typeface="Barlow" pitchFamily="2" charset="77"/>
              </a:rPr>
              <a:t>plockar</a:t>
            </a:r>
            <a:r>
              <a:rPr sz="3200" b="0" i="0" dirty="0">
                <a:solidFill>
                  <a:srgbClr val="F4F1EA"/>
                </a:solidFill>
                <a:latin typeface="Barlow" pitchFamily="2" charset="77"/>
              </a:rPr>
              <a:t> </a:t>
            </a:r>
            <a:r>
              <a:rPr sz="3200" b="0" i="0" dirty="0" err="1">
                <a:solidFill>
                  <a:srgbClr val="F4F1EA"/>
                </a:solidFill>
                <a:latin typeface="Barlow" pitchFamily="2" charset="77"/>
              </a:rPr>
              <a:t>fram</a:t>
            </a:r>
            <a:r>
              <a:rPr sz="3200" b="0" i="0" dirty="0">
                <a:solidFill>
                  <a:srgbClr val="F4F1EA"/>
                </a:solidFill>
                <a:latin typeface="Barlow" pitchFamily="2" charset="77"/>
              </a:rPr>
              <a:t> det hen </a:t>
            </a:r>
            <a:r>
              <a:rPr sz="3200" b="0" i="0" dirty="0" err="1">
                <a:solidFill>
                  <a:srgbClr val="F4F1EA"/>
                </a:solidFill>
                <a:latin typeface="Barlow" pitchFamily="2" charset="77"/>
              </a:rPr>
              <a:t>kan</a:t>
            </a:r>
            <a:r>
              <a:rPr lang="sv-SE" sz="3200" b="0" i="0" dirty="0">
                <a:solidFill>
                  <a:srgbClr val="F4F1EA"/>
                </a:solidFill>
                <a:latin typeface="Barlow" pitchFamily="2" charset="77"/>
              </a:rPr>
              <a:t>.</a:t>
            </a:r>
            <a:r>
              <a:rPr sz="3200" b="0" i="0" dirty="0">
                <a:solidFill>
                  <a:srgbClr val="F4F1EA"/>
                </a:solidFill>
                <a:latin typeface="Barlow" pitchFamily="2" charset="77"/>
              </a:rPr>
              <a:t> Minnet </a:t>
            </a:r>
            <a:r>
              <a:rPr sz="3200" b="0" i="0" dirty="0" err="1">
                <a:solidFill>
                  <a:srgbClr val="F4F1EA"/>
                </a:solidFill>
                <a:latin typeface="Barlow" pitchFamily="2" charset="77"/>
              </a:rPr>
              <a:t>stärks</a:t>
            </a:r>
            <a:r>
              <a:rPr sz="3200" b="0" i="0" dirty="0">
                <a:solidFill>
                  <a:srgbClr val="F4F1EA"/>
                </a:solidFill>
                <a:latin typeface="Barlow" pitchFamily="2" charset="77"/>
              </a:rPr>
              <a:t>.</a:t>
            </a:r>
          </a:p>
        </p:txBody>
      </p:sp>
      <p:cxnSp>
        <p:nvCxnSpPr>
          <p:cNvPr id="9" name="Connector 8"/>
          <p:cNvCxnSpPr/>
          <p:nvPr/>
        </p:nvCxnSpPr>
        <p:spPr>
          <a:xfrm>
            <a:off x="1645920" y="5349240"/>
            <a:ext cx="124358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10" name="TextBox 9"/>
          <p:cNvSpPr txBox="1"/>
          <p:nvPr/>
        </p:nvSpPr>
        <p:spPr>
          <a:xfrm>
            <a:off x="1645920" y="5605272"/>
            <a:ext cx="6217920" cy="615553"/>
          </a:xfrm>
          <a:prstGeom prst="rect">
            <a:avLst/>
          </a:prstGeom>
          <a:noFill/>
        </p:spPr>
        <p:txBody>
          <a:bodyPr wrap="square" lIns="0" tIns="0" rIns="0" bIns="0" anchor="t">
            <a:spAutoFit/>
          </a:bodyPr>
          <a:lstStyle/>
          <a:p>
            <a:pPr algn="l"/>
            <a:r>
              <a:rPr sz="4000" b="1" i="0">
                <a:solidFill>
                  <a:srgbClr val="F4F1EA"/>
                </a:solidFill>
                <a:latin typeface="Barlow" pitchFamily="2" charset="77"/>
              </a:rPr>
              <a:t>Sprida ut</a:t>
            </a:r>
          </a:p>
        </p:txBody>
      </p:sp>
      <p:sp>
        <p:nvSpPr>
          <p:cNvPr id="11" name="TextBox 10"/>
          <p:cNvSpPr txBox="1"/>
          <p:nvPr/>
        </p:nvSpPr>
        <p:spPr>
          <a:xfrm>
            <a:off x="1645920" y="6245352"/>
            <a:ext cx="6217920" cy="338554"/>
          </a:xfrm>
          <a:prstGeom prst="rect">
            <a:avLst/>
          </a:prstGeom>
          <a:noFill/>
        </p:spPr>
        <p:txBody>
          <a:bodyPr wrap="square" lIns="0" tIns="0" rIns="0" bIns="0" anchor="t">
            <a:spAutoFit/>
          </a:bodyPr>
          <a:lstStyle/>
          <a:p>
            <a:pPr algn="l"/>
            <a:r>
              <a:rPr sz="2200" b="0" i="1" dirty="0">
                <a:solidFill>
                  <a:srgbClr val="F28C28"/>
                </a:solidFill>
                <a:latin typeface="Calibri"/>
              </a:rPr>
              <a:t>spaced repetition</a:t>
            </a:r>
          </a:p>
        </p:txBody>
      </p:sp>
      <p:sp>
        <p:nvSpPr>
          <p:cNvPr id="12" name="TextBox 11"/>
          <p:cNvSpPr txBox="1"/>
          <p:nvPr/>
        </p:nvSpPr>
        <p:spPr>
          <a:xfrm>
            <a:off x="6757850" y="5669279"/>
            <a:ext cx="7323909" cy="492443"/>
          </a:xfrm>
          <a:prstGeom prst="rect">
            <a:avLst/>
          </a:prstGeom>
          <a:noFill/>
        </p:spPr>
        <p:txBody>
          <a:bodyPr wrap="square" lIns="0" tIns="0" rIns="0" bIns="0" anchor="t">
            <a:spAutoFit/>
          </a:bodyPr>
          <a:lstStyle/>
          <a:p>
            <a:pPr algn="l"/>
            <a:r>
              <a:rPr sz="3200" b="0" i="0" dirty="0">
                <a:solidFill>
                  <a:srgbClr val="F4F1EA"/>
                </a:solidFill>
                <a:latin typeface="Barlow" pitchFamily="2" charset="77"/>
              </a:rPr>
              <a:t>Samma </a:t>
            </a:r>
            <a:r>
              <a:rPr sz="3200" b="0" i="0" dirty="0" err="1">
                <a:solidFill>
                  <a:srgbClr val="F4F1EA"/>
                </a:solidFill>
                <a:latin typeface="Barlow" pitchFamily="2" charset="77"/>
              </a:rPr>
              <a:t>fråga</a:t>
            </a:r>
            <a:r>
              <a:rPr sz="3200" b="0" i="0" dirty="0">
                <a:solidFill>
                  <a:srgbClr val="F4F1EA"/>
                </a:solidFill>
                <a:latin typeface="Barlow" pitchFamily="2" charset="77"/>
              </a:rPr>
              <a:t> </a:t>
            </a:r>
            <a:r>
              <a:rPr lang="sv-SE" sz="3200" b="0" i="0" dirty="0">
                <a:solidFill>
                  <a:srgbClr val="F4F1EA"/>
                </a:solidFill>
                <a:latin typeface="Barlow" pitchFamily="2" charset="77"/>
              </a:rPr>
              <a:t>kan </a:t>
            </a:r>
            <a:r>
              <a:rPr sz="3200" b="0" i="0" dirty="0" err="1">
                <a:solidFill>
                  <a:srgbClr val="F4F1EA"/>
                </a:solidFill>
                <a:latin typeface="Barlow" pitchFamily="2" charset="77"/>
              </a:rPr>
              <a:t>återkomm</a:t>
            </a:r>
            <a:r>
              <a:rPr lang="sv-SE" sz="3200" b="0" i="0" dirty="0">
                <a:solidFill>
                  <a:srgbClr val="F4F1EA"/>
                </a:solidFill>
                <a:latin typeface="Barlow" pitchFamily="2" charset="77"/>
              </a:rPr>
              <a:t>a </a:t>
            </a:r>
            <a:r>
              <a:rPr sz="3200" b="0" i="0" dirty="0" err="1">
                <a:solidFill>
                  <a:srgbClr val="F4F1EA"/>
                </a:solidFill>
                <a:latin typeface="Barlow" pitchFamily="2" charset="77"/>
              </a:rPr>
              <a:t>över</a:t>
            </a:r>
            <a:r>
              <a:rPr sz="3200" b="0" i="0" dirty="0">
                <a:solidFill>
                  <a:srgbClr val="F4F1EA"/>
                </a:solidFill>
                <a:latin typeface="Barlow" pitchFamily="2" charset="77"/>
              </a:rPr>
              <a:t> </a:t>
            </a:r>
            <a:r>
              <a:rPr sz="3200" b="0" i="0" dirty="0" err="1">
                <a:solidFill>
                  <a:srgbClr val="F4F1EA"/>
                </a:solidFill>
                <a:latin typeface="Barlow" pitchFamily="2" charset="77"/>
              </a:rPr>
              <a:t>tid</a:t>
            </a:r>
            <a:endParaRPr sz="3200" b="0" i="0" dirty="0">
              <a:solidFill>
                <a:srgbClr val="F4F1EA"/>
              </a:solidFill>
              <a:latin typeface="Barlow" pitchFamily="2" charset="77"/>
            </a:endParaRPr>
          </a:p>
        </p:txBody>
      </p:sp>
      <p:cxnSp>
        <p:nvCxnSpPr>
          <p:cNvPr id="13" name="Connector 12"/>
          <p:cNvCxnSpPr/>
          <p:nvPr/>
        </p:nvCxnSpPr>
        <p:spPr>
          <a:xfrm>
            <a:off x="1645920" y="6949440"/>
            <a:ext cx="124358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14" name="TextBox 13"/>
          <p:cNvSpPr txBox="1"/>
          <p:nvPr/>
        </p:nvSpPr>
        <p:spPr>
          <a:xfrm>
            <a:off x="1645920" y="7205472"/>
            <a:ext cx="6217920" cy="615553"/>
          </a:xfrm>
          <a:prstGeom prst="rect">
            <a:avLst/>
          </a:prstGeom>
          <a:noFill/>
        </p:spPr>
        <p:txBody>
          <a:bodyPr wrap="square" lIns="0" tIns="0" rIns="0" bIns="0" anchor="t">
            <a:spAutoFit/>
          </a:bodyPr>
          <a:lstStyle/>
          <a:p>
            <a:pPr algn="l"/>
            <a:r>
              <a:rPr sz="4000" b="1" i="0">
                <a:solidFill>
                  <a:srgbClr val="F4F1EA"/>
                </a:solidFill>
                <a:latin typeface="Barlow" pitchFamily="2" charset="77"/>
              </a:rPr>
              <a:t>Blanda</a:t>
            </a:r>
          </a:p>
        </p:txBody>
      </p:sp>
      <p:sp>
        <p:nvSpPr>
          <p:cNvPr id="15" name="TextBox 14"/>
          <p:cNvSpPr txBox="1"/>
          <p:nvPr/>
        </p:nvSpPr>
        <p:spPr>
          <a:xfrm>
            <a:off x="1645920" y="7845552"/>
            <a:ext cx="6217920" cy="338554"/>
          </a:xfrm>
          <a:prstGeom prst="rect">
            <a:avLst/>
          </a:prstGeom>
          <a:noFill/>
        </p:spPr>
        <p:txBody>
          <a:bodyPr wrap="square" lIns="0" tIns="0" rIns="0" bIns="0" anchor="t">
            <a:spAutoFit/>
          </a:bodyPr>
          <a:lstStyle/>
          <a:p>
            <a:pPr algn="l"/>
            <a:r>
              <a:rPr sz="2200" b="0" i="1">
                <a:solidFill>
                  <a:srgbClr val="F28C28"/>
                </a:solidFill>
                <a:latin typeface="Calibri"/>
              </a:rPr>
              <a:t>interfoliering</a:t>
            </a:r>
          </a:p>
        </p:txBody>
      </p:sp>
      <p:sp>
        <p:nvSpPr>
          <p:cNvPr id="16" name="TextBox 15"/>
          <p:cNvSpPr txBox="1"/>
          <p:nvPr/>
        </p:nvSpPr>
        <p:spPr>
          <a:xfrm>
            <a:off x="6757850" y="7269479"/>
            <a:ext cx="7323909" cy="984885"/>
          </a:xfrm>
          <a:prstGeom prst="rect">
            <a:avLst/>
          </a:prstGeom>
          <a:noFill/>
        </p:spPr>
        <p:txBody>
          <a:bodyPr wrap="square" lIns="0" tIns="0" rIns="0" bIns="0" anchor="t">
            <a:spAutoFit/>
          </a:bodyPr>
          <a:lstStyle/>
          <a:p>
            <a:pPr algn="l"/>
            <a:r>
              <a:rPr sz="3200" b="0" i="0" dirty="0" err="1">
                <a:solidFill>
                  <a:srgbClr val="F4F1EA"/>
                </a:solidFill>
                <a:latin typeface="Barlow" pitchFamily="2" charset="77"/>
              </a:rPr>
              <a:t>Frågor</a:t>
            </a:r>
            <a:r>
              <a:rPr sz="3200" b="0" i="0" dirty="0">
                <a:solidFill>
                  <a:srgbClr val="F4F1EA"/>
                </a:solidFill>
                <a:latin typeface="Barlow" pitchFamily="2" charset="77"/>
              </a:rPr>
              <a:t> </a:t>
            </a:r>
            <a:r>
              <a:rPr sz="3200" b="0" i="0" dirty="0" err="1">
                <a:solidFill>
                  <a:srgbClr val="F4F1EA"/>
                </a:solidFill>
                <a:latin typeface="Barlow" pitchFamily="2" charset="77"/>
              </a:rPr>
              <a:t>som</a:t>
            </a:r>
            <a:r>
              <a:rPr sz="3200" b="0" i="0" dirty="0">
                <a:solidFill>
                  <a:srgbClr val="F4F1EA"/>
                </a:solidFill>
                <a:latin typeface="Barlow" pitchFamily="2" charset="77"/>
              </a:rPr>
              <a:t> </a:t>
            </a:r>
            <a:r>
              <a:rPr sz="3200" b="0" i="0" dirty="0" err="1">
                <a:solidFill>
                  <a:srgbClr val="F4F1EA"/>
                </a:solidFill>
                <a:latin typeface="Barlow" pitchFamily="2" charset="77"/>
              </a:rPr>
              <a:t>blandar</a:t>
            </a:r>
            <a:r>
              <a:rPr sz="3200" b="0" i="0" dirty="0">
                <a:solidFill>
                  <a:srgbClr val="F4F1EA"/>
                </a:solidFill>
                <a:latin typeface="Barlow" pitchFamily="2" charset="77"/>
              </a:rPr>
              <a:t> </a:t>
            </a:r>
            <a:r>
              <a:rPr sz="3200" b="0" i="0" dirty="0" err="1">
                <a:solidFill>
                  <a:srgbClr val="F4F1EA"/>
                </a:solidFill>
                <a:latin typeface="Barlow" pitchFamily="2" charset="77"/>
              </a:rPr>
              <a:t>ämnen</a:t>
            </a:r>
            <a:r>
              <a:rPr sz="3200" b="0" i="0" dirty="0">
                <a:solidFill>
                  <a:srgbClr val="F4F1EA"/>
                </a:solidFill>
                <a:latin typeface="Barlow" pitchFamily="2" charset="77"/>
              </a:rPr>
              <a:t> </a:t>
            </a:r>
            <a:r>
              <a:rPr sz="3200" b="0" i="0" dirty="0" err="1">
                <a:solidFill>
                  <a:srgbClr val="F4F1EA"/>
                </a:solidFill>
                <a:latin typeface="Barlow" pitchFamily="2" charset="77"/>
              </a:rPr>
              <a:t>lyfter</a:t>
            </a:r>
            <a:r>
              <a:rPr sz="3200" b="0" i="0" dirty="0">
                <a:solidFill>
                  <a:srgbClr val="F4F1EA"/>
                </a:solidFill>
                <a:latin typeface="Barlow" pitchFamily="2" charset="77"/>
              </a:rPr>
              <a:t> </a:t>
            </a:r>
            <a:r>
              <a:rPr sz="3200" b="0" i="0" dirty="0" err="1">
                <a:solidFill>
                  <a:srgbClr val="F4F1EA"/>
                </a:solidFill>
                <a:latin typeface="Barlow" pitchFamily="2" charset="77"/>
              </a:rPr>
              <a:t>likheter</a:t>
            </a:r>
            <a:r>
              <a:rPr sz="3200" b="0" i="0" dirty="0">
                <a:solidFill>
                  <a:srgbClr val="F4F1EA"/>
                </a:solidFill>
                <a:latin typeface="Barlow" pitchFamily="2" charset="77"/>
              </a:rPr>
              <a:t> och </a:t>
            </a:r>
            <a:r>
              <a:rPr sz="3200" b="0" i="0" dirty="0" err="1">
                <a:solidFill>
                  <a:srgbClr val="F4F1EA"/>
                </a:solidFill>
                <a:latin typeface="Barlow" pitchFamily="2" charset="77"/>
              </a:rPr>
              <a:t>skillnader</a:t>
            </a:r>
            <a:r>
              <a:rPr sz="3200" b="0" i="0" dirty="0">
                <a:solidFill>
                  <a:srgbClr val="F4F1EA"/>
                </a:solidFill>
                <a:latin typeface="Barlow" pitchFamily="2" charset="77"/>
              </a:rPr>
              <a:t>.</a:t>
            </a:r>
          </a:p>
        </p:txBody>
      </p:sp>
      <p:cxnSp>
        <p:nvCxnSpPr>
          <p:cNvPr id="17" name="Connector 16"/>
          <p:cNvCxnSpPr/>
          <p:nvPr/>
        </p:nvCxnSpPr>
        <p:spPr>
          <a:xfrm>
            <a:off x="1645920" y="8549640"/>
            <a:ext cx="124358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18" name="TextBox 17"/>
          <p:cNvSpPr txBox="1"/>
          <p:nvPr/>
        </p:nvSpPr>
        <p:spPr>
          <a:xfrm>
            <a:off x="1645920" y="8805672"/>
            <a:ext cx="6217920" cy="615553"/>
          </a:xfrm>
          <a:prstGeom prst="rect">
            <a:avLst/>
          </a:prstGeom>
          <a:noFill/>
        </p:spPr>
        <p:txBody>
          <a:bodyPr wrap="square" lIns="0" tIns="0" rIns="0" bIns="0" anchor="t">
            <a:spAutoFit/>
          </a:bodyPr>
          <a:lstStyle/>
          <a:p>
            <a:pPr algn="l"/>
            <a:r>
              <a:rPr sz="4000" b="1" i="0">
                <a:solidFill>
                  <a:srgbClr val="F4F1EA"/>
                </a:solidFill>
                <a:latin typeface="Barlow" pitchFamily="2" charset="77"/>
              </a:rPr>
              <a:t>Utveckla</a:t>
            </a:r>
          </a:p>
        </p:txBody>
      </p:sp>
      <p:sp>
        <p:nvSpPr>
          <p:cNvPr id="19" name="TextBox 18"/>
          <p:cNvSpPr txBox="1"/>
          <p:nvPr/>
        </p:nvSpPr>
        <p:spPr>
          <a:xfrm>
            <a:off x="1645920" y="9445752"/>
            <a:ext cx="6217920" cy="338554"/>
          </a:xfrm>
          <a:prstGeom prst="rect">
            <a:avLst/>
          </a:prstGeom>
          <a:noFill/>
        </p:spPr>
        <p:txBody>
          <a:bodyPr wrap="square" lIns="0" tIns="0" rIns="0" bIns="0" anchor="t">
            <a:spAutoFit/>
          </a:bodyPr>
          <a:lstStyle/>
          <a:p>
            <a:pPr algn="l"/>
            <a:r>
              <a:rPr sz="2200" b="0" i="1">
                <a:solidFill>
                  <a:srgbClr val="F28C28"/>
                </a:solidFill>
                <a:latin typeface="Calibri"/>
              </a:rPr>
              <a:t>elaboration</a:t>
            </a:r>
          </a:p>
        </p:txBody>
      </p:sp>
      <p:sp>
        <p:nvSpPr>
          <p:cNvPr id="20" name="TextBox 19"/>
          <p:cNvSpPr txBox="1"/>
          <p:nvPr/>
        </p:nvSpPr>
        <p:spPr>
          <a:xfrm>
            <a:off x="6757850" y="8869680"/>
            <a:ext cx="7323909" cy="984885"/>
          </a:xfrm>
          <a:prstGeom prst="rect">
            <a:avLst/>
          </a:prstGeom>
          <a:noFill/>
        </p:spPr>
        <p:txBody>
          <a:bodyPr wrap="square" lIns="0" tIns="0" rIns="0" bIns="0" anchor="t">
            <a:spAutoFit/>
          </a:bodyPr>
          <a:lstStyle/>
          <a:p>
            <a:pPr algn="l"/>
            <a:r>
              <a:rPr sz="3200" b="0" i="0" dirty="0">
                <a:solidFill>
                  <a:srgbClr val="F4F1EA"/>
                </a:solidFill>
                <a:latin typeface="Barlow" pitchFamily="2" charset="77"/>
              </a:rPr>
              <a:t>”</a:t>
            </a:r>
            <a:r>
              <a:rPr sz="3200" b="0" i="0" dirty="0" err="1">
                <a:solidFill>
                  <a:srgbClr val="F4F1EA"/>
                </a:solidFill>
                <a:latin typeface="Barlow" pitchFamily="2" charset="77"/>
              </a:rPr>
              <a:t>Varför</a:t>
            </a:r>
            <a:r>
              <a:rPr sz="3200" b="0" i="0" dirty="0">
                <a:solidFill>
                  <a:srgbClr val="F4F1EA"/>
                </a:solidFill>
                <a:latin typeface="Barlow" pitchFamily="2" charset="77"/>
              </a:rPr>
              <a:t>?” och ”</a:t>
            </a:r>
            <a:r>
              <a:rPr lang="sv-SE" sz="3200" b="0" dirty="0">
                <a:solidFill>
                  <a:srgbClr val="F4F1EA"/>
                </a:solidFill>
                <a:latin typeface="Barlow" pitchFamily="2" charset="77"/>
              </a:rPr>
              <a:t>H</a:t>
            </a:r>
            <a:r>
              <a:rPr sz="3200" b="0" i="0" dirty="0" err="1">
                <a:solidFill>
                  <a:srgbClr val="F4F1EA"/>
                </a:solidFill>
                <a:latin typeface="Barlow" pitchFamily="2" charset="77"/>
              </a:rPr>
              <a:t>ur</a:t>
            </a:r>
            <a:r>
              <a:rPr sz="3200" b="0" i="0" dirty="0">
                <a:solidFill>
                  <a:srgbClr val="F4F1EA"/>
                </a:solidFill>
                <a:latin typeface="Barlow" pitchFamily="2" charset="77"/>
              </a:rPr>
              <a:t> </a:t>
            </a:r>
            <a:r>
              <a:rPr sz="3200" b="0" i="0" dirty="0" err="1">
                <a:solidFill>
                  <a:srgbClr val="F4F1EA"/>
                </a:solidFill>
                <a:latin typeface="Barlow" pitchFamily="2" charset="77"/>
              </a:rPr>
              <a:t>hänger</a:t>
            </a:r>
            <a:r>
              <a:rPr sz="3200" b="0" i="0" dirty="0">
                <a:solidFill>
                  <a:srgbClr val="F4F1EA"/>
                </a:solidFill>
                <a:latin typeface="Barlow" pitchFamily="2" charset="77"/>
              </a:rPr>
              <a:t> det </a:t>
            </a:r>
            <a:r>
              <a:rPr sz="3200" b="0" i="0" dirty="0" err="1">
                <a:solidFill>
                  <a:srgbClr val="F4F1EA"/>
                </a:solidFill>
                <a:latin typeface="Barlow" pitchFamily="2" charset="77"/>
              </a:rPr>
              <a:t>ihop</a:t>
            </a:r>
            <a:r>
              <a:rPr sz="3200" b="0" i="0" dirty="0">
                <a:solidFill>
                  <a:srgbClr val="F4F1EA"/>
                </a:solidFill>
                <a:latin typeface="Barlow" pitchFamily="2" charset="77"/>
              </a:rPr>
              <a:t>?” </a:t>
            </a:r>
            <a:r>
              <a:rPr sz="3200" b="0" i="0" dirty="0" err="1">
                <a:solidFill>
                  <a:srgbClr val="F4F1EA"/>
                </a:solidFill>
                <a:latin typeface="Barlow" pitchFamily="2" charset="77"/>
              </a:rPr>
              <a:t>kopplar</a:t>
            </a:r>
            <a:r>
              <a:rPr sz="3200" b="0" i="0" dirty="0">
                <a:solidFill>
                  <a:srgbClr val="F4F1EA"/>
                </a:solidFill>
                <a:latin typeface="Barlow" pitchFamily="2" charset="77"/>
              </a:rPr>
              <a:t> till det eleven redan vet.</a:t>
            </a:r>
          </a:p>
        </p:txBody>
      </p:sp>
      <p:cxnSp>
        <p:nvCxnSpPr>
          <p:cNvPr id="21" name="Connector 20"/>
          <p:cNvCxnSpPr/>
          <p:nvPr/>
        </p:nvCxnSpPr>
        <p:spPr>
          <a:xfrm>
            <a:off x="1645920" y="10149840"/>
            <a:ext cx="124358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22" name="TextBox 21"/>
          <p:cNvSpPr txBox="1"/>
          <p:nvPr/>
        </p:nvSpPr>
        <p:spPr>
          <a:xfrm>
            <a:off x="1645920" y="10405872"/>
            <a:ext cx="6217920" cy="615553"/>
          </a:xfrm>
          <a:prstGeom prst="rect">
            <a:avLst/>
          </a:prstGeom>
          <a:noFill/>
        </p:spPr>
        <p:txBody>
          <a:bodyPr wrap="square" lIns="0" tIns="0" rIns="0" bIns="0" anchor="t">
            <a:spAutoFit/>
          </a:bodyPr>
          <a:lstStyle/>
          <a:p>
            <a:pPr algn="l"/>
            <a:r>
              <a:rPr sz="4000" b="1" i="0" dirty="0" err="1">
                <a:solidFill>
                  <a:srgbClr val="F4F1EA"/>
                </a:solidFill>
                <a:latin typeface="Barlow" pitchFamily="2" charset="77"/>
              </a:rPr>
              <a:t>Önskvärd</a:t>
            </a:r>
            <a:r>
              <a:rPr sz="4000" b="1" i="0" dirty="0">
                <a:solidFill>
                  <a:srgbClr val="F4F1EA"/>
                </a:solidFill>
                <a:latin typeface="Barlow" pitchFamily="2" charset="77"/>
              </a:rPr>
              <a:t> </a:t>
            </a:r>
            <a:r>
              <a:rPr sz="4000" b="1" i="0" dirty="0" err="1">
                <a:solidFill>
                  <a:srgbClr val="F4F1EA"/>
                </a:solidFill>
                <a:latin typeface="Barlow" pitchFamily="2" charset="77"/>
              </a:rPr>
              <a:t>svårighet</a:t>
            </a:r>
            <a:endParaRPr sz="4000" b="1" i="0" dirty="0">
              <a:solidFill>
                <a:srgbClr val="F4F1EA"/>
              </a:solidFill>
              <a:latin typeface="Barlow" pitchFamily="2" charset="77"/>
            </a:endParaRPr>
          </a:p>
        </p:txBody>
      </p:sp>
      <p:sp>
        <p:nvSpPr>
          <p:cNvPr id="23" name="TextBox 22"/>
          <p:cNvSpPr txBox="1"/>
          <p:nvPr/>
        </p:nvSpPr>
        <p:spPr>
          <a:xfrm>
            <a:off x="1645920" y="11045952"/>
            <a:ext cx="6217920" cy="338554"/>
          </a:xfrm>
          <a:prstGeom prst="rect">
            <a:avLst/>
          </a:prstGeom>
          <a:noFill/>
        </p:spPr>
        <p:txBody>
          <a:bodyPr wrap="square" lIns="0" tIns="0" rIns="0" bIns="0" anchor="t">
            <a:spAutoFit/>
          </a:bodyPr>
          <a:lstStyle/>
          <a:p>
            <a:pPr algn="l"/>
            <a:r>
              <a:rPr sz="2200" b="0" i="1">
                <a:solidFill>
                  <a:srgbClr val="F28C28"/>
                </a:solidFill>
                <a:latin typeface="Calibri"/>
              </a:rPr>
              <a:t>desirable difficulties</a:t>
            </a:r>
          </a:p>
        </p:txBody>
      </p:sp>
      <p:sp>
        <p:nvSpPr>
          <p:cNvPr id="24" name="TextBox 23"/>
          <p:cNvSpPr txBox="1"/>
          <p:nvPr/>
        </p:nvSpPr>
        <p:spPr>
          <a:xfrm>
            <a:off x="6757850" y="10469880"/>
            <a:ext cx="7323909" cy="984885"/>
          </a:xfrm>
          <a:prstGeom prst="rect">
            <a:avLst/>
          </a:prstGeom>
          <a:noFill/>
        </p:spPr>
        <p:txBody>
          <a:bodyPr wrap="square" lIns="0" tIns="0" rIns="0" bIns="0" anchor="t">
            <a:spAutoFit/>
          </a:bodyPr>
          <a:lstStyle/>
          <a:p>
            <a:pPr algn="l"/>
            <a:r>
              <a:rPr sz="3200" b="0" i="0" dirty="0">
                <a:solidFill>
                  <a:srgbClr val="F4F1EA"/>
                </a:solidFill>
                <a:latin typeface="Barlow" pitchFamily="2" charset="77"/>
              </a:rPr>
              <a:t>En </a:t>
            </a:r>
            <a:r>
              <a:rPr sz="3200" b="0" i="0" dirty="0" err="1">
                <a:solidFill>
                  <a:srgbClr val="F4F1EA"/>
                </a:solidFill>
                <a:latin typeface="Barlow" pitchFamily="2" charset="77"/>
              </a:rPr>
              <a:t>lagom</a:t>
            </a:r>
            <a:r>
              <a:rPr sz="3200" b="0" i="0" dirty="0">
                <a:solidFill>
                  <a:srgbClr val="F4F1EA"/>
                </a:solidFill>
                <a:latin typeface="Barlow" pitchFamily="2" charset="77"/>
              </a:rPr>
              <a:t> </a:t>
            </a:r>
            <a:r>
              <a:rPr sz="3200" b="0" i="0" dirty="0" err="1">
                <a:solidFill>
                  <a:srgbClr val="F4F1EA"/>
                </a:solidFill>
                <a:latin typeface="Barlow" pitchFamily="2" charset="77"/>
              </a:rPr>
              <a:t>svår</a:t>
            </a:r>
            <a:r>
              <a:rPr sz="3200" b="0" i="0" dirty="0">
                <a:solidFill>
                  <a:srgbClr val="F4F1EA"/>
                </a:solidFill>
                <a:latin typeface="Barlow" pitchFamily="2" charset="77"/>
              </a:rPr>
              <a:t> </a:t>
            </a:r>
            <a:r>
              <a:rPr sz="3200" b="0" i="0" dirty="0" err="1">
                <a:solidFill>
                  <a:srgbClr val="F4F1EA"/>
                </a:solidFill>
                <a:latin typeface="Barlow" pitchFamily="2" charset="77"/>
              </a:rPr>
              <a:t>fråga</a:t>
            </a:r>
            <a:r>
              <a:rPr sz="3200" b="0" i="0" dirty="0">
                <a:solidFill>
                  <a:srgbClr val="F4F1EA"/>
                </a:solidFill>
                <a:latin typeface="Barlow" pitchFamily="2" charset="77"/>
              </a:rPr>
              <a:t>: </a:t>
            </a:r>
            <a:r>
              <a:rPr sz="3200" b="0" i="0" dirty="0" err="1">
                <a:solidFill>
                  <a:srgbClr val="F4F1EA"/>
                </a:solidFill>
                <a:latin typeface="Barlow" pitchFamily="2" charset="77"/>
              </a:rPr>
              <a:t>ansträngande</a:t>
            </a:r>
            <a:r>
              <a:rPr sz="3200" b="0" i="0" dirty="0">
                <a:solidFill>
                  <a:srgbClr val="F4F1EA"/>
                </a:solidFill>
                <a:latin typeface="Barlow" pitchFamily="2" charset="77"/>
              </a:rPr>
              <a:t> nu, </a:t>
            </a:r>
            <a:r>
              <a:rPr sz="3200" b="0" i="0" dirty="0" err="1">
                <a:solidFill>
                  <a:srgbClr val="F4F1EA"/>
                </a:solidFill>
                <a:latin typeface="Barlow" pitchFamily="2" charset="77"/>
              </a:rPr>
              <a:t>djupare</a:t>
            </a:r>
            <a:r>
              <a:rPr sz="3200" b="0" i="0" dirty="0">
                <a:solidFill>
                  <a:srgbClr val="F4F1EA"/>
                </a:solidFill>
                <a:latin typeface="Barlow" pitchFamily="2" charset="77"/>
              </a:rPr>
              <a:t> </a:t>
            </a:r>
            <a:r>
              <a:rPr sz="3200" b="0" i="0" dirty="0" err="1">
                <a:solidFill>
                  <a:srgbClr val="F4F1EA"/>
                </a:solidFill>
                <a:latin typeface="Barlow" pitchFamily="2" charset="77"/>
              </a:rPr>
              <a:t>förståelse</a:t>
            </a:r>
            <a:r>
              <a:rPr sz="3200" b="0" i="0" dirty="0">
                <a:solidFill>
                  <a:srgbClr val="F4F1EA"/>
                </a:solidFill>
                <a:latin typeface="Barlow" pitchFamily="2" charset="77"/>
              </a:rPr>
              <a:t> </a:t>
            </a:r>
            <a:r>
              <a:rPr sz="3200" b="0" i="0" dirty="0" err="1">
                <a:solidFill>
                  <a:srgbClr val="F4F1EA"/>
                </a:solidFill>
                <a:latin typeface="Barlow" pitchFamily="2" charset="77"/>
              </a:rPr>
              <a:t>på</a:t>
            </a:r>
            <a:r>
              <a:rPr sz="3200" b="0" i="0" dirty="0">
                <a:solidFill>
                  <a:srgbClr val="F4F1EA"/>
                </a:solidFill>
                <a:latin typeface="Barlow" pitchFamily="2" charset="77"/>
              </a:rPr>
              <a:t> </a:t>
            </a:r>
            <a:r>
              <a:rPr sz="3200" b="0" i="0" dirty="0" err="1">
                <a:solidFill>
                  <a:srgbClr val="F4F1EA"/>
                </a:solidFill>
                <a:latin typeface="Barlow" pitchFamily="2" charset="77"/>
              </a:rPr>
              <a:t>sikt</a:t>
            </a:r>
            <a:r>
              <a:rPr sz="3200" b="0" i="0" dirty="0">
                <a:solidFill>
                  <a:srgbClr val="F4F1EA"/>
                </a:solidFill>
                <a:latin typeface="Barlow" pitchFamily="2" charset="77"/>
              </a:rPr>
              <a:t>.</a:t>
            </a:r>
          </a:p>
        </p:txBody>
      </p:sp>
      <p:cxnSp>
        <p:nvCxnSpPr>
          <p:cNvPr id="25" name="Connector 24"/>
          <p:cNvCxnSpPr/>
          <p:nvPr/>
        </p:nvCxnSpPr>
        <p:spPr>
          <a:xfrm>
            <a:off x="1645920" y="11750040"/>
            <a:ext cx="124358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29" name="VAD HÄNDER NÄR VI STÄLLER FRÅGOR?">
            <a:extLst>
              <a:ext uri="{FF2B5EF4-FFF2-40B4-BE49-F238E27FC236}">
                <a16:creationId xmlns:a16="http://schemas.microsoft.com/office/drawing/2014/main" id="{72633022-4741-7661-A834-BCAEADA5AF98}"/>
              </a:ext>
            </a:extLst>
          </p:cNvPr>
          <p:cNvSpPr txBox="1"/>
          <p:nvPr/>
        </p:nvSpPr>
        <p:spPr>
          <a:xfrm>
            <a:off x="1212184" y="1156845"/>
            <a:ext cx="24819641" cy="1375376"/>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p>
            <a:pPr lvl="1" indent="342900" algn="l" defTabSz="821531">
              <a:defRPr sz="8000" b="0">
                <a:solidFill>
                  <a:srgbClr val="FFFFFF"/>
                </a:solidFill>
                <a:latin typeface="Helvetica Neue Bold Condensed"/>
                <a:ea typeface="Helvetica Neue Bold Condensed"/>
                <a:cs typeface="Helvetica Neue Bold Condensed"/>
                <a:sym typeface="Helvetica Neue Bold Condensed"/>
              </a:defRPr>
            </a:pPr>
            <a:r>
              <a:rPr lang="sv-SE" dirty="0"/>
              <a:t>Vad händer när vi ställer frågor?</a:t>
            </a:r>
            <a:endParaRPr dirty="0"/>
          </a:p>
        </p:txBody>
      </p:sp>
      <p:pic>
        <p:nvPicPr>
          <p:cNvPr id="30" name="Bildobjekt 29">
            <a:extLst>
              <a:ext uri="{FF2B5EF4-FFF2-40B4-BE49-F238E27FC236}">
                <a16:creationId xmlns:a16="http://schemas.microsoft.com/office/drawing/2014/main" id="{7771F7E2-7640-0A44-4EB4-B5C2A8704BE3}"/>
              </a:ext>
            </a:extLst>
          </p:cNvPr>
          <p:cNvPicPr>
            <a:picLocks noChangeAspect="1"/>
          </p:cNvPicPr>
          <p:nvPr/>
        </p:nvPicPr>
        <p:blipFill>
          <a:blip r:embed="rId4"/>
          <a:srcRect l="65302" t="15977" r="2758" b="6050"/>
          <a:stretch>
            <a:fillRect/>
          </a:stretch>
        </p:blipFill>
        <p:spPr>
          <a:xfrm>
            <a:off x="16932150" y="6335611"/>
            <a:ext cx="5127915" cy="7037907"/>
          </a:xfrm>
          <a:prstGeom prst="rect">
            <a:avLst/>
          </a:prstGeom>
        </p:spPr>
      </p:pic>
      <p:sp>
        <p:nvSpPr>
          <p:cNvPr id="32" name="textruta 31">
            <a:extLst>
              <a:ext uri="{FF2B5EF4-FFF2-40B4-BE49-F238E27FC236}">
                <a16:creationId xmlns:a16="http://schemas.microsoft.com/office/drawing/2014/main" id="{47110610-5E4F-9D72-FB2B-33CFC414B2AD}"/>
              </a:ext>
            </a:extLst>
          </p:cNvPr>
          <p:cNvSpPr txBox="1"/>
          <p:nvPr/>
        </p:nvSpPr>
        <p:spPr>
          <a:xfrm>
            <a:off x="15227479" y="3535809"/>
            <a:ext cx="7932420" cy="1877437"/>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sv-SE" sz="5800" b="1" i="0" dirty="0">
                <a:solidFill>
                  <a:srgbClr val="F4F1EA"/>
                </a:solidFill>
                <a:latin typeface="Cambria"/>
              </a:rPr>
              <a:t>En fråga skapar ett tomrum vi vill fylla</a:t>
            </a:r>
          </a:p>
        </p:txBody>
      </p:sp>
      <p:sp>
        <p:nvSpPr>
          <p:cNvPr id="33" name="Rectangle 17">
            <a:extLst>
              <a:ext uri="{FF2B5EF4-FFF2-40B4-BE49-F238E27FC236}">
                <a16:creationId xmlns:a16="http://schemas.microsoft.com/office/drawing/2014/main" id="{8FAB7620-5CE9-E95B-33F5-2D8660576174}"/>
              </a:ext>
            </a:extLst>
          </p:cNvPr>
          <p:cNvSpPr/>
          <p:nvPr/>
        </p:nvSpPr>
        <p:spPr>
          <a:xfrm>
            <a:off x="15514320" y="3749039"/>
            <a:ext cx="137160" cy="1447801"/>
          </a:xfrm>
          <a:prstGeom prst="rect">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1000" fill="hold"/>
                                        <p:tgtEl>
                                          <p:spTgt spid="32"/>
                                        </p:tgtEl>
                                        <p:attrNameLst>
                                          <p:attrName>ppt_x</p:attrName>
                                        </p:attrNameLst>
                                      </p:cBhvr>
                                      <p:tavLst>
                                        <p:tav tm="0">
                                          <p:val>
                                            <p:strVal val="1+#ppt_w/2"/>
                                          </p:val>
                                        </p:tav>
                                        <p:tav tm="100000">
                                          <p:val>
                                            <p:strVal val="#ppt_x"/>
                                          </p:val>
                                        </p:tav>
                                      </p:tavLst>
                                    </p:anim>
                                    <p:anim calcmode="lin" valueType="num">
                                      <p:cBhvr additive="base">
                                        <p:cTn id="33"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6" grpId="0"/>
      <p:bldP spid="20" grpId="0"/>
      <p:bldP spid="24" grpId="0"/>
      <p:bldP spid="3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78250-99AD-2073-C84F-7E381BA64B8D}"/>
            </a:ext>
          </a:extLst>
        </p:cNvPr>
        <p:cNvGrpSpPr/>
        <p:nvPr/>
      </p:nvGrpSpPr>
      <p:grpSpPr>
        <a:xfrm>
          <a:off x="0" y="0"/>
          <a:ext cx="0" cy="0"/>
          <a:chOff x="0" y="0"/>
          <a:chExt cx="0" cy="0"/>
        </a:xfrm>
      </p:grpSpPr>
      <p:pic>
        <p:nvPicPr>
          <p:cNvPr id="46" name="Picture 25" descr="photo.jpg">
            <a:extLst>
              <a:ext uri="{FF2B5EF4-FFF2-40B4-BE49-F238E27FC236}">
                <a16:creationId xmlns:a16="http://schemas.microsoft.com/office/drawing/2014/main" id="{215623B9-20EA-AED1-6574-1EC6E7E2EA34}"/>
              </a:ext>
            </a:extLst>
          </p:cNvPr>
          <p:cNvPicPr>
            <a:picLocks noChangeAspect="1"/>
          </p:cNvPicPr>
          <p:nvPr/>
        </p:nvPicPr>
        <p:blipFill>
          <a:blip r:embed="rId3"/>
          <a:stretch>
            <a:fillRect/>
          </a:stretch>
        </p:blipFill>
        <p:spPr>
          <a:xfrm>
            <a:off x="14857569" y="7200023"/>
            <a:ext cx="10728005" cy="6515977"/>
          </a:xfrm>
          <a:prstGeom prst="roundRect">
            <a:avLst>
              <a:gd name="adj" fmla="val 4000"/>
            </a:avLst>
          </a:prstGeom>
        </p:spPr>
      </p:pic>
      <p:pic>
        <p:nvPicPr>
          <p:cNvPr id="47" name="Bildobjekt 46">
            <a:extLst>
              <a:ext uri="{FF2B5EF4-FFF2-40B4-BE49-F238E27FC236}">
                <a16:creationId xmlns:a16="http://schemas.microsoft.com/office/drawing/2014/main" id="{8EBDCB1E-AC30-4EED-0F8D-11427E1FB7FA}"/>
              </a:ext>
            </a:extLst>
          </p:cNvPr>
          <p:cNvPicPr>
            <a:picLocks noChangeAspect="1"/>
          </p:cNvPicPr>
          <p:nvPr/>
        </p:nvPicPr>
        <p:blipFill>
          <a:blip r:embed="rId4"/>
          <a:srcRect l="65302" t="15977" r="2758" b="6050"/>
          <a:stretch>
            <a:fillRect/>
          </a:stretch>
        </p:blipFill>
        <p:spPr>
          <a:xfrm>
            <a:off x="20278722" y="8016232"/>
            <a:ext cx="3637122" cy="5398072"/>
          </a:xfrm>
          <a:prstGeom prst="rect">
            <a:avLst/>
          </a:prstGeom>
        </p:spPr>
      </p:pic>
      <p:sp>
        <p:nvSpPr>
          <p:cNvPr id="3" name="TextBox 2">
            <a:extLst>
              <a:ext uri="{FF2B5EF4-FFF2-40B4-BE49-F238E27FC236}">
                <a16:creationId xmlns:a16="http://schemas.microsoft.com/office/drawing/2014/main" id="{6CBB36FE-16B6-75B0-522D-6E39565AA589}"/>
              </a:ext>
            </a:extLst>
          </p:cNvPr>
          <p:cNvSpPr txBox="1"/>
          <p:nvPr/>
        </p:nvSpPr>
        <p:spPr>
          <a:xfrm>
            <a:off x="1645920" y="1463040"/>
            <a:ext cx="21488400" cy="1107996"/>
          </a:xfrm>
          <a:prstGeom prst="rect">
            <a:avLst/>
          </a:prstGeom>
          <a:noFill/>
        </p:spPr>
        <p:txBody>
          <a:bodyPr wrap="square" lIns="0" tIns="0" rIns="0" bIns="0" anchor="t">
            <a:spAutoFit/>
          </a:bodyPr>
          <a:lstStyle/>
          <a:p>
            <a:pPr algn="l"/>
            <a:r>
              <a:rPr lang="sv-SE" sz="7200" b="1" dirty="0">
                <a:solidFill>
                  <a:srgbClr val="FFFFFF"/>
                </a:solidFill>
                <a:latin typeface="Helvetica Neue Bold Condensed"/>
              </a:rPr>
              <a:t>Lärande – ett växelspel</a:t>
            </a:r>
            <a:endParaRPr sz="7200" b="1" dirty="0">
              <a:solidFill>
                <a:srgbClr val="FFFFFF"/>
              </a:solidFill>
              <a:latin typeface="Helvetica Neue Bold Condensed"/>
            </a:endParaRPr>
          </a:p>
        </p:txBody>
      </p:sp>
      <p:sp>
        <p:nvSpPr>
          <p:cNvPr id="5" name="TextBox 4">
            <a:extLst>
              <a:ext uri="{FF2B5EF4-FFF2-40B4-BE49-F238E27FC236}">
                <a16:creationId xmlns:a16="http://schemas.microsoft.com/office/drawing/2014/main" id="{592590E7-20CB-93BF-D106-2A6A71F0ADFD}"/>
              </a:ext>
            </a:extLst>
          </p:cNvPr>
          <p:cNvSpPr txBox="1"/>
          <p:nvPr/>
        </p:nvSpPr>
        <p:spPr>
          <a:xfrm>
            <a:off x="1645920" y="3360420"/>
            <a:ext cx="6949440" cy="430887"/>
          </a:xfrm>
          <a:prstGeom prst="rect">
            <a:avLst/>
          </a:prstGeom>
          <a:noFill/>
        </p:spPr>
        <p:txBody>
          <a:bodyPr wrap="square" lIns="0" tIns="0" rIns="0" bIns="0" anchor="t">
            <a:spAutoFit/>
          </a:bodyPr>
          <a:lstStyle/>
          <a:p>
            <a:pPr algn="l"/>
            <a:r>
              <a:rPr b="1" spc="300">
                <a:solidFill>
                  <a:srgbClr val="F28C28"/>
                </a:solidFill>
                <a:latin typeface="Calibri"/>
              </a:rPr>
              <a:t>I HJÄRNAN</a:t>
            </a:r>
          </a:p>
        </p:txBody>
      </p:sp>
      <p:sp>
        <p:nvSpPr>
          <p:cNvPr id="7" name="TextBox 6">
            <a:extLst>
              <a:ext uri="{FF2B5EF4-FFF2-40B4-BE49-F238E27FC236}">
                <a16:creationId xmlns:a16="http://schemas.microsoft.com/office/drawing/2014/main" id="{0B51B36A-8EC9-A92E-D59C-DB4EAEA080C9}"/>
              </a:ext>
            </a:extLst>
          </p:cNvPr>
          <p:cNvSpPr txBox="1"/>
          <p:nvPr/>
        </p:nvSpPr>
        <p:spPr>
          <a:xfrm>
            <a:off x="10647045" y="3406140"/>
            <a:ext cx="6949440" cy="430887"/>
          </a:xfrm>
          <a:prstGeom prst="rect">
            <a:avLst/>
          </a:prstGeom>
          <a:noFill/>
        </p:spPr>
        <p:txBody>
          <a:bodyPr wrap="square" lIns="0" tIns="0" rIns="0" bIns="0" anchor="t">
            <a:spAutoFit/>
          </a:bodyPr>
          <a:lstStyle/>
          <a:p>
            <a:pPr algn="l"/>
            <a:r>
              <a:rPr b="1" spc="300" dirty="0">
                <a:solidFill>
                  <a:srgbClr val="F28C28"/>
                </a:solidFill>
                <a:latin typeface="Calibri"/>
              </a:rPr>
              <a:t>MELLAN MÄNNISKOR</a:t>
            </a:r>
          </a:p>
        </p:txBody>
      </p:sp>
      <p:sp>
        <p:nvSpPr>
          <p:cNvPr id="8" name="TextBox 7">
            <a:extLst>
              <a:ext uri="{FF2B5EF4-FFF2-40B4-BE49-F238E27FC236}">
                <a16:creationId xmlns:a16="http://schemas.microsoft.com/office/drawing/2014/main" id="{756B3625-9741-904B-0E2E-771249F8F99D}"/>
              </a:ext>
            </a:extLst>
          </p:cNvPr>
          <p:cNvSpPr txBox="1"/>
          <p:nvPr/>
        </p:nvSpPr>
        <p:spPr>
          <a:xfrm>
            <a:off x="1645920" y="4091940"/>
            <a:ext cx="6949440" cy="553998"/>
          </a:xfrm>
          <a:prstGeom prst="rect">
            <a:avLst/>
          </a:prstGeom>
          <a:noFill/>
        </p:spPr>
        <p:txBody>
          <a:bodyPr wrap="square" lIns="0" tIns="0" rIns="0" bIns="0" anchor="t">
            <a:spAutoFit/>
          </a:bodyPr>
          <a:lstStyle/>
          <a:p>
            <a:pPr algn="l"/>
            <a:r>
              <a:rPr sz="3600" b="1">
                <a:solidFill>
                  <a:srgbClr val="FFFFFF"/>
                </a:solidFill>
                <a:latin typeface="Barlow"/>
              </a:rPr>
              <a:t>Önskvärd svårighet</a:t>
            </a:r>
          </a:p>
        </p:txBody>
      </p:sp>
      <p:sp>
        <p:nvSpPr>
          <p:cNvPr id="9" name="TextBox 8">
            <a:extLst>
              <a:ext uri="{FF2B5EF4-FFF2-40B4-BE49-F238E27FC236}">
                <a16:creationId xmlns:a16="http://schemas.microsoft.com/office/drawing/2014/main" id="{746D1361-07BA-2772-2A2D-C477AF558E55}"/>
              </a:ext>
            </a:extLst>
          </p:cNvPr>
          <p:cNvSpPr txBox="1"/>
          <p:nvPr/>
        </p:nvSpPr>
        <p:spPr>
          <a:xfrm>
            <a:off x="1645920" y="4732020"/>
            <a:ext cx="6949440" cy="430887"/>
          </a:xfrm>
          <a:prstGeom prst="rect">
            <a:avLst/>
          </a:prstGeom>
          <a:noFill/>
        </p:spPr>
        <p:txBody>
          <a:bodyPr wrap="square" lIns="0" tIns="0" rIns="0" bIns="0" anchor="t">
            <a:spAutoFit/>
          </a:bodyPr>
          <a:lstStyle/>
          <a:p>
            <a:pPr algn="l"/>
            <a:r>
              <a:rPr b="0">
                <a:solidFill>
                  <a:srgbClr val="B4BBC6"/>
                </a:solidFill>
                <a:latin typeface="Barlow"/>
              </a:rPr>
              <a:t>lagom svårt utvecklar</a:t>
            </a:r>
          </a:p>
        </p:txBody>
      </p:sp>
      <p:sp>
        <p:nvSpPr>
          <p:cNvPr id="12" name="TextBox 11">
            <a:extLst>
              <a:ext uri="{FF2B5EF4-FFF2-40B4-BE49-F238E27FC236}">
                <a16:creationId xmlns:a16="http://schemas.microsoft.com/office/drawing/2014/main" id="{5655285B-2751-4D69-A494-2FFB7C20D381}"/>
              </a:ext>
            </a:extLst>
          </p:cNvPr>
          <p:cNvSpPr txBox="1"/>
          <p:nvPr/>
        </p:nvSpPr>
        <p:spPr>
          <a:xfrm>
            <a:off x="10647045" y="4137660"/>
            <a:ext cx="6949440" cy="553998"/>
          </a:xfrm>
          <a:prstGeom prst="rect">
            <a:avLst/>
          </a:prstGeom>
          <a:noFill/>
        </p:spPr>
        <p:txBody>
          <a:bodyPr wrap="square" lIns="0" tIns="0" rIns="0" bIns="0" anchor="t">
            <a:spAutoFit/>
          </a:bodyPr>
          <a:lstStyle/>
          <a:p>
            <a:pPr algn="l"/>
            <a:r>
              <a:rPr sz="3600" b="1" dirty="0" err="1">
                <a:solidFill>
                  <a:srgbClr val="FFFFFF"/>
                </a:solidFill>
                <a:latin typeface="Barlow"/>
              </a:rPr>
              <a:t>Proximala</a:t>
            </a:r>
            <a:r>
              <a:rPr sz="3600" b="1" dirty="0">
                <a:solidFill>
                  <a:srgbClr val="FFFFFF"/>
                </a:solidFill>
                <a:latin typeface="Barlow"/>
              </a:rPr>
              <a:t> </a:t>
            </a:r>
            <a:r>
              <a:rPr sz="3600" b="1" dirty="0" err="1">
                <a:solidFill>
                  <a:srgbClr val="FFFFFF"/>
                </a:solidFill>
                <a:latin typeface="Barlow"/>
              </a:rPr>
              <a:t>utvecklingszonen</a:t>
            </a:r>
            <a:endParaRPr sz="3600" b="1" dirty="0">
              <a:solidFill>
                <a:srgbClr val="FFFFFF"/>
              </a:solidFill>
              <a:latin typeface="Barlow"/>
            </a:endParaRPr>
          </a:p>
        </p:txBody>
      </p:sp>
      <p:sp>
        <p:nvSpPr>
          <p:cNvPr id="13" name="TextBox 12">
            <a:extLst>
              <a:ext uri="{FF2B5EF4-FFF2-40B4-BE49-F238E27FC236}">
                <a16:creationId xmlns:a16="http://schemas.microsoft.com/office/drawing/2014/main" id="{B648BE60-B43F-178A-E735-ED06B9A25BB7}"/>
              </a:ext>
            </a:extLst>
          </p:cNvPr>
          <p:cNvSpPr txBox="1"/>
          <p:nvPr/>
        </p:nvSpPr>
        <p:spPr>
          <a:xfrm>
            <a:off x="10647045" y="4777740"/>
            <a:ext cx="6949440" cy="430887"/>
          </a:xfrm>
          <a:prstGeom prst="rect">
            <a:avLst/>
          </a:prstGeom>
          <a:noFill/>
        </p:spPr>
        <p:txBody>
          <a:bodyPr wrap="square" lIns="0" tIns="0" rIns="0" bIns="0" anchor="t">
            <a:spAutoFit/>
          </a:bodyPr>
          <a:lstStyle/>
          <a:p>
            <a:pPr algn="l"/>
            <a:r>
              <a:rPr b="0">
                <a:solidFill>
                  <a:srgbClr val="B4BBC6"/>
                </a:solidFill>
                <a:latin typeface="Barlow"/>
              </a:rPr>
              <a:t>med stöd klarar eleven mer än på egen hand</a:t>
            </a:r>
          </a:p>
        </p:txBody>
      </p:sp>
      <p:sp>
        <p:nvSpPr>
          <p:cNvPr id="14" name="Left-Right Arrow 13">
            <a:extLst>
              <a:ext uri="{FF2B5EF4-FFF2-40B4-BE49-F238E27FC236}">
                <a16:creationId xmlns:a16="http://schemas.microsoft.com/office/drawing/2014/main" id="{EE1F20C6-B201-D75D-DD06-319746BDB830}"/>
              </a:ext>
            </a:extLst>
          </p:cNvPr>
          <p:cNvSpPr/>
          <p:nvPr/>
        </p:nvSpPr>
        <p:spPr>
          <a:xfrm>
            <a:off x="9015889" y="4691657"/>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6" name="Connector 15">
            <a:extLst>
              <a:ext uri="{FF2B5EF4-FFF2-40B4-BE49-F238E27FC236}">
                <a16:creationId xmlns:a16="http://schemas.microsoft.com/office/drawing/2014/main" id="{14941B6F-0B45-0C99-272D-D5F47199DD56}"/>
              </a:ext>
            </a:extLst>
          </p:cNvPr>
          <p:cNvCxnSpPr/>
          <p:nvPr/>
        </p:nvCxnSpPr>
        <p:spPr>
          <a:xfrm>
            <a:off x="1645920" y="5801868"/>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cxnSp>
        <p:nvCxnSpPr>
          <p:cNvPr id="17" name="Connector 16">
            <a:extLst>
              <a:ext uri="{FF2B5EF4-FFF2-40B4-BE49-F238E27FC236}">
                <a16:creationId xmlns:a16="http://schemas.microsoft.com/office/drawing/2014/main" id="{FFC0279B-12E2-1DA5-4516-156DB1A581AF}"/>
              </a:ext>
            </a:extLst>
          </p:cNvPr>
          <p:cNvCxnSpPr/>
          <p:nvPr/>
        </p:nvCxnSpPr>
        <p:spPr>
          <a:xfrm>
            <a:off x="10647045" y="5847588"/>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D56EE3A-46C4-463D-7897-421D68A25654}"/>
              </a:ext>
            </a:extLst>
          </p:cNvPr>
          <p:cNvSpPr txBox="1"/>
          <p:nvPr/>
        </p:nvSpPr>
        <p:spPr>
          <a:xfrm>
            <a:off x="1645920" y="5966459"/>
            <a:ext cx="6949440" cy="553998"/>
          </a:xfrm>
          <a:prstGeom prst="rect">
            <a:avLst/>
          </a:prstGeom>
          <a:noFill/>
        </p:spPr>
        <p:txBody>
          <a:bodyPr wrap="square" lIns="0" tIns="0" rIns="0" bIns="0" anchor="t">
            <a:spAutoFit/>
          </a:bodyPr>
          <a:lstStyle/>
          <a:p>
            <a:pPr algn="l"/>
            <a:r>
              <a:rPr sz="3600" b="1">
                <a:solidFill>
                  <a:srgbClr val="FFFFFF"/>
                </a:solidFill>
                <a:latin typeface="Barlow"/>
              </a:rPr>
              <a:t>Elaboration</a:t>
            </a:r>
          </a:p>
        </p:txBody>
      </p:sp>
      <p:sp>
        <p:nvSpPr>
          <p:cNvPr id="19" name="TextBox 18">
            <a:extLst>
              <a:ext uri="{FF2B5EF4-FFF2-40B4-BE49-F238E27FC236}">
                <a16:creationId xmlns:a16="http://schemas.microsoft.com/office/drawing/2014/main" id="{CFF47CCE-E286-3A71-466C-66A90EC71764}"/>
              </a:ext>
            </a:extLst>
          </p:cNvPr>
          <p:cNvSpPr txBox="1"/>
          <p:nvPr/>
        </p:nvSpPr>
        <p:spPr>
          <a:xfrm>
            <a:off x="1645920" y="6606540"/>
            <a:ext cx="6949440" cy="430887"/>
          </a:xfrm>
          <a:prstGeom prst="rect">
            <a:avLst/>
          </a:prstGeom>
          <a:noFill/>
        </p:spPr>
        <p:txBody>
          <a:bodyPr wrap="square" lIns="0" tIns="0" rIns="0" bIns="0" anchor="t">
            <a:spAutoFit/>
          </a:bodyPr>
          <a:lstStyle/>
          <a:p>
            <a:pPr algn="l"/>
            <a:r>
              <a:rPr b="0" dirty="0" err="1">
                <a:solidFill>
                  <a:srgbClr val="B4BBC6"/>
                </a:solidFill>
                <a:latin typeface="Barlow"/>
              </a:rPr>
              <a:t>ny kunskap kopplas till det vi redan vet</a:t>
            </a:r>
          </a:p>
        </p:txBody>
      </p:sp>
      <p:sp>
        <p:nvSpPr>
          <p:cNvPr id="22" name="TextBox 21">
            <a:extLst>
              <a:ext uri="{FF2B5EF4-FFF2-40B4-BE49-F238E27FC236}">
                <a16:creationId xmlns:a16="http://schemas.microsoft.com/office/drawing/2014/main" id="{EE0C17FB-FA47-D319-686B-CF411F982189}"/>
              </a:ext>
            </a:extLst>
          </p:cNvPr>
          <p:cNvSpPr txBox="1"/>
          <p:nvPr/>
        </p:nvSpPr>
        <p:spPr>
          <a:xfrm>
            <a:off x="10647045" y="6012179"/>
            <a:ext cx="6949440" cy="553998"/>
          </a:xfrm>
          <a:prstGeom prst="rect">
            <a:avLst/>
          </a:prstGeom>
          <a:noFill/>
        </p:spPr>
        <p:txBody>
          <a:bodyPr wrap="square" lIns="0" tIns="0" rIns="0" bIns="0" anchor="t">
            <a:spAutoFit/>
          </a:bodyPr>
          <a:lstStyle/>
          <a:p>
            <a:pPr algn="l"/>
            <a:r>
              <a:rPr sz="3600" b="1" dirty="0" err="1">
                <a:solidFill>
                  <a:srgbClr val="FFFFFF"/>
                </a:solidFill>
                <a:latin typeface="Barlow"/>
              </a:rPr>
              <a:t>Språket</a:t>
            </a:r>
            <a:r>
              <a:rPr sz="3600" b="1" dirty="0">
                <a:solidFill>
                  <a:srgbClr val="FFFFFF"/>
                </a:solidFill>
                <a:latin typeface="Barlow"/>
              </a:rPr>
              <a:t> </a:t>
            </a:r>
            <a:r>
              <a:rPr sz="3600" b="1" dirty="0" err="1">
                <a:solidFill>
                  <a:srgbClr val="FFFFFF"/>
                </a:solidFill>
                <a:latin typeface="Barlow"/>
              </a:rPr>
              <a:t>som</a:t>
            </a:r>
            <a:r>
              <a:rPr sz="3600" b="1" dirty="0">
                <a:solidFill>
                  <a:srgbClr val="FFFFFF"/>
                </a:solidFill>
                <a:latin typeface="Barlow"/>
              </a:rPr>
              <a:t> </a:t>
            </a:r>
            <a:r>
              <a:rPr lang="sv-SE" sz="3600" b="1" dirty="0">
                <a:solidFill>
                  <a:srgbClr val="FFFFFF"/>
                </a:solidFill>
                <a:latin typeface="Barlow"/>
              </a:rPr>
              <a:t>artefakt/</a:t>
            </a:r>
            <a:r>
              <a:rPr sz="3600" b="1" dirty="0" err="1">
                <a:solidFill>
                  <a:srgbClr val="FFFFFF"/>
                </a:solidFill>
                <a:latin typeface="Barlow"/>
              </a:rPr>
              <a:t>redskap</a:t>
            </a:r>
            <a:endParaRPr sz="3600" b="1" dirty="0">
              <a:solidFill>
                <a:srgbClr val="FFFFFF"/>
              </a:solidFill>
              <a:latin typeface="Barlow"/>
            </a:endParaRPr>
          </a:p>
        </p:txBody>
      </p:sp>
      <p:sp>
        <p:nvSpPr>
          <p:cNvPr id="23" name="TextBox 22">
            <a:extLst>
              <a:ext uri="{FF2B5EF4-FFF2-40B4-BE49-F238E27FC236}">
                <a16:creationId xmlns:a16="http://schemas.microsoft.com/office/drawing/2014/main" id="{65DEB2A5-8B51-11DC-B5A8-F5D003DB42AF}"/>
              </a:ext>
            </a:extLst>
          </p:cNvPr>
          <p:cNvSpPr txBox="1"/>
          <p:nvPr/>
        </p:nvSpPr>
        <p:spPr>
          <a:xfrm>
            <a:off x="10647045" y="6652260"/>
            <a:ext cx="6949440" cy="430887"/>
          </a:xfrm>
          <a:prstGeom prst="rect">
            <a:avLst/>
          </a:prstGeom>
          <a:noFill/>
        </p:spPr>
        <p:txBody>
          <a:bodyPr wrap="square" lIns="0" tIns="0" rIns="0" bIns="0" anchor="t">
            <a:spAutoFit/>
          </a:bodyPr>
          <a:lstStyle/>
          <a:p>
            <a:pPr algn="l"/>
            <a:r>
              <a:rPr b="0">
                <a:solidFill>
                  <a:srgbClr val="B4BBC6"/>
                </a:solidFill>
                <a:latin typeface="Barlow"/>
              </a:rPr>
              <a:t>i samtal formulerar och prövar vi tankar</a:t>
            </a:r>
          </a:p>
        </p:txBody>
      </p:sp>
      <p:sp>
        <p:nvSpPr>
          <p:cNvPr id="24" name="Left-Right Arrow 23">
            <a:extLst>
              <a:ext uri="{FF2B5EF4-FFF2-40B4-BE49-F238E27FC236}">
                <a16:creationId xmlns:a16="http://schemas.microsoft.com/office/drawing/2014/main" id="{685E55C8-4DBE-884E-8D38-65C0CACCB044}"/>
              </a:ext>
            </a:extLst>
          </p:cNvPr>
          <p:cNvSpPr/>
          <p:nvPr/>
        </p:nvSpPr>
        <p:spPr>
          <a:xfrm>
            <a:off x="9015889" y="6566177"/>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6" name="Connector 25">
            <a:extLst>
              <a:ext uri="{FF2B5EF4-FFF2-40B4-BE49-F238E27FC236}">
                <a16:creationId xmlns:a16="http://schemas.microsoft.com/office/drawing/2014/main" id="{18ACD594-FD88-17B9-3592-05D495E105E6}"/>
              </a:ext>
            </a:extLst>
          </p:cNvPr>
          <p:cNvCxnSpPr/>
          <p:nvPr/>
        </p:nvCxnSpPr>
        <p:spPr>
          <a:xfrm>
            <a:off x="1645920" y="7676388"/>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cxnSp>
        <p:nvCxnSpPr>
          <p:cNvPr id="27" name="Connector 26">
            <a:extLst>
              <a:ext uri="{FF2B5EF4-FFF2-40B4-BE49-F238E27FC236}">
                <a16:creationId xmlns:a16="http://schemas.microsoft.com/office/drawing/2014/main" id="{392E2E3C-EE3D-71AA-56E6-1F7A61352B38}"/>
              </a:ext>
            </a:extLst>
          </p:cNvPr>
          <p:cNvCxnSpPr/>
          <p:nvPr/>
        </p:nvCxnSpPr>
        <p:spPr>
          <a:xfrm>
            <a:off x="10647045" y="7722108"/>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57A9D542-5440-F769-2FEC-2437B9993692}"/>
              </a:ext>
            </a:extLst>
          </p:cNvPr>
          <p:cNvSpPr txBox="1"/>
          <p:nvPr/>
        </p:nvSpPr>
        <p:spPr>
          <a:xfrm>
            <a:off x="1645920" y="7840980"/>
            <a:ext cx="6949440" cy="553998"/>
          </a:xfrm>
          <a:prstGeom prst="rect">
            <a:avLst/>
          </a:prstGeom>
          <a:noFill/>
        </p:spPr>
        <p:txBody>
          <a:bodyPr wrap="square" lIns="0" tIns="0" rIns="0" bIns="0" anchor="t">
            <a:spAutoFit/>
          </a:bodyPr>
          <a:lstStyle/>
          <a:p>
            <a:pPr algn="l"/>
            <a:r>
              <a:rPr sz="3600" b="1">
                <a:solidFill>
                  <a:srgbClr val="FFFFFF"/>
                </a:solidFill>
                <a:latin typeface="Barlow"/>
              </a:rPr>
              <a:t>Återkoppling</a:t>
            </a:r>
          </a:p>
        </p:txBody>
      </p:sp>
      <p:sp>
        <p:nvSpPr>
          <p:cNvPr id="29" name="TextBox 28">
            <a:extLst>
              <a:ext uri="{FF2B5EF4-FFF2-40B4-BE49-F238E27FC236}">
                <a16:creationId xmlns:a16="http://schemas.microsoft.com/office/drawing/2014/main" id="{B553A2FB-76FE-22A4-F6B3-5ED0A01590E4}"/>
              </a:ext>
            </a:extLst>
          </p:cNvPr>
          <p:cNvSpPr txBox="1"/>
          <p:nvPr/>
        </p:nvSpPr>
        <p:spPr>
          <a:xfrm>
            <a:off x="1645920" y="8481059"/>
            <a:ext cx="6949440" cy="430887"/>
          </a:xfrm>
          <a:prstGeom prst="rect">
            <a:avLst/>
          </a:prstGeom>
          <a:noFill/>
        </p:spPr>
        <p:txBody>
          <a:bodyPr wrap="square" lIns="0" tIns="0" rIns="0" bIns="0" anchor="t">
            <a:spAutoFit/>
          </a:bodyPr>
          <a:lstStyle/>
          <a:p>
            <a:pPr algn="l"/>
            <a:r>
              <a:rPr b="0" dirty="0" err="1">
                <a:solidFill>
                  <a:srgbClr val="B4BBC6"/>
                </a:solidFill>
                <a:latin typeface="Barlow"/>
              </a:rPr>
              <a:t>som</a:t>
            </a:r>
            <a:r>
              <a:rPr b="0" dirty="0">
                <a:solidFill>
                  <a:srgbClr val="B4BBC6"/>
                </a:solidFill>
                <a:latin typeface="Barlow"/>
              </a:rPr>
              <a:t> </a:t>
            </a:r>
            <a:r>
              <a:rPr b="0" dirty="0" err="1">
                <a:solidFill>
                  <a:srgbClr val="B4BBC6"/>
                </a:solidFill>
                <a:latin typeface="Barlow"/>
              </a:rPr>
              <a:t>hjärnan</a:t>
            </a:r>
            <a:r>
              <a:rPr b="0" dirty="0">
                <a:solidFill>
                  <a:srgbClr val="B4BBC6"/>
                </a:solidFill>
                <a:latin typeface="Barlow"/>
              </a:rPr>
              <a:t> </a:t>
            </a:r>
            <a:r>
              <a:rPr b="0" dirty="0" err="1">
                <a:solidFill>
                  <a:srgbClr val="B4BBC6"/>
                </a:solidFill>
                <a:latin typeface="Barlow"/>
              </a:rPr>
              <a:t>justerar</a:t>
            </a:r>
            <a:r>
              <a:rPr b="0" dirty="0">
                <a:solidFill>
                  <a:srgbClr val="B4BBC6"/>
                </a:solidFill>
                <a:latin typeface="Barlow"/>
              </a:rPr>
              <a:t> </a:t>
            </a:r>
            <a:r>
              <a:rPr b="0" dirty="0" err="1">
                <a:solidFill>
                  <a:srgbClr val="B4BBC6"/>
                </a:solidFill>
                <a:latin typeface="Barlow"/>
              </a:rPr>
              <a:t>efter</a:t>
            </a:r>
            <a:endParaRPr b="0" dirty="0">
              <a:solidFill>
                <a:srgbClr val="B4BBC6"/>
              </a:solidFill>
              <a:latin typeface="Barlow"/>
            </a:endParaRPr>
          </a:p>
        </p:txBody>
      </p:sp>
      <p:sp>
        <p:nvSpPr>
          <p:cNvPr id="32" name="TextBox 31">
            <a:extLst>
              <a:ext uri="{FF2B5EF4-FFF2-40B4-BE49-F238E27FC236}">
                <a16:creationId xmlns:a16="http://schemas.microsoft.com/office/drawing/2014/main" id="{8FDB2E68-D3A0-BB46-ACFE-4F27AA929CBD}"/>
              </a:ext>
            </a:extLst>
          </p:cNvPr>
          <p:cNvSpPr txBox="1"/>
          <p:nvPr/>
        </p:nvSpPr>
        <p:spPr>
          <a:xfrm>
            <a:off x="10647044" y="7886700"/>
            <a:ext cx="7961947" cy="553998"/>
          </a:xfrm>
          <a:prstGeom prst="rect">
            <a:avLst/>
          </a:prstGeom>
          <a:noFill/>
        </p:spPr>
        <p:txBody>
          <a:bodyPr wrap="square" lIns="0" tIns="0" rIns="0" bIns="0" anchor="t">
            <a:spAutoFit/>
          </a:bodyPr>
          <a:lstStyle/>
          <a:p>
            <a:pPr algn="l"/>
            <a:r>
              <a:rPr sz="3600" b="1" dirty="0" err="1">
                <a:solidFill>
                  <a:srgbClr val="FFFFFF"/>
                </a:solidFill>
                <a:latin typeface="Barlow"/>
              </a:rPr>
              <a:t>Respons</a:t>
            </a:r>
            <a:r>
              <a:rPr sz="3600" b="1" dirty="0">
                <a:solidFill>
                  <a:srgbClr val="FFFFFF"/>
                </a:solidFill>
                <a:latin typeface="Barlow"/>
              </a:rPr>
              <a:t> och </a:t>
            </a:r>
            <a:r>
              <a:rPr lang="sv-SE" sz="3600" b="1" dirty="0" err="1">
                <a:solidFill>
                  <a:srgbClr val="FFFFFF"/>
                </a:solidFill>
                <a:latin typeface="Barlow"/>
              </a:rPr>
              <a:t>scaffolding</a:t>
            </a:r>
            <a:r>
              <a:rPr lang="sv-SE" sz="3600" b="1" dirty="0">
                <a:solidFill>
                  <a:srgbClr val="FFFFFF"/>
                </a:solidFill>
                <a:latin typeface="Barlow"/>
              </a:rPr>
              <a:t>/</a:t>
            </a:r>
            <a:r>
              <a:rPr sz="3600" b="1" dirty="0" err="1">
                <a:solidFill>
                  <a:srgbClr val="FFFFFF"/>
                </a:solidFill>
                <a:latin typeface="Barlow"/>
              </a:rPr>
              <a:t>stöttning</a:t>
            </a:r>
            <a:endParaRPr sz="3600" b="1" dirty="0">
              <a:solidFill>
                <a:srgbClr val="FFFFFF"/>
              </a:solidFill>
              <a:latin typeface="Barlow"/>
            </a:endParaRPr>
          </a:p>
        </p:txBody>
      </p:sp>
      <p:sp>
        <p:nvSpPr>
          <p:cNvPr id="33" name="TextBox 32">
            <a:extLst>
              <a:ext uri="{FF2B5EF4-FFF2-40B4-BE49-F238E27FC236}">
                <a16:creationId xmlns:a16="http://schemas.microsoft.com/office/drawing/2014/main" id="{943F51C9-F942-F3FF-280C-D4B7ABCBFF57}"/>
              </a:ext>
            </a:extLst>
          </p:cNvPr>
          <p:cNvSpPr txBox="1"/>
          <p:nvPr/>
        </p:nvSpPr>
        <p:spPr>
          <a:xfrm>
            <a:off x="10647045" y="8526779"/>
            <a:ext cx="6949440" cy="430887"/>
          </a:xfrm>
          <a:prstGeom prst="rect">
            <a:avLst/>
          </a:prstGeom>
          <a:noFill/>
        </p:spPr>
        <p:txBody>
          <a:bodyPr wrap="square" lIns="0" tIns="0" rIns="0" bIns="0" anchor="t">
            <a:spAutoFit/>
          </a:bodyPr>
          <a:lstStyle/>
          <a:p>
            <a:pPr algn="l"/>
            <a:r>
              <a:rPr b="0">
                <a:solidFill>
                  <a:srgbClr val="B4BBC6"/>
                </a:solidFill>
                <a:latin typeface="Barlow"/>
              </a:rPr>
              <a:t>från lärare och kamrater</a:t>
            </a:r>
          </a:p>
        </p:txBody>
      </p:sp>
      <p:sp>
        <p:nvSpPr>
          <p:cNvPr id="34" name="Left-Right Arrow 33">
            <a:extLst>
              <a:ext uri="{FF2B5EF4-FFF2-40B4-BE49-F238E27FC236}">
                <a16:creationId xmlns:a16="http://schemas.microsoft.com/office/drawing/2014/main" id="{1D4D564B-E162-262D-5B9B-70B9C45ED5F5}"/>
              </a:ext>
            </a:extLst>
          </p:cNvPr>
          <p:cNvSpPr/>
          <p:nvPr/>
        </p:nvSpPr>
        <p:spPr>
          <a:xfrm>
            <a:off x="9015889" y="8440698"/>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6" name="Connector 35">
            <a:extLst>
              <a:ext uri="{FF2B5EF4-FFF2-40B4-BE49-F238E27FC236}">
                <a16:creationId xmlns:a16="http://schemas.microsoft.com/office/drawing/2014/main" id="{48A2A2CD-6F6D-6F6E-4BDE-466FA1D52F16}"/>
              </a:ext>
            </a:extLst>
          </p:cNvPr>
          <p:cNvCxnSpPr/>
          <p:nvPr/>
        </p:nvCxnSpPr>
        <p:spPr>
          <a:xfrm>
            <a:off x="1645920" y="9550908"/>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cxnSp>
        <p:nvCxnSpPr>
          <p:cNvPr id="37" name="Connector 36">
            <a:extLst>
              <a:ext uri="{FF2B5EF4-FFF2-40B4-BE49-F238E27FC236}">
                <a16:creationId xmlns:a16="http://schemas.microsoft.com/office/drawing/2014/main" id="{23E3BD8E-C2F4-EECD-97E9-2B5DF679E4BC}"/>
              </a:ext>
            </a:extLst>
          </p:cNvPr>
          <p:cNvCxnSpPr/>
          <p:nvPr/>
        </p:nvCxnSpPr>
        <p:spPr>
          <a:xfrm>
            <a:off x="10647045" y="9596628"/>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7352985F-8D1D-5887-FE03-B6A8F29B307F}"/>
              </a:ext>
            </a:extLst>
          </p:cNvPr>
          <p:cNvSpPr txBox="1"/>
          <p:nvPr/>
        </p:nvSpPr>
        <p:spPr>
          <a:xfrm>
            <a:off x="1645920" y="9715500"/>
            <a:ext cx="6949440" cy="553998"/>
          </a:xfrm>
          <a:prstGeom prst="rect">
            <a:avLst/>
          </a:prstGeom>
          <a:noFill/>
        </p:spPr>
        <p:txBody>
          <a:bodyPr wrap="square" lIns="0" tIns="0" rIns="0" bIns="0" anchor="t">
            <a:spAutoFit/>
          </a:bodyPr>
          <a:lstStyle/>
          <a:p>
            <a:pPr algn="l"/>
            <a:r>
              <a:rPr sz="3600" b="1" dirty="0" err="1">
                <a:solidFill>
                  <a:srgbClr val="FFFFFF"/>
                </a:solidFill>
                <a:latin typeface="Barlow"/>
              </a:rPr>
              <a:t>Återkallning</a:t>
            </a:r>
            <a:r>
              <a:rPr sz="3600" b="1" dirty="0">
                <a:solidFill>
                  <a:srgbClr val="FFFFFF"/>
                </a:solidFill>
                <a:latin typeface="Barlow"/>
              </a:rPr>
              <a:t> och </a:t>
            </a:r>
            <a:r>
              <a:rPr sz="3600" b="1" dirty="0" err="1">
                <a:solidFill>
                  <a:srgbClr val="FFFFFF"/>
                </a:solidFill>
                <a:latin typeface="Barlow"/>
              </a:rPr>
              <a:t>spridd</a:t>
            </a:r>
            <a:r>
              <a:rPr sz="3600" b="1" dirty="0">
                <a:solidFill>
                  <a:srgbClr val="FFFFFF"/>
                </a:solidFill>
                <a:latin typeface="Barlow"/>
              </a:rPr>
              <a:t> repetition</a:t>
            </a:r>
          </a:p>
        </p:txBody>
      </p:sp>
      <p:sp>
        <p:nvSpPr>
          <p:cNvPr id="39" name="TextBox 38">
            <a:extLst>
              <a:ext uri="{FF2B5EF4-FFF2-40B4-BE49-F238E27FC236}">
                <a16:creationId xmlns:a16="http://schemas.microsoft.com/office/drawing/2014/main" id="{6C4C4167-57E4-72FB-BC92-20708910595A}"/>
              </a:ext>
            </a:extLst>
          </p:cNvPr>
          <p:cNvSpPr txBox="1"/>
          <p:nvPr/>
        </p:nvSpPr>
        <p:spPr>
          <a:xfrm>
            <a:off x="1645920" y="10355580"/>
            <a:ext cx="6949440" cy="861774"/>
          </a:xfrm>
          <a:prstGeom prst="rect">
            <a:avLst/>
          </a:prstGeom>
          <a:noFill/>
        </p:spPr>
        <p:txBody>
          <a:bodyPr wrap="square" lIns="0" tIns="0" rIns="0" bIns="0" anchor="t">
            <a:spAutoFit/>
          </a:bodyPr>
          <a:lstStyle/>
          <a:p>
            <a:pPr algn="l"/>
            <a:r>
              <a:rPr lang="sv-SE" b="0" dirty="0">
                <a:solidFill>
                  <a:srgbClr val="B4BBC6"/>
                </a:solidFill>
                <a:latin typeface="Barlow"/>
              </a:rPr>
              <a:t>Vi återkallar/</a:t>
            </a:r>
            <a:r>
              <a:rPr b="0" dirty="0" err="1">
                <a:solidFill>
                  <a:srgbClr val="B4BBC6"/>
                </a:solidFill>
                <a:latin typeface="Barlow"/>
              </a:rPr>
              <a:t>plockar</a:t>
            </a:r>
            <a:r>
              <a:rPr b="0" dirty="0">
                <a:solidFill>
                  <a:srgbClr val="B4BBC6"/>
                </a:solidFill>
                <a:latin typeface="Barlow"/>
              </a:rPr>
              <a:t> </a:t>
            </a:r>
            <a:r>
              <a:rPr b="0" dirty="0" err="1">
                <a:solidFill>
                  <a:srgbClr val="B4BBC6"/>
                </a:solidFill>
                <a:latin typeface="Barlow"/>
              </a:rPr>
              <a:t>fram</a:t>
            </a:r>
            <a:r>
              <a:rPr lang="sv-SE" b="0" dirty="0">
                <a:solidFill>
                  <a:srgbClr val="B4BBC6"/>
                </a:solidFill>
                <a:latin typeface="Barlow"/>
              </a:rPr>
              <a:t> och sätter egna ord på det vi lärt oss</a:t>
            </a:r>
            <a:endParaRPr b="0" dirty="0">
              <a:solidFill>
                <a:srgbClr val="B4BBC6"/>
              </a:solidFill>
              <a:latin typeface="Barlow"/>
            </a:endParaRPr>
          </a:p>
        </p:txBody>
      </p:sp>
      <p:sp>
        <p:nvSpPr>
          <p:cNvPr id="42" name="TextBox 41">
            <a:extLst>
              <a:ext uri="{FF2B5EF4-FFF2-40B4-BE49-F238E27FC236}">
                <a16:creationId xmlns:a16="http://schemas.microsoft.com/office/drawing/2014/main" id="{14E25262-B637-6F55-7EB8-8ABF92C2968D}"/>
              </a:ext>
            </a:extLst>
          </p:cNvPr>
          <p:cNvSpPr txBox="1"/>
          <p:nvPr/>
        </p:nvSpPr>
        <p:spPr>
          <a:xfrm>
            <a:off x="10647045" y="9761220"/>
            <a:ext cx="6949440" cy="553998"/>
          </a:xfrm>
          <a:prstGeom prst="rect">
            <a:avLst/>
          </a:prstGeom>
          <a:noFill/>
        </p:spPr>
        <p:txBody>
          <a:bodyPr wrap="square" lIns="0" tIns="0" rIns="0" bIns="0" anchor="t">
            <a:spAutoFit/>
          </a:bodyPr>
          <a:lstStyle/>
          <a:p>
            <a:pPr algn="l"/>
            <a:r>
              <a:rPr sz="3600" b="1" dirty="0" err="1">
                <a:solidFill>
                  <a:srgbClr val="FFFFFF"/>
                </a:solidFill>
                <a:latin typeface="Barlow"/>
              </a:rPr>
              <a:t>Från</a:t>
            </a:r>
            <a:r>
              <a:rPr sz="3600" b="1" dirty="0">
                <a:solidFill>
                  <a:srgbClr val="FFFFFF"/>
                </a:solidFill>
                <a:latin typeface="Barlow"/>
              </a:rPr>
              <a:t> </a:t>
            </a:r>
            <a:r>
              <a:rPr sz="3600" b="1" dirty="0" err="1">
                <a:solidFill>
                  <a:srgbClr val="FFFFFF"/>
                </a:solidFill>
                <a:latin typeface="Barlow"/>
              </a:rPr>
              <a:t>socialt</a:t>
            </a:r>
            <a:r>
              <a:rPr sz="3600" b="1" dirty="0">
                <a:solidFill>
                  <a:srgbClr val="FFFFFF"/>
                </a:solidFill>
                <a:latin typeface="Barlow"/>
              </a:rPr>
              <a:t> till </a:t>
            </a:r>
            <a:r>
              <a:rPr sz="3600" b="1" dirty="0" err="1">
                <a:solidFill>
                  <a:srgbClr val="FFFFFF"/>
                </a:solidFill>
                <a:latin typeface="Barlow"/>
              </a:rPr>
              <a:t>inre</a:t>
            </a:r>
            <a:r>
              <a:rPr sz="3600" b="1" dirty="0">
                <a:solidFill>
                  <a:srgbClr val="FFFFFF"/>
                </a:solidFill>
                <a:latin typeface="Barlow"/>
              </a:rPr>
              <a:t> – och </a:t>
            </a:r>
            <a:r>
              <a:rPr sz="3600" b="1" dirty="0" err="1">
                <a:solidFill>
                  <a:srgbClr val="FFFFFF"/>
                </a:solidFill>
                <a:latin typeface="Barlow"/>
              </a:rPr>
              <a:t>tillbaka</a:t>
            </a:r>
            <a:endParaRPr sz="3600" b="1" dirty="0">
              <a:solidFill>
                <a:srgbClr val="FFFFFF"/>
              </a:solidFill>
              <a:latin typeface="Barlow"/>
            </a:endParaRPr>
          </a:p>
        </p:txBody>
      </p:sp>
      <p:sp>
        <p:nvSpPr>
          <p:cNvPr id="43" name="TextBox 42">
            <a:extLst>
              <a:ext uri="{FF2B5EF4-FFF2-40B4-BE49-F238E27FC236}">
                <a16:creationId xmlns:a16="http://schemas.microsoft.com/office/drawing/2014/main" id="{F1259052-910F-7DCE-B913-78B9E467AF70}"/>
              </a:ext>
            </a:extLst>
          </p:cNvPr>
          <p:cNvSpPr txBox="1"/>
          <p:nvPr/>
        </p:nvSpPr>
        <p:spPr>
          <a:xfrm>
            <a:off x="10647045" y="10401300"/>
            <a:ext cx="6949440" cy="861774"/>
          </a:xfrm>
          <a:prstGeom prst="rect">
            <a:avLst/>
          </a:prstGeom>
          <a:noFill/>
        </p:spPr>
        <p:txBody>
          <a:bodyPr wrap="square" lIns="0" tIns="0" rIns="0" bIns="0" anchor="t">
            <a:spAutoFit/>
          </a:bodyPr>
          <a:lstStyle/>
          <a:p>
            <a:pPr algn="l"/>
            <a:r>
              <a:rPr lang="sv-SE" b="0" dirty="0">
                <a:solidFill>
                  <a:srgbClr val="B4BBC6"/>
                </a:solidFill>
                <a:latin typeface="Barlow"/>
              </a:rPr>
              <a:t>Det gemensamma</a:t>
            </a:r>
            <a:r>
              <a:rPr b="0" dirty="0">
                <a:solidFill>
                  <a:srgbClr val="B4BBC6"/>
                </a:solidFill>
                <a:latin typeface="Barlow"/>
              </a:rPr>
              <a:t> </a:t>
            </a:r>
            <a:r>
              <a:rPr lang="sv-SE" b="0" dirty="0">
                <a:solidFill>
                  <a:srgbClr val="B4BBC6"/>
                </a:solidFill>
                <a:latin typeface="Barlow"/>
              </a:rPr>
              <a:t>samtalet påverkar</a:t>
            </a:r>
            <a:r>
              <a:rPr b="0" dirty="0">
                <a:solidFill>
                  <a:srgbClr val="B4BBC6"/>
                </a:solidFill>
                <a:latin typeface="Barlow"/>
              </a:rPr>
              <a:t> </a:t>
            </a:r>
            <a:r>
              <a:rPr b="0" dirty="0" err="1">
                <a:solidFill>
                  <a:srgbClr val="B4BBC6"/>
                </a:solidFill>
                <a:latin typeface="Barlow"/>
              </a:rPr>
              <a:t>vårt</a:t>
            </a:r>
            <a:r>
              <a:rPr b="0" dirty="0">
                <a:solidFill>
                  <a:srgbClr val="B4BBC6"/>
                </a:solidFill>
                <a:latin typeface="Barlow"/>
              </a:rPr>
              <a:t> </a:t>
            </a:r>
            <a:r>
              <a:rPr b="0" dirty="0" err="1">
                <a:solidFill>
                  <a:srgbClr val="B4BBC6"/>
                </a:solidFill>
                <a:latin typeface="Barlow"/>
              </a:rPr>
              <a:t>eget</a:t>
            </a:r>
            <a:r>
              <a:rPr lang="sv-SE" b="0" dirty="0">
                <a:solidFill>
                  <a:srgbClr val="B4BBC6"/>
                </a:solidFill>
                <a:latin typeface="Barlow"/>
              </a:rPr>
              <a:t> tänkande och vice versa</a:t>
            </a:r>
            <a:endParaRPr b="0" dirty="0">
              <a:solidFill>
                <a:srgbClr val="B4BBC6"/>
              </a:solidFill>
              <a:latin typeface="Barlow"/>
            </a:endParaRPr>
          </a:p>
        </p:txBody>
      </p:sp>
      <p:sp>
        <p:nvSpPr>
          <p:cNvPr id="44" name="Left-Right Arrow 43">
            <a:extLst>
              <a:ext uri="{FF2B5EF4-FFF2-40B4-BE49-F238E27FC236}">
                <a16:creationId xmlns:a16="http://schemas.microsoft.com/office/drawing/2014/main" id="{27396247-9CEF-E167-1A38-0F6E787A125F}"/>
              </a:ext>
            </a:extLst>
          </p:cNvPr>
          <p:cNvSpPr/>
          <p:nvPr/>
        </p:nvSpPr>
        <p:spPr>
          <a:xfrm>
            <a:off x="9015889" y="10315218"/>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761085399"/>
      </p:ext>
    </p:extLst>
  </p:cSld>
  <p:clrMapOvr>
    <a:masterClrMapping/>
  </p:clrMapOvr>
  <mc:AlternateContent xmlns:mc="http://schemas.openxmlformats.org/markup-compatibility/2006" xmlns:p159="http://schemas.microsoft.com/office/powerpoint/2015/09/main">
    <mc:Choice Requires="p159">
      <p:transition spd="slow">
        <p159:morph option="byChar"/>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826AA-D1FE-971A-D408-97A4D1ECA76B}"/>
            </a:ext>
          </a:extLst>
        </p:cNvPr>
        <p:cNvGrpSpPr/>
        <p:nvPr/>
      </p:nvGrpSpPr>
      <p:grpSpPr>
        <a:xfrm>
          <a:off x="0" y="0"/>
          <a:ext cx="0" cy="0"/>
          <a:chOff x="0" y="0"/>
          <a:chExt cx="0" cy="0"/>
        </a:xfrm>
      </p:grpSpPr>
      <p:grpSp>
        <p:nvGrpSpPr>
          <p:cNvPr id="45" name="Grupp 44">
            <a:extLst>
              <a:ext uri="{FF2B5EF4-FFF2-40B4-BE49-F238E27FC236}">
                <a16:creationId xmlns:a16="http://schemas.microsoft.com/office/drawing/2014/main" id="{E54149F5-349C-E727-67FE-0AC0D6C04EA8}"/>
              </a:ext>
            </a:extLst>
          </p:cNvPr>
          <p:cNvGrpSpPr/>
          <p:nvPr/>
        </p:nvGrpSpPr>
        <p:grpSpPr>
          <a:xfrm>
            <a:off x="9692640" y="3543300"/>
            <a:ext cx="5394960" cy="8595360"/>
            <a:chOff x="9509760" y="3931920"/>
            <a:chExt cx="5394960" cy="8595360"/>
          </a:xfrm>
        </p:grpSpPr>
        <p:sp>
          <p:nvSpPr>
            <p:cNvPr id="48" name="Rounded Rectangle 3">
              <a:extLst>
                <a:ext uri="{FF2B5EF4-FFF2-40B4-BE49-F238E27FC236}">
                  <a16:creationId xmlns:a16="http://schemas.microsoft.com/office/drawing/2014/main" id="{4FB62A25-4655-969D-A535-7B1374085E46}"/>
                </a:ext>
              </a:extLst>
            </p:cNvPr>
            <p:cNvSpPr/>
            <p:nvPr/>
          </p:nvSpPr>
          <p:spPr>
            <a:xfrm>
              <a:off x="9509760" y="3931920"/>
              <a:ext cx="5394960" cy="8595360"/>
            </a:xfrm>
            <a:prstGeom prst="roundRect">
              <a:avLst>
                <a:gd name="adj" fmla="val 6000"/>
              </a:avLst>
            </a:prstGeom>
            <a:solidFill>
              <a:srgbClr val="161C2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TextBox 5">
              <a:extLst>
                <a:ext uri="{FF2B5EF4-FFF2-40B4-BE49-F238E27FC236}">
                  <a16:creationId xmlns:a16="http://schemas.microsoft.com/office/drawing/2014/main" id="{88A6A107-D516-7F05-59F6-FD062BA954E4}"/>
                </a:ext>
              </a:extLst>
            </p:cNvPr>
            <p:cNvSpPr txBox="1"/>
            <p:nvPr/>
          </p:nvSpPr>
          <p:spPr>
            <a:xfrm>
              <a:off x="9829800" y="4160520"/>
              <a:ext cx="4754880" cy="492443"/>
            </a:xfrm>
            <a:prstGeom prst="rect">
              <a:avLst/>
            </a:prstGeom>
            <a:noFill/>
          </p:spPr>
          <p:txBody>
            <a:bodyPr wrap="square" lIns="0" tIns="0" rIns="0" bIns="0" anchor="t">
              <a:spAutoFit/>
            </a:bodyPr>
            <a:lstStyle/>
            <a:p>
              <a:pPr algn="ctr"/>
              <a:r>
                <a:rPr sz="3200" b="1" spc="300" dirty="0">
                  <a:solidFill>
                    <a:srgbClr val="F28C28"/>
                  </a:solidFill>
                  <a:latin typeface="Calibri"/>
                </a:rPr>
                <a:t>FRÅGAN</a:t>
              </a:r>
            </a:p>
          </p:txBody>
        </p:sp>
        <p:sp>
          <p:nvSpPr>
            <p:cNvPr id="50" name="Rounded Rectangle 9">
              <a:extLst>
                <a:ext uri="{FF2B5EF4-FFF2-40B4-BE49-F238E27FC236}">
                  <a16:creationId xmlns:a16="http://schemas.microsoft.com/office/drawing/2014/main" id="{E0413D0F-D6EA-F2C3-AF95-7B8D26FB70A7}"/>
                </a:ext>
              </a:extLst>
            </p:cNvPr>
            <p:cNvSpPr/>
            <p:nvPr/>
          </p:nvSpPr>
          <p:spPr>
            <a:xfrm>
              <a:off x="9829800" y="4873752"/>
              <a:ext cx="4754880" cy="1417320"/>
            </a:xfrm>
            <a:prstGeom prst="roundRect">
              <a:avLst>
                <a:gd name="adj" fmla="val 12000"/>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TextBox 10">
              <a:extLst>
                <a:ext uri="{FF2B5EF4-FFF2-40B4-BE49-F238E27FC236}">
                  <a16:creationId xmlns:a16="http://schemas.microsoft.com/office/drawing/2014/main" id="{8F210822-C11F-BB1A-671A-2C87B25E0F91}"/>
                </a:ext>
              </a:extLst>
            </p:cNvPr>
            <p:cNvSpPr txBox="1"/>
            <p:nvPr/>
          </p:nvSpPr>
          <p:spPr>
            <a:xfrm>
              <a:off x="10104120" y="5182302"/>
              <a:ext cx="4206240" cy="800219"/>
            </a:xfrm>
            <a:prstGeom prst="rect">
              <a:avLst/>
            </a:prstGeom>
            <a:noFill/>
          </p:spPr>
          <p:txBody>
            <a:bodyPr wrap="square" lIns="0" tIns="0" rIns="0" bIns="0" anchor="ctr">
              <a:spAutoFit/>
            </a:bodyPr>
            <a:lstStyle/>
            <a:p>
              <a:pPr algn="ctr"/>
              <a:r>
                <a:rPr b="1" dirty="0">
                  <a:solidFill>
                    <a:srgbClr val="0D1117"/>
                  </a:solidFill>
                  <a:latin typeface="Barlow"/>
                </a:rPr>
                <a:t>En </a:t>
              </a:r>
              <a:r>
                <a:rPr b="1" dirty="0" err="1">
                  <a:solidFill>
                    <a:srgbClr val="0D1117"/>
                  </a:solidFill>
                  <a:latin typeface="Barlow"/>
                </a:rPr>
                <a:t>lagom</a:t>
              </a:r>
              <a:r>
                <a:rPr b="1" dirty="0">
                  <a:solidFill>
                    <a:srgbClr val="0D1117"/>
                  </a:solidFill>
                  <a:latin typeface="Barlow"/>
                </a:rPr>
                <a:t> </a:t>
              </a:r>
              <a:r>
                <a:rPr b="1" dirty="0" err="1">
                  <a:solidFill>
                    <a:srgbClr val="0D1117"/>
                  </a:solidFill>
                  <a:latin typeface="Barlow"/>
                </a:rPr>
                <a:t>svår</a:t>
              </a:r>
              <a:r>
                <a:rPr b="1" dirty="0">
                  <a:solidFill>
                    <a:srgbClr val="0D1117"/>
                  </a:solidFill>
                  <a:latin typeface="Barlow"/>
                </a:rPr>
                <a:t> </a:t>
              </a:r>
              <a:r>
                <a:rPr b="1" dirty="0" err="1">
                  <a:solidFill>
                    <a:srgbClr val="0D1117"/>
                  </a:solidFill>
                  <a:latin typeface="Barlow"/>
                </a:rPr>
                <a:t>fråga</a:t>
              </a:r>
              <a:endParaRPr lang="sv-SE" b="1" dirty="0">
                <a:solidFill>
                  <a:srgbClr val="0D1117"/>
                </a:solidFill>
                <a:latin typeface="Barlow"/>
              </a:endParaRPr>
            </a:p>
            <a:p>
              <a:pPr algn="ctr"/>
              <a:r>
                <a:rPr lang="sv-SE" sz="2400" b="0" dirty="0">
                  <a:solidFill>
                    <a:srgbClr val="0D1117"/>
                  </a:solidFill>
                  <a:latin typeface="Barlow"/>
                </a:rPr>
                <a:t>(Blooms taxonomi)</a:t>
              </a:r>
              <a:endParaRPr sz="2400" b="0" dirty="0">
                <a:solidFill>
                  <a:srgbClr val="0D1117"/>
                </a:solidFill>
                <a:latin typeface="Barlow"/>
              </a:endParaRPr>
            </a:p>
          </p:txBody>
        </p:sp>
        <p:sp>
          <p:nvSpPr>
            <p:cNvPr id="52" name="Rounded Rectangle 19">
              <a:extLst>
                <a:ext uri="{FF2B5EF4-FFF2-40B4-BE49-F238E27FC236}">
                  <a16:creationId xmlns:a16="http://schemas.microsoft.com/office/drawing/2014/main" id="{A7390B9B-9786-F677-11AB-7A7679BD976D}"/>
                </a:ext>
              </a:extLst>
            </p:cNvPr>
            <p:cNvSpPr/>
            <p:nvPr/>
          </p:nvSpPr>
          <p:spPr>
            <a:xfrm>
              <a:off x="9829800" y="6748272"/>
              <a:ext cx="4754880" cy="1417320"/>
            </a:xfrm>
            <a:prstGeom prst="roundRect">
              <a:avLst>
                <a:gd name="adj" fmla="val 12000"/>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TextBox 20">
              <a:extLst>
                <a:ext uri="{FF2B5EF4-FFF2-40B4-BE49-F238E27FC236}">
                  <a16:creationId xmlns:a16="http://schemas.microsoft.com/office/drawing/2014/main" id="{B414F9C6-8FB4-30A0-D4B8-22ED72679ECF}"/>
                </a:ext>
              </a:extLst>
            </p:cNvPr>
            <p:cNvSpPr txBox="1"/>
            <p:nvPr/>
          </p:nvSpPr>
          <p:spPr>
            <a:xfrm>
              <a:off x="10104120" y="7026045"/>
              <a:ext cx="4206240" cy="861774"/>
            </a:xfrm>
            <a:prstGeom prst="rect">
              <a:avLst/>
            </a:prstGeom>
            <a:noFill/>
          </p:spPr>
          <p:txBody>
            <a:bodyPr wrap="square" lIns="0" tIns="0" rIns="0" bIns="0" anchor="ctr">
              <a:spAutoFit/>
            </a:bodyPr>
            <a:lstStyle/>
            <a:p>
              <a:pPr algn="ctr"/>
              <a:r>
                <a:rPr b="1" dirty="0">
                  <a:solidFill>
                    <a:srgbClr val="0D1117"/>
                  </a:solidFill>
                  <a:latin typeface="Barlow"/>
                </a:rPr>
                <a:t>”</a:t>
              </a:r>
              <a:r>
                <a:rPr b="1" dirty="0" err="1">
                  <a:solidFill>
                    <a:srgbClr val="0D1117"/>
                  </a:solidFill>
                  <a:latin typeface="Barlow"/>
                </a:rPr>
                <a:t>Varför</a:t>
              </a:r>
              <a:r>
                <a:rPr b="1" dirty="0">
                  <a:solidFill>
                    <a:srgbClr val="0D1117"/>
                  </a:solidFill>
                  <a:latin typeface="Barlow"/>
                </a:rPr>
                <a:t>?” och ”Hur </a:t>
              </a:r>
              <a:r>
                <a:rPr b="1" dirty="0" err="1">
                  <a:solidFill>
                    <a:srgbClr val="0D1117"/>
                  </a:solidFill>
                  <a:latin typeface="Barlow"/>
                </a:rPr>
                <a:t>hänger</a:t>
              </a:r>
              <a:r>
                <a:rPr b="1" dirty="0">
                  <a:solidFill>
                    <a:srgbClr val="0D1117"/>
                  </a:solidFill>
                  <a:latin typeface="Barlow"/>
                </a:rPr>
                <a:t> det </a:t>
              </a:r>
              <a:r>
                <a:rPr b="1" dirty="0" err="1">
                  <a:solidFill>
                    <a:srgbClr val="0D1117"/>
                  </a:solidFill>
                  <a:latin typeface="Barlow"/>
                </a:rPr>
                <a:t>ihop</a:t>
              </a:r>
              <a:r>
                <a:rPr b="1" dirty="0">
                  <a:solidFill>
                    <a:srgbClr val="0D1117"/>
                  </a:solidFill>
                  <a:latin typeface="Barlow"/>
                </a:rPr>
                <a:t>?”</a:t>
              </a:r>
            </a:p>
          </p:txBody>
        </p:sp>
        <p:sp>
          <p:nvSpPr>
            <p:cNvPr id="54" name="Rounded Rectangle 29">
              <a:extLst>
                <a:ext uri="{FF2B5EF4-FFF2-40B4-BE49-F238E27FC236}">
                  <a16:creationId xmlns:a16="http://schemas.microsoft.com/office/drawing/2014/main" id="{F328E968-3211-2013-A89B-94A0D5C39070}"/>
                </a:ext>
              </a:extLst>
            </p:cNvPr>
            <p:cNvSpPr/>
            <p:nvPr/>
          </p:nvSpPr>
          <p:spPr>
            <a:xfrm>
              <a:off x="9829800" y="8622792"/>
              <a:ext cx="4754880" cy="1417320"/>
            </a:xfrm>
            <a:prstGeom prst="roundRect">
              <a:avLst>
                <a:gd name="adj" fmla="val 12000"/>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TextBox 30">
              <a:extLst>
                <a:ext uri="{FF2B5EF4-FFF2-40B4-BE49-F238E27FC236}">
                  <a16:creationId xmlns:a16="http://schemas.microsoft.com/office/drawing/2014/main" id="{00714519-AEF6-B82B-CB6E-CE52EA882865}"/>
                </a:ext>
              </a:extLst>
            </p:cNvPr>
            <p:cNvSpPr txBox="1"/>
            <p:nvPr/>
          </p:nvSpPr>
          <p:spPr>
            <a:xfrm>
              <a:off x="10104120" y="8900565"/>
              <a:ext cx="4206240" cy="861774"/>
            </a:xfrm>
            <a:prstGeom prst="rect">
              <a:avLst/>
            </a:prstGeom>
            <a:noFill/>
          </p:spPr>
          <p:txBody>
            <a:bodyPr wrap="square" lIns="0" tIns="0" rIns="0" bIns="0" anchor="ctr">
              <a:spAutoFit/>
            </a:bodyPr>
            <a:lstStyle/>
            <a:p>
              <a:pPr algn="ctr"/>
              <a:r>
                <a:rPr lang="sv-SE" dirty="0">
                  <a:solidFill>
                    <a:srgbClr val="0D1117"/>
                  </a:solidFill>
                  <a:latin typeface="Barlow"/>
                </a:rPr>
                <a:t>Återkoppling som formuleras som frågor.</a:t>
              </a:r>
              <a:endParaRPr b="1" dirty="0">
                <a:solidFill>
                  <a:srgbClr val="0D1117"/>
                </a:solidFill>
                <a:latin typeface="Barlow"/>
              </a:endParaRPr>
            </a:p>
          </p:txBody>
        </p:sp>
        <p:sp>
          <p:nvSpPr>
            <p:cNvPr id="56" name="Rounded Rectangle 39">
              <a:extLst>
                <a:ext uri="{FF2B5EF4-FFF2-40B4-BE49-F238E27FC236}">
                  <a16:creationId xmlns:a16="http://schemas.microsoft.com/office/drawing/2014/main" id="{A4391F24-36AC-AD4E-0B52-1B451CAE6AB5}"/>
                </a:ext>
              </a:extLst>
            </p:cNvPr>
            <p:cNvSpPr/>
            <p:nvPr/>
          </p:nvSpPr>
          <p:spPr>
            <a:xfrm>
              <a:off x="9829800" y="10497312"/>
              <a:ext cx="4754880" cy="1417320"/>
            </a:xfrm>
            <a:prstGeom prst="roundRect">
              <a:avLst>
                <a:gd name="adj" fmla="val 12000"/>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TextBox 40">
              <a:extLst>
                <a:ext uri="{FF2B5EF4-FFF2-40B4-BE49-F238E27FC236}">
                  <a16:creationId xmlns:a16="http://schemas.microsoft.com/office/drawing/2014/main" id="{82378CC1-8CB2-B21B-8402-196C542301E4}"/>
                </a:ext>
              </a:extLst>
            </p:cNvPr>
            <p:cNvSpPr txBox="1"/>
            <p:nvPr/>
          </p:nvSpPr>
          <p:spPr>
            <a:xfrm>
              <a:off x="10104120" y="10775085"/>
              <a:ext cx="4206240" cy="861774"/>
            </a:xfrm>
            <a:prstGeom prst="rect">
              <a:avLst/>
            </a:prstGeom>
            <a:noFill/>
          </p:spPr>
          <p:txBody>
            <a:bodyPr wrap="square" lIns="0" tIns="0" rIns="0" bIns="0" anchor="ctr">
              <a:spAutoFit/>
            </a:bodyPr>
            <a:lstStyle/>
            <a:p>
              <a:pPr algn="ctr"/>
              <a:r>
                <a:rPr b="1" dirty="0">
                  <a:solidFill>
                    <a:srgbClr val="0D1117"/>
                  </a:solidFill>
                  <a:latin typeface="Barlow"/>
                </a:rPr>
                <a:t>Samma </a:t>
              </a:r>
              <a:r>
                <a:rPr b="1" dirty="0" err="1">
                  <a:solidFill>
                    <a:srgbClr val="0D1117"/>
                  </a:solidFill>
                  <a:latin typeface="Barlow"/>
                </a:rPr>
                <a:t>fråga</a:t>
              </a:r>
              <a:r>
                <a:rPr b="1" dirty="0">
                  <a:solidFill>
                    <a:srgbClr val="0D1117"/>
                  </a:solidFill>
                  <a:latin typeface="Barlow"/>
                </a:rPr>
                <a:t> </a:t>
              </a:r>
              <a:r>
                <a:rPr lang="sv-SE" b="1" dirty="0">
                  <a:solidFill>
                    <a:srgbClr val="0D1117"/>
                  </a:solidFill>
                  <a:latin typeface="Barlow"/>
                </a:rPr>
                <a:t>(på olika nivåer) </a:t>
              </a:r>
              <a:r>
                <a:rPr b="1" dirty="0" err="1">
                  <a:solidFill>
                    <a:srgbClr val="0D1117"/>
                  </a:solidFill>
                  <a:latin typeface="Barlow"/>
                </a:rPr>
                <a:t>kommer</a:t>
              </a:r>
              <a:r>
                <a:rPr b="1" dirty="0">
                  <a:solidFill>
                    <a:srgbClr val="0D1117"/>
                  </a:solidFill>
                  <a:latin typeface="Barlow"/>
                </a:rPr>
                <a:t> </a:t>
              </a:r>
              <a:r>
                <a:rPr b="1" dirty="0" err="1">
                  <a:solidFill>
                    <a:srgbClr val="0D1117"/>
                  </a:solidFill>
                  <a:latin typeface="Barlow"/>
                </a:rPr>
                <a:t>tillbaka</a:t>
              </a:r>
              <a:endParaRPr b="1" dirty="0">
                <a:solidFill>
                  <a:srgbClr val="0D1117"/>
                </a:solidFill>
                <a:latin typeface="Barlow"/>
              </a:endParaRPr>
            </a:p>
          </p:txBody>
        </p:sp>
      </p:grpSp>
      <p:sp>
        <p:nvSpPr>
          <p:cNvPr id="3" name="TextBox 2">
            <a:extLst>
              <a:ext uri="{FF2B5EF4-FFF2-40B4-BE49-F238E27FC236}">
                <a16:creationId xmlns:a16="http://schemas.microsoft.com/office/drawing/2014/main" id="{29CAC2D4-7AE8-87F7-D21F-4499C00C2796}"/>
              </a:ext>
            </a:extLst>
          </p:cNvPr>
          <p:cNvSpPr txBox="1"/>
          <p:nvPr/>
        </p:nvSpPr>
        <p:spPr>
          <a:xfrm>
            <a:off x="1645920" y="1463040"/>
            <a:ext cx="21488400" cy="1107996"/>
          </a:xfrm>
          <a:prstGeom prst="rect">
            <a:avLst/>
          </a:prstGeom>
          <a:noFill/>
        </p:spPr>
        <p:txBody>
          <a:bodyPr wrap="square" lIns="0" tIns="0" rIns="0" bIns="0" anchor="t">
            <a:spAutoFit/>
          </a:bodyPr>
          <a:lstStyle/>
          <a:p>
            <a:pPr algn="l"/>
            <a:r>
              <a:rPr lang="sv-SE" sz="7200" b="1" dirty="0">
                <a:solidFill>
                  <a:srgbClr val="FFFFFF"/>
                </a:solidFill>
                <a:latin typeface="Helvetica Neue Bold Condensed"/>
              </a:rPr>
              <a:t>Frågor som en brygga</a:t>
            </a:r>
            <a:endParaRPr sz="7200" b="1" dirty="0">
              <a:solidFill>
                <a:srgbClr val="FFFFFF"/>
              </a:solidFill>
              <a:latin typeface="Helvetica Neue Bold Condensed"/>
            </a:endParaRPr>
          </a:p>
        </p:txBody>
      </p:sp>
      <p:sp>
        <p:nvSpPr>
          <p:cNvPr id="5" name="TextBox 4">
            <a:extLst>
              <a:ext uri="{FF2B5EF4-FFF2-40B4-BE49-F238E27FC236}">
                <a16:creationId xmlns:a16="http://schemas.microsoft.com/office/drawing/2014/main" id="{1A62BE22-DB16-7F98-9293-38B642BEB19D}"/>
              </a:ext>
            </a:extLst>
          </p:cNvPr>
          <p:cNvSpPr txBox="1"/>
          <p:nvPr/>
        </p:nvSpPr>
        <p:spPr>
          <a:xfrm>
            <a:off x="1645920" y="3360420"/>
            <a:ext cx="6949440" cy="430887"/>
          </a:xfrm>
          <a:prstGeom prst="rect">
            <a:avLst/>
          </a:prstGeom>
          <a:noFill/>
        </p:spPr>
        <p:txBody>
          <a:bodyPr wrap="square" lIns="0" tIns="0" rIns="0" bIns="0" anchor="t">
            <a:spAutoFit/>
          </a:bodyPr>
          <a:lstStyle/>
          <a:p>
            <a:pPr algn="l"/>
            <a:r>
              <a:rPr b="1" spc="300">
                <a:solidFill>
                  <a:srgbClr val="F28C28"/>
                </a:solidFill>
                <a:latin typeface="Calibri"/>
              </a:rPr>
              <a:t>I HJÄRNAN</a:t>
            </a:r>
          </a:p>
        </p:txBody>
      </p:sp>
      <p:sp>
        <p:nvSpPr>
          <p:cNvPr id="8" name="TextBox 7">
            <a:extLst>
              <a:ext uri="{FF2B5EF4-FFF2-40B4-BE49-F238E27FC236}">
                <a16:creationId xmlns:a16="http://schemas.microsoft.com/office/drawing/2014/main" id="{9356DD19-7486-0B3C-7AC1-BE60188C1D6F}"/>
              </a:ext>
            </a:extLst>
          </p:cNvPr>
          <p:cNvSpPr txBox="1"/>
          <p:nvPr/>
        </p:nvSpPr>
        <p:spPr>
          <a:xfrm>
            <a:off x="1645920" y="4091940"/>
            <a:ext cx="6949440" cy="553998"/>
          </a:xfrm>
          <a:prstGeom prst="rect">
            <a:avLst/>
          </a:prstGeom>
          <a:noFill/>
        </p:spPr>
        <p:txBody>
          <a:bodyPr wrap="square" lIns="0" tIns="0" rIns="0" bIns="0" anchor="t">
            <a:spAutoFit/>
          </a:bodyPr>
          <a:lstStyle/>
          <a:p>
            <a:pPr algn="l"/>
            <a:r>
              <a:rPr sz="3600" b="1">
                <a:solidFill>
                  <a:srgbClr val="FFFFFF"/>
                </a:solidFill>
                <a:latin typeface="Barlow"/>
              </a:rPr>
              <a:t>Önskvärd svårighet</a:t>
            </a:r>
          </a:p>
        </p:txBody>
      </p:sp>
      <p:sp>
        <p:nvSpPr>
          <p:cNvPr id="9" name="TextBox 8">
            <a:extLst>
              <a:ext uri="{FF2B5EF4-FFF2-40B4-BE49-F238E27FC236}">
                <a16:creationId xmlns:a16="http://schemas.microsoft.com/office/drawing/2014/main" id="{BA3DFBD0-DDEC-9AA7-5309-BF1BF3BD67B0}"/>
              </a:ext>
            </a:extLst>
          </p:cNvPr>
          <p:cNvSpPr txBox="1"/>
          <p:nvPr/>
        </p:nvSpPr>
        <p:spPr>
          <a:xfrm>
            <a:off x="1645920" y="4732020"/>
            <a:ext cx="6949440" cy="430887"/>
          </a:xfrm>
          <a:prstGeom prst="rect">
            <a:avLst/>
          </a:prstGeom>
          <a:noFill/>
        </p:spPr>
        <p:txBody>
          <a:bodyPr wrap="square" lIns="0" tIns="0" rIns="0" bIns="0" anchor="t">
            <a:spAutoFit/>
          </a:bodyPr>
          <a:lstStyle/>
          <a:p>
            <a:pPr algn="l"/>
            <a:r>
              <a:rPr b="0">
                <a:solidFill>
                  <a:srgbClr val="B4BBC6"/>
                </a:solidFill>
                <a:latin typeface="Barlow"/>
              </a:rPr>
              <a:t>lagom svårt utvecklar</a:t>
            </a:r>
          </a:p>
        </p:txBody>
      </p:sp>
      <p:sp>
        <p:nvSpPr>
          <p:cNvPr id="14" name="Left-Right Arrow 13">
            <a:extLst>
              <a:ext uri="{FF2B5EF4-FFF2-40B4-BE49-F238E27FC236}">
                <a16:creationId xmlns:a16="http://schemas.microsoft.com/office/drawing/2014/main" id="{8B73B4BD-F23C-CBDF-6FBA-C81E30C77962}"/>
              </a:ext>
            </a:extLst>
          </p:cNvPr>
          <p:cNvSpPr/>
          <p:nvPr/>
        </p:nvSpPr>
        <p:spPr>
          <a:xfrm>
            <a:off x="9015889" y="4691657"/>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6" name="Connector 15">
            <a:extLst>
              <a:ext uri="{FF2B5EF4-FFF2-40B4-BE49-F238E27FC236}">
                <a16:creationId xmlns:a16="http://schemas.microsoft.com/office/drawing/2014/main" id="{DDC45D25-A83E-7CFD-93CC-419353FD8601}"/>
              </a:ext>
            </a:extLst>
          </p:cNvPr>
          <p:cNvCxnSpPr/>
          <p:nvPr/>
        </p:nvCxnSpPr>
        <p:spPr>
          <a:xfrm>
            <a:off x="1645920" y="5801868"/>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DF011C10-92D3-A70D-B90F-30147260980F}"/>
              </a:ext>
            </a:extLst>
          </p:cNvPr>
          <p:cNvSpPr txBox="1"/>
          <p:nvPr/>
        </p:nvSpPr>
        <p:spPr>
          <a:xfrm>
            <a:off x="1645920" y="5966459"/>
            <a:ext cx="6949440" cy="553998"/>
          </a:xfrm>
          <a:prstGeom prst="rect">
            <a:avLst/>
          </a:prstGeom>
          <a:noFill/>
        </p:spPr>
        <p:txBody>
          <a:bodyPr wrap="square" lIns="0" tIns="0" rIns="0" bIns="0" anchor="t">
            <a:spAutoFit/>
          </a:bodyPr>
          <a:lstStyle/>
          <a:p>
            <a:pPr algn="l"/>
            <a:r>
              <a:rPr sz="3600" b="1">
                <a:solidFill>
                  <a:srgbClr val="FFFFFF"/>
                </a:solidFill>
                <a:latin typeface="Barlow"/>
              </a:rPr>
              <a:t>Elaboration</a:t>
            </a:r>
          </a:p>
        </p:txBody>
      </p:sp>
      <p:sp>
        <p:nvSpPr>
          <p:cNvPr id="19" name="TextBox 18">
            <a:extLst>
              <a:ext uri="{FF2B5EF4-FFF2-40B4-BE49-F238E27FC236}">
                <a16:creationId xmlns:a16="http://schemas.microsoft.com/office/drawing/2014/main" id="{A15ED589-328E-1B82-A608-C7E22B7DB8DF}"/>
              </a:ext>
            </a:extLst>
          </p:cNvPr>
          <p:cNvSpPr txBox="1"/>
          <p:nvPr/>
        </p:nvSpPr>
        <p:spPr>
          <a:xfrm>
            <a:off x="1645920" y="6606540"/>
            <a:ext cx="6949440" cy="430887"/>
          </a:xfrm>
          <a:prstGeom prst="rect">
            <a:avLst/>
          </a:prstGeom>
          <a:noFill/>
        </p:spPr>
        <p:txBody>
          <a:bodyPr wrap="square" lIns="0" tIns="0" rIns="0" bIns="0" anchor="t">
            <a:spAutoFit/>
          </a:bodyPr>
          <a:lstStyle/>
          <a:p>
            <a:pPr algn="l"/>
            <a:r>
              <a:rPr lang="sv-SE" b="0" dirty="0">
                <a:solidFill>
                  <a:srgbClr val="B4BBC6"/>
                </a:solidFill>
                <a:latin typeface="Barlow"/>
              </a:rPr>
              <a:t>N</a:t>
            </a:r>
            <a:r>
              <a:rPr b="0" dirty="0">
                <a:solidFill>
                  <a:srgbClr val="B4BBC6"/>
                </a:solidFill>
                <a:latin typeface="Barlow"/>
              </a:rPr>
              <a:t>y</a:t>
            </a:r>
            <a:r>
              <a:rPr lang="sv-SE" b="0" dirty="0">
                <a:solidFill>
                  <a:srgbClr val="B4BBC6"/>
                </a:solidFill>
                <a:latin typeface="Barlow"/>
              </a:rPr>
              <a:t> kunskap </a:t>
            </a:r>
            <a:r>
              <a:rPr b="0" dirty="0" err="1">
                <a:solidFill>
                  <a:srgbClr val="B4BBC6"/>
                </a:solidFill>
                <a:latin typeface="Barlow"/>
              </a:rPr>
              <a:t>kopplas</a:t>
            </a:r>
            <a:r>
              <a:rPr b="0" dirty="0">
                <a:solidFill>
                  <a:srgbClr val="B4BBC6"/>
                </a:solidFill>
                <a:latin typeface="Barlow"/>
              </a:rPr>
              <a:t> till det vi redan vet</a:t>
            </a:r>
          </a:p>
        </p:txBody>
      </p:sp>
      <p:sp>
        <p:nvSpPr>
          <p:cNvPr id="24" name="Left-Right Arrow 23">
            <a:extLst>
              <a:ext uri="{FF2B5EF4-FFF2-40B4-BE49-F238E27FC236}">
                <a16:creationId xmlns:a16="http://schemas.microsoft.com/office/drawing/2014/main" id="{5B366B2B-8690-A38E-9028-8EA7DA10A969}"/>
              </a:ext>
            </a:extLst>
          </p:cNvPr>
          <p:cNvSpPr/>
          <p:nvPr/>
        </p:nvSpPr>
        <p:spPr>
          <a:xfrm>
            <a:off x="9015889" y="6566177"/>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6" name="Connector 25">
            <a:extLst>
              <a:ext uri="{FF2B5EF4-FFF2-40B4-BE49-F238E27FC236}">
                <a16:creationId xmlns:a16="http://schemas.microsoft.com/office/drawing/2014/main" id="{A0E4FE1F-991F-73E3-24CA-755B22835097}"/>
              </a:ext>
            </a:extLst>
          </p:cNvPr>
          <p:cNvCxnSpPr/>
          <p:nvPr/>
        </p:nvCxnSpPr>
        <p:spPr>
          <a:xfrm>
            <a:off x="1645920" y="7676388"/>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FBEEEB3F-60F7-AFFA-0AB4-67C1409DC224}"/>
              </a:ext>
            </a:extLst>
          </p:cNvPr>
          <p:cNvSpPr txBox="1"/>
          <p:nvPr/>
        </p:nvSpPr>
        <p:spPr>
          <a:xfrm>
            <a:off x="1645920" y="7840980"/>
            <a:ext cx="6949440" cy="553998"/>
          </a:xfrm>
          <a:prstGeom prst="rect">
            <a:avLst/>
          </a:prstGeom>
          <a:noFill/>
        </p:spPr>
        <p:txBody>
          <a:bodyPr wrap="square" lIns="0" tIns="0" rIns="0" bIns="0" anchor="t">
            <a:spAutoFit/>
          </a:bodyPr>
          <a:lstStyle/>
          <a:p>
            <a:pPr algn="l"/>
            <a:r>
              <a:rPr sz="3600" b="1">
                <a:solidFill>
                  <a:srgbClr val="FFFFFF"/>
                </a:solidFill>
                <a:latin typeface="Barlow"/>
              </a:rPr>
              <a:t>Återkoppling</a:t>
            </a:r>
          </a:p>
        </p:txBody>
      </p:sp>
      <p:sp>
        <p:nvSpPr>
          <p:cNvPr id="29" name="TextBox 28">
            <a:extLst>
              <a:ext uri="{FF2B5EF4-FFF2-40B4-BE49-F238E27FC236}">
                <a16:creationId xmlns:a16="http://schemas.microsoft.com/office/drawing/2014/main" id="{90507015-CF65-4361-D3CC-EC3352696D3D}"/>
              </a:ext>
            </a:extLst>
          </p:cNvPr>
          <p:cNvSpPr txBox="1"/>
          <p:nvPr/>
        </p:nvSpPr>
        <p:spPr>
          <a:xfrm>
            <a:off x="1645920" y="8481059"/>
            <a:ext cx="6949440" cy="430887"/>
          </a:xfrm>
          <a:prstGeom prst="rect">
            <a:avLst/>
          </a:prstGeom>
          <a:noFill/>
        </p:spPr>
        <p:txBody>
          <a:bodyPr wrap="square" lIns="0" tIns="0" rIns="0" bIns="0" anchor="t">
            <a:spAutoFit/>
          </a:bodyPr>
          <a:lstStyle/>
          <a:p>
            <a:pPr algn="l"/>
            <a:r>
              <a:rPr b="0">
                <a:solidFill>
                  <a:srgbClr val="B4BBC6"/>
                </a:solidFill>
                <a:latin typeface="Barlow"/>
              </a:rPr>
              <a:t>som hjärnan justerar efter</a:t>
            </a:r>
          </a:p>
        </p:txBody>
      </p:sp>
      <p:sp>
        <p:nvSpPr>
          <p:cNvPr id="34" name="Left-Right Arrow 33">
            <a:extLst>
              <a:ext uri="{FF2B5EF4-FFF2-40B4-BE49-F238E27FC236}">
                <a16:creationId xmlns:a16="http://schemas.microsoft.com/office/drawing/2014/main" id="{93773B0F-724D-CFE4-8410-9CF9A752F18D}"/>
              </a:ext>
            </a:extLst>
          </p:cNvPr>
          <p:cNvSpPr/>
          <p:nvPr/>
        </p:nvSpPr>
        <p:spPr>
          <a:xfrm>
            <a:off x="9015889" y="8440698"/>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6" name="Connector 35">
            <a:extLst>
              <a:ext uri="{FF2B5EF4-FFF2-40B4-BE49-F238E27FC236}">
                <a16:creationId xmlns:a16="http://schemas.microsoft.com/office/drawing/2014/main" id="{AD7DC61B-5B0D-BC62-A260-65263AE88A87}"/>
              </a:ext>
            </a:extLst>
          </p:cNvPr>
          <p:cNvCxnSpPr/>
          <p:nvPr/>
        </p:nvCxnSpPr>
        <p:spPr>
          <a:xfrm>
            <a:off x="1645920" y="9550908"/>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6C84EFAE-577B-8C02-65A7-194E4C73137F}"/>
              </a:ext>
            </a:extLst>
          </p:cNvPr>
          <p:cNvSpPr txBox="1"/>
          <p:nvPr/>
        </p:nvSpPr>
        <p:spPr>
          <a:xfrm>
            <a:off x="1645920" y="9715500"/>
            <a:ext cx="6949440" cy="553998"/>
          </a:xfrm>
          <a:prstGeom prst="rect">
            <a:avLst/>
          </a:prstGeom>
          <a:noFill/>
        </p:spPr>
        <p:txBody>
          <a:bodyPr wrap="square" lIns="0" tIns="0" rIns="0" bIns="0" anchor="t">
            <a:spAutoFit/>
          </a:bodyPr>
          <a:lstStyle/>
          <a:p>
            <a:pPr algn="l"/>
            <a:r>
              <a:rPr sz="3600" b="1">
                <a:solidFill>
                  <a:srgbClr val="FFFFFF"/>
                </a:solidFill>
                <a:latin typeface="Barlow"/>
              </a:rPr>
              <a:t>Återkallning och spridd repetition</a:t>
            </a:r>
          </a:p>
        </p:txBody>
      </p:sp>
      <p:sp>
        <p:nvSpPr>
          <p:cNvPr id="39" name="TextBox 38">
            <a:extLst>
              <a:ext uri="{FF2B5EF4-FFF2-40B4-BE49-F238E27FC236}">
                <a16:creationId xmlns:a16="http://schemas.microsoft.com/office/drawing/2014/main" id="{3C566279-FC79-57FA-522A-8CAB75B0EFF1}"/>
              </a:ext>
            </a:extLst>
          </p:cNvPr>
          <p:cNvSpPr txBox="1"/>
          <p:nvPr/>
        </p:nvSpPr>
        <p:spPr>
          <a:xfrm>
            <a:off x="1645920" y="10355580"/>
            <a:ext cx="6949440" cy="861774"/>
          </a:xfrm>
          <a:prstGeom prst="rect">
            <a:avLst/>
          </a:prstGeom>
          <a:noFill/>
        </p:spPr>
        <p:txBody>
          <a:bodyPr wrap="square" lIns="0" tIns="0" rIns="0" bIns="0" anchor="t">
            <a:spAutoFit/>
          </a:bodyPr>
          <a:lstStyle/>
          <a:p>
            <a:pPr algn="l"/>
            <a:r>
              <a:rPr lang="sv-SE" b="0" dirty="0">
                <a:solidFill>
                  <a:srgbClr val="B4BBC6"/>
                </a:solidFill>
                <a:latin typeface="Barlow"/>
              </a:rPr>
              <a:t>Vi återkallar/plockar fram och sätter egna ord på det vi lärt oss</a:t>
            </a:r>
          </a:p>
        </p:txBody>
      </p:sp>
      <p:sp>
        <p:nvSpPr>
          <p:cNvPr id="7" name="TextBox 6">
            <a:extLst>
              <a:ext uri="{FF2B5EF4-FFF2-40B4-BE49-F238E27FC236}">
                <a16:creationId xmlns:a16="http://schemas.microsoft.com/office/drawing/2014/main" id="{F7CA5E25-9413-CEA9-1FBF-CBD4E69BDD99}"/>
              </a:ext>
            </a:extLst>
          </p:cNvPr>
          <p:cNvSpPr txBox="1"/>
          <p:nvPr/>
        </p:nvSpPr>
        <p:spPr>
          <a:xfrm>
            <a:off x="16184880" y="3406141"/>
            <a:ext cx="6949440" cy="430887"/>
          </a:xfrm>
          <a:prstGeom prst="rect">
            <a:avLst/>
          </a:prstGeom>
          <a:noFill/>
        </p:spPr>
        <p:txBody>
          <a:bodyPr wrap="square" lIns="0" tIns="0" rIns="0" bIns="0" anchor="t">
            <a:spAutoFit/>
          </a:bodyPr>
          <a:lstStyle/>
          <a:p>
            <a:pPr algn="l"/>
            <a:r>
              <a:rPr b="1" spc="300" dirty="0">
                <a:solidFill>
                  <a:srgbClr val="F28C28"/>
                </a:solidFill>
                <a:latin typeface="Calibri"/>
              </a:rPr>
              <a:t>MELLAN MÄNNISKOR</a:t>
            </a:r>
          </a:p>
        </p:txBody>
      </p:sp>
      <p:sp>
        <p:nvSpPr>
          <p:cNvPr id="12" name="TextBox 11">
            <a:extLst>
              <a:ext uri="{FF2B5EF4-FFF2-40B4-BE49-F238E27FC236}">
                <a16:creationId xmlns:a16="http://schemas.microsoft.com/office/drawing/2014/main" id="{B83131E2-0F5B-D71A-86B1-84C472CDE5E4}"/>
              </a:ext>
            </a:extLst>
          </p:cNvPr>
          <p:cNvSpPr txBox="1"/>
          <p:nvPr/>
        </p:nvSpPr>
        <p:spPr>
          <a:xfrm>
            <a:off x="16184880" y="4137661"/>
            <a:ext cx="6949440" cy="553998"/>
          </a:xfrm>
          <a:prstGeom prst="rect">
            <a:avLst/>
          </a:prstGeom>
          <a:noFill/>
        </p:spPr>
        <p:txBody>
          <a:bodyPr wrap="square" lIns="0" tIns="0" rIns="0" bIns="0" anchor="t">
            <a:spAutoFit/>
          </a:bodyPr>
          <a:lstStyle/>
          <a:p>
            <a:pPr algn="l"/>
            <a:r>
              <a:rPr sz="3600" b="1" dirty="0" err="1">
                <a:solidFill>
                  <a:srgbClr val="FFFFFF"/>
                </a:solidFill>
                <a:latin typeface="Barlow"/>
              </a:rPr>
              <a:t>Proximala</a:t>
            </a:r>
            <a:r>
              <a:rPr sz="3600" b="1" dirty="0">
                <a:solidFill>
                  <a:srgbClr val="FFFFFF"/>
                </a:solidFill>
                <a:latin typeface="Barlow"/>
              </a:rPr>
              <a:t> </a:t>
            </a:r>
            <a:r>
              <a:rPr sz="3600" b="1" dirty="0" err="1">
                <a:solidFill>
                  <a:srgbClr val="FFFFFF"/>
                </a:solidFill>
                <a:latin typeface="Barlow"/>
              </a:rPr>
              <a:t>utvecklingszonen</a:t>
            </a:r>
            <a:endParaRPr sz="3600" b="1" dirty="0">
              <a:solidFill>
                <a:srgbClr val="FFFFFF"/>
              </a:solidFill>
              <a:latin typeface="Barlow"/>
            </a:endParaRPr>
          </a:p>
        </p:txBody>
      </p:sp>
      <p:sp>
        <p:nvSpPr>
          <p:cNvPr id="13" name="TextBox 12">
            <a:extLst>
              <a:ext uri="{FF2B5EF4-FFF2-40B4-BE49-F238E27FC236}">
                <a16:creationId xmlns:a16="http://schemas.microsoft.com/office/drawing/2014/main" id="{3BE55E2A-C1AC-10F3-0EB5-C78285DF1D68}"/>
              </a:ext>
            </a:extLst>
          </p:cNvPr>
          <p:cNvSpPr txBox="1"/>
          <p:nvPr/>
        </p:nvSpPr>
        <p:spPr>
          <a:xfrm>
            <a:off x="16184880" y="4777741"/>
            <a:ext cx="6949440" cy="430887"/>
          </a:xfrm>
          <a:prstGeom prst="rect">
            <a:avLst/>
          </a:prstGeom>
          <a:noFill/>
        </p:spPr>
        <p:txBody>
          <a:bodyPr wrap="square" lIns="0" tIns="0" rIns="0" bIns="0" anchor="t">
            <a:spAutoFit/>
          </a:bodyPr>
          <a:lstStyle/>
          <a:p>
            <a:pPr algn="l"/>
            <a:r>
              <a:rPr b="0" dirty="0">
                <a:solidFill>
                  <a:srgbClr val="B4BBC6"/>
                </a:solidFill>
                <a:latin typeface="Barlow"/>
              </a:rPr>
              <a:t>med </a:t>
            </a:r>
            <a:r>
              <a:rPr b="0" dirty="0" err="1">
                <a:solidFill>
                  <a:srgbClr val="B4BBC6"/>
                </a:solidFill>
                <a:latin typeface="Barlow"/>
              </a:rPr>
              <a:t>stöd</a:t>
            </a:r>
            <a:r>
              <a:rPr b="0" dirty="0">
                <a:solidFill>
                  <a:srgbClr val="B4BBC6"/>
                </a:solidFill>
                <a:latin typeface="Barlow"/>
              </a:rPr>
              <a:t> </a:t>
            </a:r>
            <a:r>
              <a:rPr b="0" dirty="0" err="1">
                <a:solidFill>
                  <a:srgbClr val="B4BBC6"/>
                </a:solidFill>
                <a:latin typeface="Barlow"/>
              </a:rPr>
              <a:t>klarar</a:t>
            </a:r>
            <a:r>
              <a:rPr b="0" dirty="0">
                <a:solidFill>
                  <a:srgbClr val="B4BBC6"/>
                </a:solidFill>
                <a:latin typeface="Barlow"/>
              </a:rPr>
              <a:t> eleven mer </a:t>
            </a:r>
            <a:r>
              <a:rPr b="0" dirty="0" err="1">
                <a:solidFill>
                  <a:srgbClr val="B4BBC6"/>
                </a:solidFill>
                <a:latin typeface="Barlow"/>
              </a:rPr>
              <a:t>än</a:t>
            </a:r>
            <a:r>
              <a:rPr b="0" dirty="0">
                <a:solidFill>
                  <a:srgbClr val="B4BBC6"/>
                </a:solidFill>
                <a:latin typeface="Barlow"/>
              </a:rPr>
              <a:t> </a:t>
            </a:r>
            <a:r>
              <a:rPr b="0" dirty="0" err="1">
                <a:solidFill>
                  <a:srgbClr val="B4BBC6"/>
                </a:solidFill>
                <a:latin typeface="Barlow"/>
              </a:rPr>
              <a:t>på</a:t>
            </a:r>
            <a:r>
              <a:rPr b="0" dirty="0">
                <a:solidFill>
                  <a:srgbClr val="B4BBC6"/>
                </a:solidFill>
                <a:latin typeface="Barlow"/>
              </a:rPr>
              <a:t> </a:t>
            </a:r>
            <a:r>
              <a:rPr b="0" dirty="0" err="1">
                <a:solidFill>
                  <a:srgbClr val="B4BBC6"/>
                </a:solidFill>
                <a:latin typeface="Barlow"/>
              </a:rPr>
              <a:t>egen</a:t>
            </a:r>
            <a:r>
              <a:rPr b="0" dirty="0">
                <a:solidFill>
                  <a:srgbClr val="B4BBC6"/>
                </a:solidFill>
                <a:latin typeface="Barlow"/>
              </a:rPr>
              <a:t> hand</a:t>
            </a:r>
          </a:p>
        </p:txBody>
      </p:sp>
      <p:cxnSp>
        <p:nvCxnSpPr>
          <p:cNvPr id="17" name="Connector 16">
            <a:extLst>
              <a:ext uri="{FF2B5EF4-FFF2-40B4-BE49-F238E27FC236}">
                <a16:creationId xmlns:a16="http://schemas.microsoft.com/office/drawing/2014/main" id="{EE63A718-7C98-BF6F-6675-46814C3B0610}"/>
              </a:ext>
            </a:extLst>
          </p:cNvPr>
          <p:cNvCxnSpPr/>
          <p:nvPr/>
        </p:nvCxnSpPr>
        <p:spPr>
          <a:xfrm>
            <a:off x="16184880" y="5847589"/>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F8759B9-6503-2668-CA79-5CA3C3407453}"/>
              </a:ext>
            </a:extLst>
          </p:cNvPr>
          <p:cNvSpPr txBox="1"/>
          <p:nvPr/>
        </p:nvSpPr>
        <p:spPr>
          <a:xfrm>
            <a:off x="16184880" y="6012180"/>
            <a:ext cx="6949440" cy="553998"/>
          </a:xfrm>
          <a:prstGeom prst="rect">
            <a:avLst/>
          </a:prstGeom>
          <a:noFill/>
        </p:spPr>
        <p:txBody>
          <a:bodyPr wrap="square" lIns="0" tIns="0" rIns="0" bIns="0" anchor="t">
            <a:spAutoFit/>
          </a:bodyPr>
          <a:lstStyle/>
          <a:p>
            <a:pPr algn="l"/>
            <a:r>
              <a:rPr lang="sv-SE" sz="3600" dirty="0">
                <a:solidFill>
                  <a:srgbClr val="FFFFFF"/>
                </a:solidFill>
                <a:latin typeface="Barlow"/>
              </a:rPr>
              <a:t>Språket som artefakt/redskap</a:t>
            </a:r>
          </a:p>
        </p:txBody>
      </p:sp>
      <p:sp>
        <p:nvSpPr>
          <p:cNvPr id="23" name="TextBox 22">
            <a:extLst>
              <a:ext uri="{FF2B5EF4-FFF2-40B4-BE49-F238E27FC236}">
                <a16:creationId xmlns:a16="http://schemas.microsoft.com/office/drawing/2014/main" id="{3F2A11C6-2942-3C51-E2EF-374B102F4AF6}"/>
              </a:ext>
            </a:extLst>
          </p:cNvPr>
          <p:cNvSpPr txBox="1"/>
          <p:nvPr/>
        </p:nvSpPr>
        <p:spPr>
          <a:xfrm>
            <a:off x="16184880" y="6652261"/>
            <a:ext cx="6949440" cy="430887"/>
          </a:xfrm>
          <a:prstGeom prst="rect">
            <a:avLst/>
          </a:prstGeom>
          <a:noFill/>
        </p:spPr>
        <p:txBody>
          <a:bodyPr wrap="square" lIns="0" tIns="0" rIns="0" bIns="0" anchor="t">
            <a:spAutoFit/>
          </a:bodyPr>
          <a:lstStyle/>
          <a:p>
            <a:pPr algn="l"/>
            <a:r>
              <a:rPr b="0">
                <a:solidFill>
                  <a:srgbClr val="B4BBC6"/>
                </a:solidFill>
                <a:latin typeface="Barlow"/>
              </a:rPr>
              <a:t>i samtal formulerar och prövar vi tankar</a:t>
            </a:r>
          </a:p>
        </p:txBody>
      </p:sp>
      <p:cxnSp>
        <p:nvCxnSpPr>
          <p:cNvPr id="27" name="Connector 26">
            <a:extLst>
              <a:ext uri="{FF2B5EF4-FFF2-40B4-BE49-F238E27FC236}">
                <a16:creationId xmlns:a16="http://schemas.microsoft.com/office/drawing/2014/main" id="{EE78CA92-6424-0A57-39DA-D1FB4E806FF4}"/>
              </a:ext>
            </a:extLst>
          </p:cNvPr>
          <p:cNvCxnSpPr/>
          <p:nvPr/>
        </p:nvCxnSpPr>
        <p:spPr>
          <a:xfrm>
            <a:off x="16184880" y="7722109"/>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818E2C3-2B7A-721C-B4C6-9CADAFD70D16}"/>
              </a:ext>
            </a:extLst>
          </p:cNvPr>
          <p:cNvSpPr txBox="1"/>
          <p:nvPr/>
        </p:nvSpPr>
        <p:spPr>
          <a:xfrm>
            <a:off x="16184880" y="7886701"/>
            <a:ext cx="7760970" cy="553998"/>
          </a:xfrm>
          <a:prstGeom prst="rect">
            <a:avLst/>
          </a:prstGeom>
          <a:noFill/>
        </p:spPr>
        <p:txBody>
          <a:bodyPr wrap="square" lIns="0" tIns="0" rIns="0" bIns="0" anchor="t">
            <a:spAutoFit/>
          </a:bodyPr>
          <a:lstStyle/>
          <a:p>
            <a:pPr algn="l"/>
            <a:r>
              <a:rPr lang="sv-SE" sz="3600" dirty="0">
                <a:solidFill>
                  <a:srgbClr val="FFFFFF"/>
                </a:solidFill>
                <a:latin typeface="Barlow"/>
              </a:rPr>
              <a:t>Respons och </a:t>
            </a:r>
            <a:r>
              <a:rPr lang="sv-SE" sz="3600" dirty="0" err="1">
                <a:solidFill>
                  <a:srgbClr val="FFFFFF"/>
                </a:solidFill>
                <a:latin typeface="Barlow"/>
              </a:rPr>
              <a:t>scaffolding</a:t>
            </a:r>
            <a:r>
              <a:rPr lang="sv-SE" sz="3600" dirty="0">
                <a:solidFill>
                  <a:srgbClr val="FFFFFF"/>
                </a:solidFill>
                <a:latin typeface="Barlow"/>
              </a:rPr>
              <a:t>/stöttning</a:t>
            </a:r>
          </a:p>
        </p:txBody>
      </p:sp>
      <p:sp>
        <p:nvSpPr>
          <p:cNvPr id="33" name="TextBox 32">
            <a:extLst>
              <a:ext uri="{FF2B5EF4-FFF2-40B4-BE49-F238E27FC236}">
                <a16:creationId xmlns:a16="http://schemas.microsoft.com/office/drawing/2014/main" id="{8EE1FD14-A194-1552-261C-5C1708AE16A7}"/>
              </a:ext>
            </a:extLst>
          </p:cNvPr>
          <p:cNvSpPr txBox="1"/>
          <p:nvPr/>
        </p:nvSpPr>
        <p:spPr>
          <a:xfrm>
            <a:off x="16184880" y="8526780"/>
            <a:ext cx="6949440" cy="430887"/>
          </a:xfrm>
          <a:prstGeom prst="rect">
            <a:avLst/>
          </a:prstGeom>
          <a:noFill/>
        </p:spPr>
        <p:txBody>
          <a:bodyPr wrap="square" lIns="0" tIns="0" rIns="0" bIns="0" anchor="t">
            <a:spAutoFit/>
          </a:bodyPr>
          <a:lstStyle/>
          <a:p>
            <a:pPr algn="l"/>
            <a:r>
              <a:rPr b="0">
                <a:solidFill>
                  <a:srgbClr val="B4BBC6"/>
                </a:solidFill>
                <a:latin typeface="Barlow"/>
              </a:rPr>
              <a:t>från lärare och kamrater</a:t>
            </a:r>
          </a:p>
        </p:txBody>
      </p:sp>
      <p:cxnSp>
        <p:nvCxnSpPr>
          <p:cNvPr id="37" name="Connector 36">
            <a:extLst>
              <a:ext uri="{FF2B5EF4-FFF2-40B4-BE49-F238E27FC236}">
                <a16:creationId xmlns:a16="http://schemas.microsoft.com/office/drawing/2014/main" id="{BA6540C6-40AE-1E58-BC3D-02EAD5084051}"/>
              </a:ext>
            </a:extLst>
          </p:cNvPr>
          <p:cNvCxnSpPr/>
          <p:nvPr/>
        </p:nvCxnSpPr>
        <p:spPr>
          <a:xfrm>
            <a:off x="16184880" y="9596629"/>
            <a:ext cx="6949440" cy="0"/>
          </a:xfrm>
          <a:prstGeom prst="line">
            <a:avLst/>
          </a:prstGeom>
          <a:ln w="19050">
            <a:solidFill>
              <a:srgbClr val="2A3340"/>
            </a:solidFill>
          </a:ln>
        </p:spPr>
        <p:style>
          <a:lnRef idx="2">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8DB4E37C-1E45-1170-4193-D0FB4D47FCA3}"/>
              </a:ext>
            </a:extLst>
          </p:cNvPr>
          <p:cNvSpPr txBox="1"/>
          <p:nvPr/>
        </p:nvSpPr>
        <p:spPr>
          <a:xfrm>
            <a:off x="16184880" y="9761221"/>
            <a:ext cx="6949440" cy="553998"/>
          </a:xfrm>
          <a:prstGeom prst="rect">
            <a:avLst/>
          </a:prstGeom>
          <a:noFill/>
        </p:spPr>
        <p:txBody>
          <a:bodyPr wrap="square" lIns="0" tIns="0" rIns="0" bIns="0" anchor="t">
            <a:spAutoFit/>
          </a:bodyPr>
          <a:lstStyle/>
          <a:p>
            <a:pPr algn="l"/>
            <a:r>
              <a:rPr sz="3600" b="1" dirty="0" err="1">
                <a:solidFill>
                  <a:srgbClr val="FFFFFF"/>
                </a:solidFill>
                <a:latin typeface="Barlow"/>
              </a:rPr>
              <a:t>Från</a:t>
            </a:r>
            <a:r>
              <a:rPr sz="3600" b="1" dirty="0">
                <a:solidFill>
                  <a:srgbClr val="FFFFFF"/>
                </a:solidFill>
                <a:latin typeface="Barlow"/>
              </a:rPr>
              <a:t> </a:t>
            </a:r>
            <a:r>
              <a:rPr sz="3600" b="1" dirty="0" err="1">
                <a:solidFill>
                  <a:srgbClr val="FFFFFF"/>
                </a:solidFill>
                <a:latin typeface="Barlow"/>
              </a:rPr>
              <a:t>socialt</a:t>
            </a:r>
            <a:r>
              <a:rPr sz="3600" b="1" dirty="0">
                <a:solidFill>
                  <a:srgbClr val="FFFFFF"/>
                </a:solidFill>
                <a:latin typeface="Barlow"/>
              </a:rPr>
              <a:t> till </a:t>
            </a:r>
            <a:r>
              <a:rPr sz="3600" b="1" dirty="0" err="1">
                <a:solidFill>
                  <a:srgbClr val="FFFFFF"/>
                </a:solidFill>
                <a:latin typeface="Barlow"/>
              </a:rPr>
              <a:t>inre</a:t>
            </a:r>
            <a:r>
              <a:rPr sz="3600" b="1" dirty="0">
                <a:solidFill>
                  <a:srgbClr val="FFFFFF"/>
                </a:solidFill>
                <a:latin typeface="Barlow"/>
              </a:rPr>
              <a:t> – och </a:t>
            </a:r>
            <a:r>
              <a:rPr sz="3600" b="1" dirty="0" err="1">
                <a:solidFill>
                  <a:srgbClr val="FFFFFF"/>
                </a:solidFill>
                <a:latin typeface="Barlow"/>
              </a:rPr>
              <a:t>tillbaka</a:t>
            </a:r>
            <a:endParaRPr sz="3600" b="1" dirty="0">
              <a:solidFill>
                <a:srgbClr val="FFFFFF"/>
              </a:solidFill>
              <a:latin typeface="Barlow"/>
            </a:endParaRPr>
          </a:p>
        </p:txBody>
      </p:sp>
      <p:sp>
        <p:nvSpPr>
          <p:cNvPr id="43" name="TextBox 42">
            <a:extLst>
              <a:ext uri="{FF2B5EF4-FFF2-40B4-BE49-F238E27FC236}">
                <a16:creationId xmlns:a16="http://schemas.microsoft.com/office/drawing/2014/main" id="{E21FAE30-2A67-B84B-2A9F-7088EF2E7A8E}"/>
              </a:ext>
            </a:extLst>
          </p:cNvPr>
          <p:cNvSpPr txBox="1"/>
          <p:nvPr/>
        </p:nvSpPr>
        <p:spPr>
          <a:xfrm>
            <a:off x="16184880" y="10401301"/>
            <a:ext cx="6949440" cy="861774"/>
          </a:xfrm>
          <a:prstGeom prst="rect">
            <a:avLst/>
          </a:prstGeom>
          <a:noFill/>
        </p:spPr>
        <p:txBody>
          <a:bodyPr wrap="square" lIns="0" tIns="0" rIns="0" bIns="0" anchor="t">
            <a:spAutoFit/>
          </a:bodyPr>
          <a:lstStyle/>
          <a:p>
            <a:pPr algn="l"/>
            <a:r>
              <a:rPr lang="sv-SE" b="0" dirty="0">
                <a:solidFill>
                  <a:srgbClr val="B4BBC6"/>
                </a:solidFill>
                <a:latin typeface="Barlow"/>
              </a:rPr>
              <a:t>Det gemensamma</a:t>
            </a:r>
            <a:r>
              <a:rPr b="0" dirty="0">
                <a:solidFill>
                  <a:srgbClr val="B4BBC6"/>
                </a:solidFill>
                <a:latin typeface="Barlow"/>
              </a:rPr>
              <a:t> </a:t>
            </a:r>
            <a:r>
              <a:rPr lang="sv-SE" b="0" dirty="0">
                <a:solidFill>
                  <a:srgbClr val="B4BBC6"/>
                </a:solidFill>
                <a:latin typeface="Barlow"/>
              </a:rPr>
              <a:t>samtalet påverkar</a:t>
            </a:r>
            <a:r>
              <a:rPr b="0" dirty="0">
                <a:solidFill>
                  <a:srgbClr val="B4BBC6"/>
                </a:solidFill>
                <a:latin typeface="Barlow"/>
              </a:rPr>
              <a:t> </a:t>
            </a:r>
            <a:r>
              <a:rPr b="0" dirty="0" err="1">
                <a:solidFill>
                  <a:srgbClr val="B4BBC6"/>
                </a:solidFill>
                <a:latin typeface="Barlow"/>
              </a:rPr>
              <a:t>vårt</a:t>
            </a:r>
            <a:r>
              <a:rPr b="0" dirty="0">
                <a:solidFill>
                  <a:srgbClr val="B4BBC6"/>
                </a:solidFill>
                <a:latin typeface="Barlow"/>
              </a:rPr>
              <a:t> </a:t>
            </a:r>
            <a:r>
              <a:rPr b="0" dirty="0" err="1">
                <a:solidFill>
                  <a:srgbClr val="B4BBC6"/>
                </a:solidFill>
                <a:latin typeface="Barlow"/>
              </a:rPr>
              <a:t>eget</a:t>
            </a:r>
            <a:r>
              <a:rPr lang="sv-SE" b="0" dirty="0">
                <a:solidFill>
                  <a:srgbClr val="B4BBC6"/>
                </a:solidFill>
                <a:latin typeface="Barlow"/>
              </a:rPr>
              <a:t> tänkande och vice versa</a:t>
            </a:r>
            <a:endParaRPr b="0" dirty="0">
              <a:solidFill>
                <a:srgbClr val="B4BBC6"/>
              </a:solidFill>
              <a:latin typeface="Barlow"/>
            </a:endParaRPr>
          </a:p>
        </p:txBody>
      </p:sp>
      <p:sp>
        <p:nvSpPr>
          <p:cNvPr id="44" name="Left-Right Arrow 43">
            <a:extLst>
              <a:ext uri="{FF2B5EF4-FFF2-40B4-BE49-F238E27FC236}">
                <a16:creationId xmlns:a16="http://schemas.microsoft.com/office/drawing/2014/main" id="{95C7A0FA-4F4E-8F6E-44B7-9652A6E3F451}"/>
              </a:ext>
            </a:extLst>
          </p:cNvPr>
          <p:cNvSpPr/>
          <p:nvPr/>
        </p:nvSpPr>
        <p:spPr>
          <a:xfrm>
            <a:off x="9015889" y="10315218"/>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grpSp>
        <p:nvGrpSpPr>
          <p:cNvPr id="21" name="Grupp 20">
            <a:extLst>
              <a:ext uri="{FF2B5EF4-FFF2-40B4-BE49-F238E27FC236}">
                <a16:creationId xmlns:a16="http://schemas.microsoft.com/office/drawing/2014/main" id="{E3D12DF5-8026-C504-CBC8-70C68D239C52}"/>
              </a:ext>
            </a:extLst>
          </p:cNvPr>
          <p:cNvGrpSpPr/>
          <p:nvPr/>
        </p:nvGrpSpPr>
        <p:grpSpPr>
          <a:xfrm>
            <a:off x="14941391" y="4751427"/>
            <a:ext cx="822960" cy="6080761"/>
            <a:chOff x="9168289" y="4844057"/>
            <a:chExt cx="822960" cy="6080761"/>
          </a:xfrm>
        </p:grpSpPr>
        <p:sp>
          <p:nvSpPr>
            <p:cNvPr id="10" name="Left-Right Arrow 13">
              <a:extLst>
                <a:ext uri="{FF2B5EF4-FFF2-40B4-BE49-F238E27FC236}">
                  <a16:creationId xmlns:a16="http://schemas.microsoft.com/office/drawing/2014/main" id="{7F524E8E-8459-92A4-6635-31005B61D575}"/>
                </a:ext>
              </a:extLst>
            </p:cNvPr>
            <p:cNvSpPr/>
            <p:nvPr/>
          </p:nvSpPr>
          <p:spPr>
            <a:xfrm>
              <a:off x="9168289" y="4844057"/>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 name="Left-Right Arrow 23">
              <a:extLst>
                <a:ext uri="{FF2B5EF4-FFF2-40B4-BE49-F238E27FC236}">
                  <a16:creationId xmlns:a16="http://schemas.microsoft.com/office/drawing/2014/main" id="{3736E3E2-98B0-045A-4F9C-2505430CEC65}"/>
                </a:ext>
              </a:extLst>
            </p:cNvPr>
            <p:cNvSpPr/>
            <p:nvPr/>
          </p:nvSpPr>
          <p:spPr>
            <a:xfrm>
              <a:off x="9168289" y="6718577"/>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 name="Left-Right Arrow 33">
              <a:extLst>
                <a:ext uri="{FF2B5EF4-FFF2-40B4-BE49-F238E27FC236}">
                  <a16:creationId xmlns:a16="http://schemas.microsoft.com/office/drawing/2014/main" id="{7D1B8DAA-2953-739C-695B-B8067B89C829}"/>
                </a:ext>
              </a:extLst>
            </p:cNvPr>
            <p:cNvSpPr/>
            <p:nvPr/>
          </p:nvSpPr>
          <p:spPr>
            <a:xfrm>
              <a:off x="9168289" y="8593098"/>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Left-Right Arrow 43">
              <a:extLst>
                <a:ext uri="{FF2B5EF4-FFF2-40B4-BE49-F238E27FC236}">
                  <a16:creationId xmlns:a16="http://schemas.microsoft.com/office/drawing/2014/main" id="{F317A4BB-CE59-898B-BE9F-B4D5296CFB74}"/>
                </a:ext>
              </a:extLst>
            </p:cNvPr>
            <p:cNvSpPr/>
            <p:nvPr/>
          </p:nvSpPr>
          <p:spPr>
            <a:xfrm>
              <a:off x="9168289" y="10467618"/>
              <a:ext cx="822960" cy="457200"/>
            </a:xfrm>
            <a:prstGeom prst="leftRightArrow">
              <a:avLst/>
            </a:prstGeom>
            <a:solidFill>
              <a:srgbClr val="B4BBC6"/>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grpSp>
      <p:pic>
        <p:nvPicPr>
          <p:cNvPr id="2" name="Bildobjekt 1">
            <a:extLst>
              <a:ext uri="{FF2B5EF4-FFF2-40B4-BE49-F238E27FC236}">
                <a16:creationId xmlns:a16="http://schemas.microsoft.com/office/drawing/2014/main" id="{92B02D1E-EF0D-2395-93BE-49A66AC559F6}"/>
              </a:ext>
            </a:extLst>
          </p:cNvPr>
          <p:cNvPicPr>
            <a:picLocks noChangeAspect="1"/>
          </p:cNvPicPr>
          <p:nvPr/>
        </p:nvPicPr>
        <p:blipFill>
          <a:blip r:embed="rId3"/>
          <a:srcRect l="65302" t="15977" r="2758" b="6050"/>
          <a:stretch>
            <a:fillRect/>
          </a:stretch>
        </p:blipFill>
        <p:spPr>
          <a:xfrm>
            <a:off x="21353142" y="461954"/>
            <a:ext cx="1781178" cy="2643554"/>
          </a:xfrm>
          <a:prstGeom prst="rect">
            <a:avLst/>
          </a:prstGeom>
        </p:spPr>
      </p:pic>
    </p:spTree>
    <p:extLst>
      <p:ext uri="{BB962C8B-B14F-4D97-AF65-F5344CB8AC3E}">
        <p14:creationId xmlns:p14="http://schemas.microsoft.com/office/powerpoint/2010/main" val="1186002758"/>
      </p:ext>
    </p:extLst>
  </p:cSld>
  <p:clrMapOvr>
    <a:masterClrMapping/>
  </p:clrMapOvr>
  <mc:AlternateContent xmlns:mc="http://schemas.openxmlformats.org/markup-compatibility/2006" xmlns:p159="http://schemas.microsoft.com/office/powerpoint/2015/09/main">
    <mc:Choice Requires="p159">
      <p:transition spd="slow">
        <p159:morph option="byWord"/>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97D0685-196F-7BA7-40DB-F2F656FD19BC}"/>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09ABE82D-BE17-D331-00B8-D8DB5D026132}"/>
              </a:ext>
            </a:extLst>
          </p:cNvPr>
          <p:cNvPicPr>
            <a:picLocks noChangeAspect="1"/>
          </p:cNvPicPr>
          <p:nvPr/>
        </p:nvPicPr>
        <p:blipFill>
          <a:blip r:embed="rId3"/>
          <a:srcRect l="65302" t="15977" r="2758" b="6050"/>
          <a:stretch>
            <a:fillRect/>
          </a:stretch>
        </p:blipFill>
        <p:spPr>
          <a:xfrm rot="19015996">
            <a:off x="16329789" y="4100689"/>
            <a:ext cx="4401612" cy="6041079"/>
          </a:xfrm>
          <a:prstGeom prst="rect">
            <a:avLst/>
          </a:prstGeom>
        </p:spPr>
      </p:pic>
      <p:sp>
        <p:nvSpPr>
          <p:cNvPr id="2" name="2020-2026 – EN TID AV FÖRÄNDRING">
            <a:extLst>
              <a:ext uri="{FF2B5EF4-FFF2-40B4-BE49-F238E27FC236}">
                <a16:creationId xmlns:a16="http://schemas.microsoft.com/office/drawing/2014/main" id="{3724643A-CBD2-8717-95F4-8F966CB6A7B2}"/>
              </a:ext>
            </a:extLst>
          </p:cNvPr>
          <p:cNvSpPr txBox="1"/>
          <p:nvPr/>
        </p:nvSpPr>
        <p:spPr>
          <a:xfrm>
            <a:off x="1358189" y="700302"/>
            <a:ext cx="18395157" cy="139700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7" tIns="71437" rIns="71437" bIns="71437" anchor="ctr">
            <a:spAutoFit/>
          </a:bodyPr>
          <a:lstStyle>
            <a:lvl1pPr defTabSz="821531">
              <a:defRPr sz="8000" b="0">
                <a:solidFill>
                  <a:srgbClr val="FFFFFF"/>
                </a:solidFill>
                <a:latin typeface="Helvetica Neue Bold Condensed"/>
                <a:ea typeface="Helvetica Neue Bold Condensed"/>
                <a:cs typeface="Helvetica Neue Bold Condensed"/>
                <a:sym typeface="Helvetica Neue Bold Condensed"/>
              </a:defRPr>
            </a:lvl1pPr>
          </a:lstStyle>
          <a:p>
            <a:pPr algn="l"/>
            <a:r>
              <a:rPr lang="sv-SE" dirty="0"/>
              <a:t>Att ”lära sig” 2026?</a:t>
            </a:r>
            <a:endParaRPr dirty="0"/>
          </a:p>
        </p:txBody>
      </p:sp>
      <p:pic>
        <p:nvPicPr>
          <p:cNvPr id="4" name="Bildobjekt 3">
            <a:extLst>
              <a:ext uri="{FF2B5EF4-FFF2-40B4-BE49-F238E27FC236}">
                <a16:creationId xmlns:a16="http://schemas.microsoft.com/office/drawing/2014/main" id="{BEB9C949-2E95-DD71-8186-21C63C6509F5}"/>
              </a:ext>
            </a:extLst>
          </p:cNvPr>
          <p:cNvPicPr>
            <a:picLocks noChangeAspect="1"/>
          </p:cNvPicPr>
          <p:nvPr/>
        </p:nvPicPr>
        <p:blipFill>
          <a:blip r:embed="rId4"/>
          <a:stretch>
            <a:fillRect/>
          </a:stretch>
        </p:blipFill>
        <p:spPr>
          <a:xfrm>
            <a:off x="2445727" y="2380920"/>
            <a:ext cx="19492546" cy="11335080"/>
          </a:xfrm>
          <a:prstGeom prst="rect">
            <a:avLst/>
          </a:prstGeom>
        </p:spPr>
      </p:pic>
    </p:spTree>
    <p:extLst>
      <p:ext uri="{BB962C8B-B14F-4D97-AF65-F5344CB8AC3E}">
        <p14:creationId xmlns:p14="http://schemas.microsoft.com/office/powerpoint/2010/main" val="32217194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Bildobjekt 16">
            <a:extLst>
              <a:ext uri="{FF2B5EF4-FFF2-40B4-BE49-F238E27FC236}">
                <a16:creationId xmlns:a16="http://schemas.microsoft.com/office/drawing/2014/main" id="{9839C20C-BD01-B755-6E5F-0E130C347AA2}"/>
              </a:ext>
            </a:extLst>
          </p:cNvPr>
          <p:cNvPicPr>
            <a:picLocks noChangeAspect="1"/>
          </p:cNvPicPr>
          <p:nvPr/>
        </p:nvPicPr>
        <p:blipFill>
          <a:blip r:embed="rId3"/>
          <a:srcRect t="6412" r="65357"/>
          <a:stretch>
            <a:fillRect/>
          </a:stretch>
        </p:blipFill>
        <p:spPr>
          <a:xfrm>
            <a:off x="3168150" y="4385496"/>
            <a:ext cx="3438635" cy="3822332"/>
          </a:xfrm>
          <a:prstGeom prst="rect">
            <a:avLst/>
          </a:prstGeom>
        </p:spPr>
      </p:pic>
      <p:sp>
        <p:nvSpPr>
          <p:cNvPr id="3" name="TextBox 2"/>
          <p:cNvSpPr txBox="1"/>
          <p:nvPr/>
        </p:nvSpPr>
        <p:spPr>
          <a:xfrm>
            <a:off x="1645920" y="1867972"/>
            <a:ext cx="21488400" cy="800219"/>
          </a:xfrm>
          <a:prstGeom prst="rect">
            <a:avLst/>
          </a:prstGeom>
          <a:noFill/>
        </p:spPr>
        <p:txBody>
          <a:bodyPr wrap="square" lIns="0" tIns="0" rIns="0" bIns="0">
            <a:spAutoFit/>
          </a:bodyPr>
          <a:lstStyle/>
          <a:p>
            <a:r>
              <a:rPr sz="5200" b="1" dirty="0">
                <a:solidFill>
                  <a:srgbClr val="F4F1EA"/>
                </a:solidFill>
                <a:latin typeface="Barlow" pitchFamily="2" charset="77"/>
              </a:rPr>
              <a:t>Hur </a:t>
            </a:r>
            <a:r>
              <a:rPr sz="5200" b="1" dirty="0" err="1">
                <a:solidFill>
                  <a:srgbClr val="F4F1EA"/>
                </a:solidFill>
                <a:latin typeface="Barlow" pitchFamily="2" charset="77"/>
              </a:rPr>
              <a:t>kan</a:t>
            </a:r>
            <a:r>
              <a:rPr sz="5200" b="1" dirty="0">
                <a:solidFill>
                  <a:srgbClr val="F4F1EA"/>
                </a:solidFill>
                <a:latin typeface="Barlow" pitchFamily="2" charset="77"/>
              </a:rPr>
              <a:t> vi </a:t>
            </a:r>
            <a:r>
              <a:rPr sz="5200" b="1" dirty="0" err="1">
                <a:solidFill>
                  <a:srgbClr val="F4F1EA"/>
                </a:solidFill>
                <a:latin typeface="Barlow" pitchFamily="2" charset="77"/>
              </a:rPr>
              <a:t>använda</a:t>
            </a:r>
            <a:r>
              <a:rPr sz="5200" b="1" dirty="0">
                <a:solidFill>
                  <a:srgbClr val="F4F1EA"/>
                </a:solidFill>
                <a:latin typeface="Barlow" pitchFamily="2" charset="77"/>
              </a:rPr>
              <a:t> AI </a:t>
            </a:r>
            <a:r>
              <a:rPr sz="5200" b="1" dirty="0" err="1">
                <a:solidFill>
                  <a:srgbClr val="F4F1EA"/>
                </a:solidFill>
                <a:latin typeface="Barlow" pitchFamily="2" charset="77"/>
              </a:rPr>
              <a:t>i</a:t>
            </a:r>
            <a:r>
              <a:rPr sz="5200" b="1" dirty="0">
                <a:solidFill>
                  <a:srgbClr val="F4F1EA"/>
                </a:solidFill>
                <a:latin typeface="Barlow" pitchFamily="2" charset="77"/>
              </a:rPr>
              <a:t> </a:t>
            </a:r>
            <a:r>
              <a:rPr sz="5200" b="1" dirty="0" err="1">
                <a:solidFill>
                  <a:srgbClr val="F4F1EA"/>
                </a:solidFill>
                <a:latin typeface="Barlow" pitchFamily="2" charset="77"/>
              </a:rPr>
              <a:t>undervisningen</a:t>
            </a:r>
            <a:r>
              <a:rPr sz="5200" b="1" dirty="0">
                <a:solidFill>
                  <a:srgbClr val="F4F1EA"/>
                </a:solidFill>
                <a:latin typeface="Barlow" pitchFamily="2" charset="77"/>
              </a:rPr>
              <a:t> </a:t>
            </a:r>
            <a:r>
              <a:rPr lang="sv-SE" sz="5200" b="1" dirty="0">
                <a:solidFill>
                  <a:srgbClr val="F4F1EA"/>
                </a:solidFill>
                <a:latin typeface="Barlow" pitchFamily="2" charset="77"/>
              </a:rPr>
              <a:t>för fler frågor</a:t>
            </a:r>
            <a:r>
              <a:rPr sz="5200" b="1" dirty="0">
                <a:solidFill>
                  <a:srgbClr val="F4F1EA"/>
                </a:solidFill>
                <a:latin typeface="Barlow" pitchFamily="2" charset="77"/>
              </a:rPr>
              <a:t>?</a:t>
            </a:r>
          </a:p>
        </p:txBody>
      </p:sp>
      <p:pic>
        <p:nvPicPr>
          <p:cNvPr id="4" name="Picture 3" descr="b1.jpg"/>
          <p:cNvPicPr>
            <a:picLocks noChangeAspect="1"/>
          </p:cNvPicPr>
          <p:nvPr/>
        </p:nvPicPr>
        <p:blipFill>
          <a:blip r:embed="rId4"/>
          <a:srcRect/>
          <a:stretch>
            <a:fillRect/>
          </a:stretch>
        </p:blipFill>
        <p:spPr>
          <a:xfrm>
            <a:off x="1645920" y="3657600"/>
            <a:ext cx="6483096" cy="6830404"/>
          </a:xfrm>
          <a:prstGeom prst="roundRect">
            <a:avLst>
              <a:gd name="adj" fmla="val 4500"/>
            </a:avLst>
          </a:prstGeom>
        </p:spPr>
      </p:pic>
      <p:sp>
        <p:nvSpPr>
          <p:cNvPr id="6" name="TextBox 5"/>
          <p:cNvSpPr txBox="1"/>
          <p:nvPr/>
        </p:nvSpPr>
        <p:spPr>
          <a:xfrm>
            <a:off x="1645920" y="11022354"/>
            <a:ext cx="6483096" cy="677108"/>
          </a:xfrm>
          <a:prstGeom prst="rect">
            <a:avLst/>
          </a:prstGeom>
          <a:noFill/>
        </p:spPr>
        <p:txBody>
          <a:bodyPr wrap="square" lIns="0" tIns="0" rIns="0" bIns="0">
            <a:spAutoFit/>
          </a:bodyPr>
          <a:lstStyle/>
          <a:p>
            <a:r>
              <a:rPr sz="4400" b="1" dirty="0">
                <a:solidFill>
                  <a:srgbClr val="F4F1EA"/>
                </a:solidFill>
                <a:latin typeface="Barlow" pitchFamily="2" charset="77"/>
              </a:rPr>
              <a:t>Ett frågvist bollplank</a:t>
            </a:r>
          </a:p>
        </p:txBody>
      </p:sp>
      <p:sp>
        <p:nvSpPr>
          <p:cNvPr id="9" name="TextBox 8"/>
          <p:cNvSpPr txBox="1"/>
          <p:nvPr/>
        </p:nvSpPr>
        <p:spPr>
          <a:xfrm>
            <a:off x="8951976" y="11022354"/>
            <a:ext cx="6483096" cy="677108"/>
          </a:xfrm>
          <a:prstGeom prst="rect">
            <a:avLst/>
          </a:prstGeom>
          <a:noFill/>
        </p:spPr>
        <p:txBody>
          <a:bodyPr wrap="square" lIns="0" tIns="0" rIns="0" bIns="0">
            <a:spAutoFit/>
          </a:bodyPr>
          <a:lstStyle/>
          <a:p>
            <a:r>
              <a:rPr sz="4400" b="1">
                <a:solidFill>
                  <a:srgbClr val="F4F1EA"/>
                </a:solidFill>
                <a:latin typeface="Barlow" pitchFamily="2" charset="77"/>
              </a:rPr>
              <a:t>EPA med AI</a:t>
            </a:r>
          </a:p>
        </p:txBody>
      </p:sp>
      <p:pic>
        <p:nvPicPr>
          <p:cNvPr id="10" name="Picture 9" descr="b3.jpg"/>
          <p:cNvPicPr>
            <a:picLocks noChangeAspect="1"/>
          </p:cNvPicPr>
          <p:nvPr/>
        </p:nvPicPr>
        <p:blipFill>
          <a:blip r:embed="rId5"/>
          <a:srcRect/>
          <a:stretch>
            <a:fillRect/>
          </a:stretch>
        </p:blipFill>
        <p:spPr>
          <a:xfrm>
            <a:off x="16258032" y="3657600"/>
            <a:ext cx="6483096" cy="6830404"/>
          </a:xfrm>
          <a:prstGeom prst="roundRect">
            <a:avLst>
              <a:gd name="adj" fmla="val 4500"/>
            </a:avLst>
          </a:prstGeom>
        </p:spPr>
      </p:pic>
      <p:sp>
        <p:nvSpPr>
          <p:cNvPr id="12" name="TextBox 11"/>
          <p:cNvSpPr txBox="1"/>
          <p:nvPr/>
        </p:nvSpPr>
        <p:spPr>
          <a:xfrm>
            <a:off x="16258032" y="11022354"/>
            <a:ext cx="6483096" cy="677108"/>
          </a:xfrm>
          <a:prstGeom prst="rect">
            <a:avLst/>
          </a:prstGeom>
          <a:noFill/>
        </p:spPr>
        <p:txBody>
          <a:bodyPr wrap="square" lIns="0" tIns="0" rIns="0" bIns="0">
            <a:spAutoFit/>
          </a:bodyPr>
          <a:lstStyle/>
          <a:p>
            <a:r>
              <a:rPr sz="4400" b="1">
                <a:solidFill>
                  <a:srgbClr val="F4F1EA"/>
                </a:solidFill>
                <a:latin typeface="Barlow" pitchFamily="2" charset="77"/>
              </a:rPr>
              <a:t>Ett frågvist studiestöd</a:t>
            </a:r>
          </a:p>
        </p:txBody>
      </p:sp>
      <p:pic>
        <p:nvPicPr>
          <p:cNvPr id="13" name="Bildobjekt 12">
            <a:extLst>
              <a:ext uri="{FF2B5EF4-FFF2-40B4-BE49-F238E27FC236}">
                <a16:creationId xmlns:a16="http://schemas.microsoft.com/office/drawing/2014/main" id="{7B53D410-9D7E-7F08-622C-5CE1CAB97FD5}"/>
              </a:ext>
            </a:extLst>
          </p:cNvPr>
          <p:cNvPicPr>
            <a:picLocks noChangeAspect="1"/>
          </p:cNvPicPr>
          <p:nvPr/>
        </p:nvPicPr>
        <p:blipFill>
          <a:blip r:embed="rId6"/>
          <a:srcRect l="65302" t="15977" r="2758" b="6050"/>
          <a:stretch>
            <a:fillRect/>
          </a:stretch>
        </p:blipFill>
        <p:spPr>
          <a:xfrm>
            <a:off x="10733764" y="5069326"/>
            <a:ext cx="2919519" cy="4006951"/>
          </a:xfrm>
          <a:prstGeom prst="rect">
            <a:avLst/>
          </a:prstGeom>
        </p:spPr>
      </p:pic>
      <p:pic>
        <p:nvPicPr>
          <p:cNvPr id="14" name="Bildobjekt 13">
            <a:extLst>
              <a:ext uri="{FF2B5EF4-FFF2-40B4-BE49-F238E27FC236}">
                <a16:creationId xmlns:a16="http://schemas.microsoft.com/office/drawing/2014/main" id="{26DBDD9C-6E39-2A7D-0962-94104040221A}"/>
              </a:ext>
            </a:extLst>
          </p:cNvPr>
          <p:cNvPicPr>
            <a:picLocks noChangeAspect="1"/>
          </p:cNvPicPr>
          <p:nvPr/>
        </p:nvPicPr>
        <p:blipFill>
          <a:blip r:embed="rId7"/>
          <a:srcRect l="31239" t="11520" r="31199" b="12064"/>
          <a:stretch>
            <a:fillRect/>
          </a:stretch>
        </p:blipFill>
        <p:spPr>
          <a:xfrm>
            <a:off x="8951976" y="3365361"/>
            <a:ext cx="6483096" cy="741487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692640" y="1188720"/>
            <a:ext cx="12801600" cy="457200"/>
          </a:xfrm>
          <a:prstGeom prst="rect">
            <a:avLst/>
          </a:prstGeom>
          <a:noFill/>
        </p:spPr>
        <p:txBody>
          <a:bodyPr wrap="square" lIns="0" tIns="0" rIns="0" bIns="0" anchor="t">
            <a:spAutoFit/>
          </a:bodyPr>
          <a:lstStyle/>
          <a:p>
            <a:pPr algn="l"/>
            <a:r>
              <a:rPr sz="2200" b="1" i="0" spc="300">
                <a:solidFill>
                  <a:srgbClr val="F28C28"/>
                </a:solidFill>
                <a:latin typeface="Calibri"/>
              </a:rPr>
              <a:t>TIPS 1  ·  FÖR LÄRAREN</a:t>
            </a:r>
          </a:p>
        </p:txBody>
      </p:sp>
      <p:sp>
        <p:nvSpPr>
          <p:cNvPr id="4" name="TextBox 3"/>
          <p:cNvSpPr txBox="1"/>
          <p:nvPr/>
        </p:nvSpPr>
        <p:spPr>
          <a:xfrm>
            <a:off x="9692640" y="1828800"/>
            <a:ext cx="13075920" cy="923330"/>
          </a:xfrm>
          <a:prstGeom prst="rect">
            <a:avLst/>
          </a:prstGeom>
          <a:noFill/>
        </p:spPr>
        <p:txBody>
          <a:bodyPr wrap="square" lIns="0" tIns="0" rIns="0" bIns="0" anchor="t">
            <a:spAutoFit/>
          </a:bodyPr>
          <a:lstStyle/>
          <a:p>
            <a:pPr algn="l"/>
            <a:r>
              <a:rPr lang="sv-SE" sz="6000" b="1" i="0" dirty="0">
                <a:solidFill>
                  <a:srgbClr val="F4F1EA"/>
                </a:solidFill>
                <a:latin typeface="Cambria"/>
              </a:rPr>
              <a:t>Ett</a:t>
            </a:r>
            <a:r>
              <a:rPr sz="6000" b="1" i="0" dirty="0">
                <a:solidFill>
                  <a:srgbClr val="F4F1EA"/>
                </a:solidFill>
                <a:latin typeface="Cambria"/>
              </a:rPr>
              <a:t> </a:t>
            </a:r>
            <a:r>
              <a:rPr sz="6000" b="1" i="0" dirty="0" err="1">
                <a:solidFill>
                  <a:srgbClr val="F4F1EA"/>
                </a:solidFill>
                <a:latin typeface="Cambria"/>
              </a:rPr>
              <a:t>frågvi</a:t>
            </a:r>
            <a:r>
              <a:rPr lang="sv-SE" sz="6000" b="1" i="0" dirty="0" err="1">
                <a:solidFill>
                  <a:srgbClr val="F4F1EA"/>
                </a:solidFill>
                <a:latin typeface="Cambria"/>
              </a:rPr>
              <a:t>st</a:t>
            </a:r>
            <a:r>
              <a:rPr lang="sv-SE" sz="6000" b="1" i="0" dirty="0">
                <a:solidFill>
                  <a:srgbClr val="F4F1EA"/>
                </a:solidFill>
                <a:latin typeface="Cambria"/>
              </a:rPr>
              <a:t> bollplank</a:t>
            </a:r>
            <a:endParaRPr sz="6000" b="1" i="0" dirty="0">
              <a:solidFill>
                <a:srgbClr val="F4F1EA"/>
              </a:solidFill>
              <a:latin typeface="Cambria"/>
            </a:endParaRPr>
          </a:p>
        </p:txBody>
      </p:sp>
      <p:sp>
        <p:nvSpPr>
          <p:cNvPr id="9" name="Rounded Rectangle 8"/>
          <p:cNvSpPr/>
          <p:nvPr/>
        </p:nvSpPr>
        <p:spPr>
          <a:xfrm>
            <a:off x="9418319" y="3743325"/>
            <a:ext cx="14556105" cy="9229725"/>
          </a:xfrm>
          <a:prstGeom prst="roundRect">
            <a:avLst>
              <a:gd name="adj" fmla="val 12360"/>
            </a:avLst>
          </a:prstGeom>
          <a:solidFill>
            <a:srgbClr val="161C2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11" name="TextBox 10"/>
          <p:cNvSpPr txBox="1"/>
          <p:nvPr/>
        </p:nvSpPr>
        <p:spPr>
          <a:xfrm>
            <a:off x="10195558" y="4903306"/>
            <a:ext cx="13350241" cy="7325082"/>
          </a:xfrm>
          <a:prstGeom prst="rect">
            <a:avLst/>
          </a:prstGeom>
          <a:noFill/>
        </p:spPr>
        <p:txBody>
          <a:bodyPr wrap="square" lIns="0" tIns="0" rIns="0" bIns="0" anchor="t">
            <a:spAutoFit/>
          </a:bodyPr>
          <a:lstStyle/>
          <a:p>
            <a:pPr algn="l"/>
            <a:r>
              <a:rPr lang="sv-SE" b="0" dirty="0">
                <a:solidFill>
                  <a:srgbClr val="F4F1EA"/>
                </a:solidFill>
                <a:latin typeface="Calibri"/>
              </a:rPr>
              <a:t>Jag är lärare i [ämne] och undervisar [årskurs/elevgrupp].</a:t>
            </a:r>
          </a:p>
          <a:p>
            <a:pPr algn="l"/>
            <a:endParaRPr lang="sv-SE" b="0" dirty="0">
              <a:solidFill>
                <a:srgbClr val="F4F1EA"/>
              </a:solidFill>
              <a:latin typeface="Calibri"/>
            </a:endParaRPr>
          </a:p>
          <a:p>
            <a:pPr algn="l"/>
            <a:r>
              <a:rPr lang="sv-SE" b="0" dirty="0">
                <a:solidFill>
                  <a:srgbClr val="F4F1EA"/>
                </a:solidFill>
                <a:latin typeface="Calibri"/>
              </a:rPr>
              <a:t>Agera som en erfaren och nyfiken lärarkollega som hjälper mig att utveckla min undervisning. Var konstruktiv och utmana mina idéer.</a:t>
            </a:r>
          </a:p>
          <a:p>
            <a:pPr algn="l"/>
            <a:endParaRPr lang="sv-SE" b="0" dirty="0">
              <a:solidFill>
                <a:srgbClr val="F4F1EA"/>
              </a:solidFill>
              <a:latin typeface="Calibri"/>
            </a:endParaRPr>
          </a:p>
          <a:p>
            <a:pPr algn="l"/>
            <a:r>
              <a:rPr lang="sv-SE" b="0" dirty="0">
                <a:solidFill>
                  <a:srgbClr val="F4F1EA"/>
                </a:solidFill>
                <a:latin typeface="Calibri"/>
              </a:rPr>
              <a:t>Så här vill jag att du arbetar:</a:t>
            </a:r>
          </a:p>
          <a:p>
            <a:pPr algn="l"/>
            <a:endParaRPr lang="sv-SE" b="0" dirty="0">
              <a:solidFill>
                <a:srgbClr val="F4F1EA"/>
              </a:solidFill>
              <a:latin typeface="Calibri"/>
            </a:endParaRPr>
          </a:p>
          <a:p>
            <a:pPr algn="l"/>
            <a:r>
              <a:rPr lang="sv-SE" b="0" dirty="0">
                <a:solidFill>
                  <a:srgbClr val="F4F1EA"/>
                </a:solidFill>
                <a:latin typeface="Calibri"/>
              </a:rPr>
              <a:t>1. Börja med att fråga vad jag vill utveckla.</a:t>
            </a:r>
          </a:p>
          <a:p>
            <a:pPr algn="l"/>
            <a:r>
              <a:rPr lang="sv-SE" b="0" dirty="0">
                <a:solidFill>
                  <a:srgbClr val="F4F1EA"/>
                </a:solidFill>
                <a:latin typeface="Calibri"/>
              </a:rPr>
              <a:t>2. Ställ en fråga i taget och vänta på mitt svar innan du ställer nästa.</a:t>
            </a:r>
          </a:p>
          <a:p>
            <a:pPr algn="l"/>
            <a:r>
              <a:rPr lang="sv-SE" b="0" dirty="0">
                <a:solidFill>
                  <a:srgbClr val="F4F1EA"/>
                </a:solidFill>
                <a:latin typeface="Calibri"/>
              </a:rPr>
              <a:t>3. Ställ sokratiska frågor och följdfrågor som får mig att tänka vidare, i stället för att leverera färdiga lösningar.</a:t>
            </a:r>
          </a:p>
          <a:p>
            <a:pPr algn="l"/>
            <a:r>
              <a:rPr lang="sv-SE" b="0" dirty="0">
                <a:solidFill>
                  <a:srgbClr val="F4F1EA"/>
                </a:solidFill>
                <a:latin typeface="Calibri"/>
              </a:rPr>
              <a:t>4. Om du saknar information om elevgruppen, målen eller förutsättningarna, fråga innan du föreslår något.</a:t>
            </a:r>
          </a:p>
          <a:p>
            <a:pPr algn="l"/>
            <a:r>
              <a:rPr lang="sv-SE" b="0" dirty="0">
                <a:solidFill>
                  <a:srgbClr val="F4F1EA"/>
                </a:solidFill>
                <a:latin typeface="Calibri"/>
              </a:rPr>
              <a:t>5. När jag har svarat på några frågor, ge två eller tre konkreta förslag med olika perspektiv, och förklara kort varför de kan fungera.</a:t>
            </a:r>
          </a:p>
          <a:p>
            <a:pPr algn="l"/>
            <a:r>
              <a:rPr lang="sv-SE" b="0" dirty="0">
                <a:solidFill>
                  <a:srgbClr val="F4F1EA"/>
                </a:solidFill>
                <a:latin typeface="Calibri"/>
              </a:rPr>
              <a:t>6. Skriv inte en hel lektionsplan om jag inte ber om det.</a:t>
            </a:r>
          </a:p>
          <a:p>
            <a:pPr algn="l"/>
            <a:r>
              <a:rPr lang="sv-SE" b="0" dirty="0">
                <a:solidFill>
                  <a:srgbClr val="F4F1EA"/>
                </a:solidFill>
                <a:latin typeface="Calibri"/>
              </a:rPr>
              <a:t>7. Avsluta med att sammanfatta vad vi har kommit fram till och vad jag kan prova först.</a:t>
            </a:r>
            <a:endParaRPr sz="2800" b="0" i="0" dirty="0">
              <a:solidFill>
                <a:srgbClr val="F4F1EA"/>
              </a:solidFill>
              <a:latin typeface="Calibri"/>
            </a:endParaRPr>
          </a:p>
        </p:txBody>
      </p:sp>
      <p:pic>
        <p:nvPicPr>
          <p:cNvPr id="24" name="Bildobjekt 23">
            <a:extLst>
              <a:ext uri="{FF2B5EF4-FFF2-40B4-BE49-F238E27FC236}">
                <a16:creationId xmlns:a16="http://schemas.microsoft.com/office/drawing/2014/main" id="{05ACA1AB-BE96-8BEA-0F44-0C02CD0F5FDC}"/>
              </a:ext>
            </a:extLst>
          </p:cNvPr>
          <p:cNvPicPr>
            <a:picLocks noChangeAspect="1"/>
          </p:cNvPicPr>
          <p:nvPr/>
        </p:nvPicPr>
        <p:blipFill>
          <a:blip r:embed="rId3"/>
          <a:srcRect t="6412" r="65357"/>
          <a:stretch>
            <a:fillRect/>
          </a:stretch>
        </p:blipFill>
        <p:spPr>
          <a:xfrm>
            <a:off x="1351079" y="2970800"/>
            <a:ext cx="7610041" cy="8459200"/>
          </a:xfrm>
          <a:prstGeom prst="rect">
            <a:avLst/>
          </a:prstGeom>
        </p:spPr>
      </p:pic>
      <p:sp>
        <p:nvSpPr>
          <p:cNvPr id="25" name="textruta 24">
            <a:extLst>
              <a:ext uri="{FF2B5EF4-FFF2-40B4-BE49-F238E27FC236}">
                <a16:creationId xmlns:a16="http://schemas.microsoft.com/office/drawing/2014/main" id="{1200E758-EB06-503B-C7EB-00A9D3A5A6A1}"/>
              </a:ext>
            </a:extLst>
          </p:cNvPr>
          <p:cNvSpPr txBox="1"/>
          <p:nvPr/>
        </p:nvSpPr>
        <p:spPr>
          <a:xfrm>
            <a:off x="10292715" y="4142750"/>
            <a:ext cx="12201524" cy="46166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sv-SE" sz="2400" b="1" i="0" spc="250" dirty="0">
                <a:solidFill>
                  <a:srgbClr val="F28C28"/>
                </a:solidFill>
                <a:latin typeface="Calibri"/>
              </a:rPr>
              <a:t>FÖRSLAG PÅ PROMPT</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692640" y="1188720"/>
            <a:ext cx="12801600" cy="457200"/>
          </a:xfrm>
          <a:prstGeom prst="rect">
            <a:avLst/>
          </a:prstGeom>
          <a:noFill/>
        </p:spPr>
        <p:txBody>
          <a:bodyPr wrap="square" lIns="0" tIns="0" rIns="0" bIns="0" anchor="t">
            <a:spAutoFit/>
          </a:bodyPr>
          <a:lstStyle/>
          <a:p>
            <a:pPr algn="l"/>
            <a:r>
              <a:rPr sz="2200" b="1" i="0" spc="300">
                <a:solidFill>
                  <a:srgbClr val="F28C28"/>
                </a:solidFill>
                <a:latin typeface="Calibri"/>
              </a:rPr>
              <a:t>TIPS 2  ·  TILLSAMMANS</a:t>
            </a:r>
          </a:p>
        </p:txBody>
      </p:sp>
      <p:sp>
        <p:nvSpPr>
          <p:cNvPr id="4" name="TextBox 3"/>
          <p:cNvSpPr txBox="1"/>
          <p:nvPr/>
        </p:nvSpPr>
        <p:spPr>
          <a:xfrm>
            <a:off x="9692640" y="1828800"/>
            <a:ext cx="13075920" cy="1371600"/>
          </a:xfrm>
          <a:prstGeom prst="rect">
            <a:avLst/>
          </a:prstGeom>
          <a:noFill/>
        </p:spPr>
        <p:txBody>
          <a:bodyPr wrap="square" lIns="0" tIns="0" rIns="0" bIns="0" anchor="t">
            <a:spAutoFit/>
          </a:bodyPr>
          <a:lstStyle/>
          <a:p>
            <a:pPr algn="l"/>
            <a:r>
              <a:rPr sz="6000" b="1" i="0">
                <a:solidFill>
                  <a:srgbClr val="F4F1EA"/>
                </a:solidFill>
                <a:latin typeface="Cambria"/>
              </a:rPr>
              <a:t>EPA med AI som tredje röst</a:t>
            </a:r>
          </a:p>
        </p:txBody>
      </p:sp>
      <p:sp>
        <p:nvSpPr>
          <p:cNvPr id="5" name="Oval 4"/>
          <p:cNvSpPr/>
          <p:nvPr/>
        </p:nvSpPr>
        <p:spPr>
          <a:xfrm>
            <a:off x="9692640" y="3931920"/>
            <a:ext cx="2468880" cy="2468880"/>
          </a:xfrm>
          <a:prstGeom prst="ellipse">
            <a:avLst/>
          </a:prstGeom>
          <a:solidFill>
            <a:srgbClr val="161C2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r>
              <a:rPr sz="6000" b="1">
                <a:solidFill>
                  <a:srgbClr val="F4F1EA"/>
                </a:solidFill>
                <a:latin typeface="Cambria"/>
              </a:rPr>
              <a:t>E</a:t>
            </a:r>
          </a:p>
        </p:txBody>
      </p:sp>
      <p:sp>
        <p:nvSpPr>
          <p:cNvPr id="6" name="TextBox 5"/>
          <p:cNvSpPr txBox="1"/>
          <p:nvPr/>
        </p:nvSpPr>
        <p:spPr>
          <a:xfrm>
            <a:off x="9418319" y="6583680"/>
            <a:ext cx="3017520" cy="369332"/>
          </a:xfrm>
          <a:prstGeom prst="rect">
            <a:avLst/>
          </a:prstGeom>
          <a:noFill/>
        </p:spPr>
        <p:txBody>
          <a:bodyPr wrap="square" lIns="0" tIns="0" rIns="0" bIns="0" anchor="t">
            <a:spAutoFit/>
          </a:bodyPr>
          <a:lstStyle/>
          <a:p>
            <a:pPr algn="ctr"/>
            <a:r>
              <a:rPr sz="2400" i="0" dirty="0" err="1">
                <a:solidFill>
                  <a:schemeClr val="tx1"/>
                </a:solidFill>
                <a:latin typeface="Barlow" pitchFamily="2" charset="77"/>
              </a:rPr>
              <a:t>Enskilt</a:t>
            </a:r>
            <a:endParaRPr sz="2400" i="0" dirty="0">
              <a:solidFill>
                <a:schemeClr val="tx1"/>
              </a:solidFill>
              <a:latin typeface="Barlow" pitchFamily="2" charset="77"/>
            </a:endParaRPr>
          </a:p>
        </p:txBody>
      </p:sp>
      <p:sp>
        <p:nvSpPr>
          <p:cNvPr id="7" name="TextBox 6"/>
          <p:cNvSpPr txBox="1"/>
          <p:nvPr/>
        </p:nvSpPr>
        <p:spPr>
          <a:xfrm>
            <a:off x="12161520" y="4663440"/>
            <a:ext cx="1066800" cy="1005840"/>
          </a:xfrm>
          <a:prstGeom prst="rect">
            <a:avLst/>
          </a:prstGeom>
          <a:noFill/>
        </p:spPr>
        <p:txBody>
          <a:bodyPr wrap="square" lIns="0" tIns="0" rIns="0" bIns="0" anchor="ctr">
            <a:spAutoFit/>
          </a:bodyPr>
          <a:lstStyle/>
          <a:p>
            <a:pPr algn="ctr"/>
            <a:r>
              <a:rPr sz="4400" b="0" i="0">
                <a:solidFill>
                  <a:srgbClr val="A9B1BC"/>
                </a:solidFill>
                <a:latin typeface="Calibri"/>
              </a:rPr>
              <a:t>→</a:t>
            </a:r>
          </a:p>
        </p:txBody>
      </p:sp>
      <p:sp>
        <p:nvSpPr>
          <p:cNvPr id="8" name="Oval 7"/>
          <p:cNvSpPr/>
          <p:nvPr/>
        </p:nvSpPr>
        <p:spPr>
          <a:xfrm>
            <a:off x="13228320" y="3931920"/>
            <a:ext cx="2468880" cy="2468880"/>
          </a:xfrm>
          <a:prstGeom prst="ellipse">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r>
              <a:rPr sz="6000" b="1">
                <a:solidFill>
                  <a:srgbClr val="0D1117"/>
                </a:solidFill>
                <a:latin typeface="Cambria"/>
              </a:rPr>
              <a:t>AI</a:t>
            </a:r>
          </a:p>
        </p:txBody>
      </p:sp>
      <p:sp>
        <p:nvSpPr>
          <p:cNvPr id="9" name="TextBox 8"/>
          <p:cNvSpPr txBox="1"/>
          <p:nvPr/>
        </p:nvSpPr>
        <p:spPr>
          <a:xfrm>
            <a:off x="12954000" y="6583680"/>
            <a:ext cx="3017520" cy="738664"/>
          </a:xfrm>
          <a:prstGeom prst="rect">
            <a:avLst/>
          </a:prstGeom>
          <a:noFill/>
        </p:spPr>
        <p:txBody>
          <a:bodyPr wrap="square" lIns="0" tIns="0" rIns="0" bIns="0" anchor="t">
            <a:spAutoFit/>
          </a:bodyPr>
          <a:lstStyle/>
          <a:p>
            <a:pPr algn="ctr"/>
            <a:r>
              <a:rPr sz="2400" i="0" dirty="0">
                <a:solidFill>
                  <a:schemeClr val="tx1"/>
                </a:solidFill>
                <a:latin typeface="Barlow" pitchFamily="2" charset="77"/>
              </a:rPr>
              <a:t>A</a:t>
            </a:r>
            <a:r>
              <a:rPr lang="sv-SE" sz="2400" i="0" dirty="0">
                <a:solidFill>
                  <a:schemeClr val="tx1"/>
                </a:solidFill>
                <a:latin typeface="Barlow" pitchFamily="2" charset="77"/>
              </a:rPr>
              <a:t>I-genererad</a:t>
            </a:r>
          </a:p>
          <a:p>
            <a:pPr algn="ctr"/>
            <a:r>
              <a:rPr lang="sv-SE" sz="2400" dirty="0">
                <a:solidFill>
                  <a:schemeClr val="tx1"/>
                </a:solidFill>
                <a:latin typeface="Barlow" pitchFamily="2" charset="77"/>
              </a:rPr>
              <a:t>återkoppling</a:t>
            </a:r>
            <a:endParaRPr sz="2400" i="0" dirty="0">
              <a:solidFill>
                <a:schemeClr val="tx1"/>
              </a:solidFill>
              <a:latin typeface="Barlow" pitchFamily="2" charset="77"/>
            </a:endParaRPr>
          </a:p>
        </p:txBody>
      </p:sp>
      <p:sp>
        <p:nvSpPr>
          <p:cNvPr id="10" name="TextBox 9"/>
          <p:cNvSpPr txBox="1"/>
          <p:nvPr/>
        </p:nvSpPr>
        <p:spPr>
          <a:xfrm>
            <a:off x="15697200" y="4663440"/>
            <a:ext cx="1066800" cy="1005840"/>
          </a:xfrm>
          <a:prstGeom prst="rect">
            <a:avLst/>
          </a:prstGeom>
          <a:noFill/>
        </p:spPr>
        <p:txBody>
          <a:bodyPr wrap="square" lIns="0" tIns="0" rIns="0" bIns="0" anchor="ctr">
            <a:spAutoFit/>
          </a:bodyPr>
          <a:lstStyle/>
          <a:p>
            <a:pPr algn="ctr"/>
            <a:r>
              <a:rPr sz="4400" b="0" i="0">
                <a:solidFill>
                  <a:srgbClr val="A9B1BC"/>
                </a:solidFill>
                <a:latin typeface="Calibri"/>
              </a:rPr>
              <a:t>→</a:t>
            </a:r>
          </a:p>
        </p:txBody>
      </p:sp>
      <p:sp>
        <p:nvSpPr>
          <p:cNvPr id="11" name="Oval 10"/>
          <p:cNvSpPr/>
          <p:nvPr/>
        </p:nvSpPr>
        <p:spPr>
          <a:xfrm>
            <a:off x="16764000" y="3931920"/>
            <a:ext cx="2468880" cy="2468880"/>
          </a:xfrm>
          <a:prstGeom prst="ellipse">
            <a:avLst/>
          </a:prstGeom>
          <a:solidFill>
            <a:srgbClr val="161C2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r>
              <a:rPr sz="6000" b="1">
                <a:solidFill>
                  <a:srgbClr val="F4F1EA"/>
                </a:solidFill>
                <a:latin typeface="Cambria"/>
              </a:rPr>
              <a:t>P</a:t>
            </a:r>
          </a:p>
        </p:txBody>
      </p:sp>
      <p:sp>
        <p:nvSpPr>
          <p:cNvPr id="12" name="TextBox 11"/>
          <p:cNvSpPr txBox="1"/>
          <p:nvPr/>
        </p:nvSpPr>
        <p:spPr>
          <a:xfrm>
            <a:off x="16489680" y="6583680"/>
            <a:ext cx="3017520" cy="369332"/>
          </a:xfrm>
          <a:prstGeom prst="rect">
            <a:avLst/>
          </a:prstGeom>
          <a:noFill/>
        </p:spPr>
        <p:txBody>
          <a:bodyPr wrap="square" lIns="0" tIns="0" rIns="0" bIns="0" anchor="t">
            <a:spAutoFit/>
          </a:bodyPr>
          <a:lstStyle/>
          <a:p>
            <a:pPr algn="ctr"/>
            <a:r>
              <a:rPr sz="2400" i="0" dirty="0">
                <a:solidFill>
                  <a:schemeClr val="tx1"/>
                </a:solidFill>
                <a:latin typeface="Barlow" pitchFamily="2" charset="77"/>
              </a:rPr>
              <a:t>Par</a:t>
            </a:r>
          </a:p>
        </p:txBody>
      </p:sp>
      <p:sp>
        <p:nvSpPr>
          <p:cNvPr id="13" name="TextBox 12"/>
          <p:cNvSpPr txBox="1"/>
          <p:nvPr/>
        </p:nvSpPr>
        <p:spPr>
          <a:xfrm>
            <a:off x="19232880" y="4663440"/>
            <a:ext cx="1066800" cy="1005840"/>
          </a:xfrm>
          <a:prstGeom prst="rect">
            <a:avLst/>
          </a:prstGeom>
          <a:noFill/>
        </p:spPr>
        <p:txBody>
          <a:bodyPr wrap="square" lIns="0" tIns="0" rIns="0" bIns="0" anchor="ctr">
            <a:spAutoFit/>
          </a:bodyPr>
          <a:lstStyle/>
          <a:p>
            <a:pPr algn="ctr"/>
            <a:r>
              <a:rPr sz="4400" b="0" i="0">
                <a:solidFill>
                  <a:srgbClr val="A9B1BC"/>
                </a:solidFill>
                <a:latin typeface="Calibri"/>
              </a:rPr>
              <a:t>→</a:t>
            </a:r>
          </a:p>
        </p:txBody>
      </p:sp>
      <p:sp>
        <p:nvSpPr>
          <p:cNvPr id="14" name="Oval 13"/>
          <p:cNvSpPr/>
          <p:nvPr/>
        </p:nvSpPr>
        <p:spPr>
          <a:xfrm>
            <a:off x="20299680" y="3931920"/>
            <a:ext cx="2468880" cy="2468880"/>
          </a:xfrm>
          <a:prstGeom prst="ellipse">
            <a:avLst/>
          </a:prstGeom>
          <a:solidFill>
            <a:srgbClr val="161C2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r>
              <a:rPr sz="6000" b="1">
                <a:solidFill>
                  <a:srgbClr val="F4F1EA"/>
                </a:solidFill>
                <a:latin typeface="Cambria"/>
              </a:rPr>
              <a:t>A</a:t>
            </a:r>
          </a:p>
        </p:txBody>
      </p:sp>
      <p:sp>
        <p:nvSpPr>
          <p:cNvPr id="15" name="TextBox 14"/>
          <p:cNvSpPr txBox="1"/>
          <p:nvPr/>
        </p:nvSpPr>
        <p:spPr>
          <a:xfrm>
            <a:off x="20025360" y="6583680"/>
            <a:ext cx="3017520" cy="369332"/>
          </a:xfrm>
          <a:prstGeom prst="rect">
            <a:avLst/>
          </a:prstGeom>
          <a:noFill/>
        </p:spPr>
        <p:txBody>
          <a:bodyPr wrap="square" lIns="0" tIns="0" rIns="0" bIns="0" anchor="t">
            <a:spAutoFit/>
          </a:bodyPr>
          <a:lstStyle/>
          <a:p>
            <a:pPr algn="ctr"/>
            <a:r>
              <a:rPr sz="2400" i="0">
                <a:solidFill>
                  <a:schemeClr val="tx1"/>
                </a:solidFill>
                <a:latin typeface="Barlow" pitchFamily="2" charset="77"/>
              </a:rPr>
              <a:t>Alla</a:t>
            </a:r>
          </a:p>
        </p:txBody>
      </p:sp>
      <p:sp>
        <p:nvSpPr>
          <p:cNvPr id="16" name="TextBox 15"/>
          <p:cNvSpPr txBox="1"/>
          <p:nvPr/>
        </p:nvSpPr>
        <p:spPr>
          <a:xfrm>
            <a:off x="9692640" y="7772400"/>
            <a:ext cx="13075920" cy="461665"/>
          </a:xfrm>
          <a:prstGeom prst="rect">
            <a:avLst/>
          </a:prstGeom>
          <a:noFill/>
        </p:spPr>
        <p:txBody>
          <a:bodyPr wrap="square" lIns="0" tIns="0" rIns="0" bIns="0" anchor="t">
            <a:spAutoFit/>
          </a:bodyPr>
          <a:lstStyle/>
          <a:p>
            <a:pPr algn="l"/>
            <a:r>
              <a:rPr sz="3000" b="1" i="0" dirty="0" err="1">
                <a:solidFill>
                  <a:srgbClr val="F4F1EA"/>
                </a:solidFill>
                <a:latin typeface="Barlow" pitchFamily="2" charset="77"/>
              </a:rPr>
              <a:t>Eleverna</a:t>
            </a:r>
            <a:r>
              <a:rPr sz="3000" b="1" i="0" dirty="0">
                <a:solidFill>
                  <a:srgbClr val="F4F1EA"/>
                </a:solidFill>
                <a:latin typeface="Barlow" pitchFamily="2" charset="77"/>
              </a:rPr>
              <a:t> </a:t>
            </a:r>
            <a:r>
              <a:rPr lang="sv-SE" sz="3000" b="1" i="0" dirty="0">
                <a:solidFill>
                  <a:srgbClr val="F4F1EA"/>
                </a:solidFill>
                <a:latin typeface="Barlow" pitchFamily="2" charset="77"/>
              </a:rPr>
              <a:t>får diskutera och </a:t>
            </a:r>
            <a:r>
              <a:rPr sz="3000" b="1" i="0" dirty="0" err="1">
                <a:solidFill>
                  <a:srgbClr val="F4F1EA"/>
                </a:solidFill>
                <a:latin typeface="Barlow" pitchFamily="2" charset="77"/>
              </a:rPr>
              <a:t>ifrågasätt</a:t>
            </a:r>
            <a:r>
              <a:rPr lang="sv-SE" sz="3000" dirty="0">
                <a:solidFill>
                  <a:srgbClr val="F4F1EA"/>
                </a:solidFill>
                <a:latin typeface="Barlow" pitchFamily="2" charset="77"/>
              </a:rPr>
              <a:t>a</a:t>
            </a:r>
            <a:r>
              <a:rPr sz="3000" b="1" i="0" dirty="0">
                <a:solidFill>
                  <a:srgbClr val="F4F1EA"/>
                </a:solidFill>
                <a:latin typeface="Barlow" pitchFamily="2" charset="77"/>
              </a:rPr>
              <a:t> AI-</a:t>
            </a:r>
            <a:r>
              <a:rPr lang="sv-SE" sz="3000" b="1" i="0" dirty="0">
                <a:solidFill>
                  <a:srgbClr val="F4F1EA"/>
                </a:solidFill>
                <a:latin typeface="Barlow" pitchFamily="2" charset="77"/>
              </a:rPr>
              <a:t>återkopplingen.</a:t>
            </a:r>
            <a:endParaRPr sz="3000" b="1" i="0" dirty="0">
              <a:solidFill>
                <a:srgbClr val="F4F1EA"/>
              </a:solidFill>
              <a:latin typeface="Barlow" pitchFamily="2" charset="77"/>
            </a:endParaRPr>
          </a:p>
        </p:txBody>
      </p:sp>
      <p:sp>
        <p:nvSpPr>
          <p:cNvPr id="17" name="Rounded Rectangle 16"/>
          <p:cNvSpPr/>
          <p:nvPr/>
        </p:nvSpPr>
        <p:spPr>
          <a:xfrm>
            <a:off x="9692640" y="8686800"/>
            <a:ext cx="6355080" cy="1143000"/>
          </a:xfrm>
          <a:prstGeom prst="roundRect">
            <a:avLst>
              <a:gd name="adj" fmla="val 12000"/>
            </a:avLst>
          </a:prstGeom>
          <a:solidFill>
            <a:srgbClr val="161C2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latin typeface="Barlow" pitchFamily="2" charset="77"/>
            </a:endParaRPr>
          </a:p>
        </p:txBody>
      </p:sp>
      <p:sp>
        <p:nvSpPr>
          <p:cNvPr id="18" name="TextBox 17"/>
          <p:cNvSpPr txBox="1"/>
          <p:nvPr/>
        </p:nvSpPr>
        <p:spPr>
          <a:xfrm>
            <a:off x="10058400" y="8858190"/>
            <a:ext cx="5623560" cy="800219"/>
          </a:xfrm>
          <a:prstGeom prst="rect">
            <a:avLst/>
          </a:prstGeom>
          <a:noFill/>
        </p:spPr>
        <p:txBody>
          <a:bodyPr wrap="square" lIns="0" tIns="0" rIns="0" bIns="0" anchor="ctr">
            <a:spAutoFit/>
          </a:bodyPr>
          <a:lstStyle/>
          <a:p>
            <a:pPr algn="l"/>
            <a:r>
              <a:rPr sz="2600" b="0" i="0" dirty="0" err="1">
                <a:solidFill>
                  <a:srgbClr val="F4F1EA"/>
                </a:solidFill>
                <a:latin typeface="Calibri" panose="020F0502020204030204" pitchFamily="34" charset="0"/>
                <a:cs typeface="Calibri" panose="020F0502020204030204" pitchFamily="34" charset="0"/>
              </a:rPr>
              <a:t>Stämmer</a:t>
            </a:r>
            <a:r>
              <a:rPr sz="2600" b="0" i="0" dirty="0">
                <a:solidFill>
                  <a:srgbClr val="F4F1EA"/>
                </a:solidFill>
                <a:latin typeface="Calibri" panose="020F0502020204030204" pitchFamily="34" charset="0"/>
                <a:cs typeface="Calibri" panose="020F0502020204030204" pitchFamily="34" charset="0"/>
              </a:rPr>
              <a:t> </a:t>
            </a:r>
            <a:r>
              <a:rPr lang="sv-SE" sz="2600" b="0" i="0" dirty="0">
                <a:solidFill>
                  <a:srgbClr val="F4F1EA"/>
                </a:solidFill>
                <a:latin typeface="Calibri" panose="020F0502020204030204" pitchFamily="34" charset="0"/>
                <a:cs typeface="Calibri" panose="020F0502020204030204" pitchFamily="34" charset="0"/>
              </a:rPr>
              <a:t>återkopplingen</a:t>
            </a:r>
            <a:r>
              <a:rPr sz="2600" b="0" i="0" dirty="0">
                <a:solidFill>
                  <a:srgbClr val="F4F1EA"/>
                </a:solidFill>
                <a:latin typeface="Calibri" panose="020F0502020204030204" pitchFamily="34" charset="0"/>
                <a:cs typeface="Calibri" panose="020F0502020204030204" pitchFamily="34" charset="0"/>
              </a:rPr>
              <a:t>?</a:t>
            </a:r>
            <a:r>
              <a:rPr lang="sv-SE" sz="2600" b="0" i="0" dirty="0">
                <a:solidFill>
                  <a:srgbClr val="F4F1EA"/>
                </a:solidFill>
                <a:latin typeface="Calibri" panose="020F0502020204030204" pitchFamily="34" charset="0"/>
                <a:cs typeface="Calibri" panose="020F0502020204030204" pitchFamily="34" charset="0"/>
              </a:rPr>
              <a:t> Hur avgör vi det? </a:t>
            </a:r>
            <a:endParaRPr sz="2600" b="0" i="0" dirty="0">
              <a:solidFill>
                <a:srgbClr val="F4F1EA"/>
              </a:solidFill>
              <a:latin typeface="Calibri" panose="020F0502020204030204" pitchFamily="34" charset="0"/>
              <a:cs typeface="Calibri" panose="020F0502020204030204" pitchFamily="34" charset="0"/>
            </a:endParaRPr>
          </a:p>
        </p:txBody>
      </p:sp>
      <p:sp>
        <p:nvSpPr>
          <p:cNvPr id="19" name="Rounded Rectangle 18"/>
          <p:cNvSpPr/>
          <p:nvPr/>
        </p:nvSpPr>
        <p:spPr>
          <a:xfrm>
            <a:off x="16413480" y="8686800"/>
            <a:ext cx="6355080" cy="1143000"/>
          </a:xfrm>
          <a:prstGeom prst="roundRect">
            <a:avLst>
              <a:gd name="adj" fmla="val 12000"/>
            </a:avLst>
          </a:prstGeom>
          <a:solidFill>
            <a:srgbClr val="161C2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TextBox 19"/>
          <p:cNvSpPr txBox="1"/>
          <p:nvPr/>
        </p:nvSpPr>
        <p:spPr>
          <a:xfrm>
            <a:off x="16779239" y="8858190"/>
            <a:ext cx="5623560" cy="800219"/>
          </a:xfrm>
          <a:prstGeom prst="rect">
            <a:avLst/>
          </a:prstGeom>
          <a:noFill/>
        </p:spPr>
        <p:txBody>
          <a:bodyPr wrap="square" lIns="0" tIns="0" rIns="0" bIns="0" anchor="ctr">
            <a:spAutoFit/>
          </a:bodyPr>
          <a:lstStyle/>
          <a:p>
            <a:pPr algn="l"/>
            <a:r>
              <a:rPr lang="sv-SE" sz="2600" b="0" i="0" dirty="0">
                <a:solidFill>
                  <a:srgbClr val="F4F1EA"/>
                </a:solidFill>
                <a:latin typeface="Calibri" panose="020F0502020204030204" pitchFamily="34" charset="0"/>
                <a:cs typeface="Calibri" panose="020F0502020204030204" pitchFamily="34" charset="0"/>
              </a:rPr>
              <a:t>Är den användbar? </a:t>
            </a:r>
            <a:r>
              <a:rPr sz="2600" b="0" i="0" dirty="0" err="1">
                <a:solidFill>
                  <a:srgbClr val="F4F1EA"/>
                </a:solidFill>
                <a:latin typeface="Calibri" panose="020F0502020204030204" pitchFamily="34" charset="0"/>
                <a:cs typeface="Calibri" panose="020F0502020204030204" pitchFamily="34" charset="0"/>
              </a:rPr>
              <a:t>Missar</a:t>
            </a:r>
            <a:r>
              <a:rPr sz="2600" b="0" i="0" dirty="0">
                <a:solidFill>
                  <a:srgbClr val="F4F1EA"/>
                </a:solidFill>
                <a:latin typeface="Calibri" panose="020F0502020204030204" pitchFamily="34" charset="0"/>
                <a:cs typeface="Calibri" panose="020F0502020204030204" pitchFamily="34" charset="0"/>
              </a:rPr>
              <a:t> det </a:t>
            </a:r>
            <a:r>
              <a:rPr sz="2600" b="0" i="0" dirty="0" err="1">
                <a:solidFill>
                  <a:srgbClr val="F4F1EA"/>
                </a:solidFill>
                <a:latin typeface="Calibri" panose="020F0502020204030204" pitchFamily="34" charset="0"/>
                <a:cs typeface="Calibri" panose="020F0502020204030204" pitchFamily="34" charset="0"/>
              </a:rPr>
              <a:t>något</a:t>
            </a:r>
            <a:r>
              <a:rPr sz="2600" b="0" i="0" dirty="0">
                <a:solidFill>
                  <a:srgbClr val="F4F1EA"/>
                </a:solidFill>
                <a:latin typeface="Calibri" panose="020F0502020204030204" pitchFamily="34" charset="0"/>
                <a:cs typeface="Calibri" panose="020F0502020204030204" pitchFamily="34" charset="0"/>
              </a:rPr>
              <a:t> </a:t>
            </a:r>
            <a:r>
              <a:rPr sz="2600" b="0" i="0" dirty="0" err="1">
                <a:solidFill>
                  <a:srgbClr val="F4F1EA"/>
                </a:solidFill>
                <a:latin typeface="Calibri" panose="020F0502020204030204" pitchFamily="34" charset="0"/>
                <a:cs typeface="Calibri" panose="020F0502020204030204" pitchFamily="34" charset="0"/>
              </a:rPr>
              <a:t>viktigt</a:t>
            </a:r>
            <a:r>
              <a:rPr sz="2600" b="0" i="0" dirty="0">
                <a:solidFill>
                  <a:srgbClr val="F4F1EA"/>
                </a:solidFill>
                <a:latin typeface="Calibri" panose="020F0502020204030204" pitchFamily="34" charset="0"/>
                <a:cs typeface="Calibri" panose="020F0502020204030204" pitchFamily="34" charset="0"/>
              </a:rPr>
              <a:t>?</a:t>
            </a:r>
          </a:p>
        </p:txBody>
      </p:sp>
      <p:sp>
        <p:nvSpPr>
          <p:cNvPr id="21" name="Rounded Rectangle 20"/>
          <p:cNvSpPr/>
          <p:nvPr/>
        </p:nvSpPr>
        <p:spPr>
          <a:xfrm>
            <a:off x="9692640" y="10012680"/>
            <a:ext cx="6355080" cy="1143000"/>
          </a:xfrm>
          <a:prstGeom prst="roundRect">
            <a:avLst>
              <a:gd name="adj" fmla="val 12000"/>
            </a:avLst>
          </a:prstGeom>
          <a:solidFill>
            <a:srgbClr val="161C2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sz="2600">
              <a:latin typeface="Calibri" panose="020F0502020204030204" pitchFamily="34" charset="0"/>
              <a:cs typeface="Calibri" panose="020F0502020204030204" pitchFamily="34" charset="0"/>
            </a:endParaRPr>
          </a:p>
        </p:txBody>
      </p:sp>
      <p:sp>
        <p:nvSpPr>
          <p:cNvPr id="22" name="TextBox 21"/>
          <p:cNvSpPr txBox="1"/>
          <p:nvPr/>
        </p:nvSpPr>
        <p:spPr>
          <a:xfrm>
            <a:off x="10058400" y="10199459"/>
            <a:ext cx="5623560" cy="769441"/>
          </a:xfrm>
          <a:prstGeom prst="rect">
            <a:avLst/>
          </a:prstGeom>
          <a:noFill/>
        </p:spPr>
        <p:txBody>
          <a:bodyPr wrap="square" lIns="0" tIns="0" rIns="0" bIns="0" anchor="ctr">
            <a:spAutoFit/>
          </a:bodyPr>
          <a:lstStyle/>
          <a:p>
            <a:pPr algn="l"/>
            <a:r>
              <a:rPr sz="2500" b="0" i="0" dirty="0">
                <a:solidFill>
                  <a:srgbClr val="F4F1EA"/>
                </a:solidFill>
                <a:latin typeface="Barlow" pitchFamily="2" charset="77"/>
              </a:rPr>
              <a:t>Hade </a:t>
            </a:r>
            <a:r>
              <a:rPr lang="sv-SE" sz="2500" b="0" i="0" dirty="0">
                <a:solidFill>
                  <a:srgbClr val="F4F1EA"/>
                </a:solidFill>
                <a:latin typeface="Barlow" pitchFamily="2" charset="77"/>
              </a:rPr>
              <a:t>återkopplingen</a:t>
            </a:r>
            <a:r>
              <a:rPr sz="2500" b="0" i="0" dirty="0">
                <a:solidFill>
                  <a:srgbClr val="F4F1EA"/>
                </a:solidFill>
                <a:latin typeface="Barlow" pitchFamily="2" charset="77"/>
              </a:rPr>
              <a:t> sett </a:t>
            </a:r>
            <a:r>
              <a:rPr sz="2500" b="0" i="0" dirty="0" err="1">
                <a:solidFill>
                  <a:srgbClr val="F4F1EA"/>
                </a:solidFill>
                <a:latin typeface="Barlow" pitchFamily="2" charset="77"/>
              </a:rPr>
              <a:t>likadant</a:t>
            </a:r>
            <a:r>
              <a:rPr sz="2500" b="0" i="0" dirty="0">
                <a:solidFill>
                  <a:srgbClr val="F4F1EA"/>
                </a:solidFill>
                <a:latin typeface="Barlow" pitchFamily="2" charset="77"/>
              </a:rPr>
              <a:t> </a:t>
            </a:r>
            <a:r>
              <a:rPr sz="2500" b="0" i="0" dirty="0" err="1">
                <a:solidFill>
                  <a:srgbClr val="F4F1EA"/>
                </a:solidFill>
                <a:latin typeface="Barlow" pitchFamily="2" charset="77"/>
              </a:rPr>
              <a:t>ut</a:t>
            </a:r>
            <a:r>
              <a:rPr sz="2500" b="0" i="0" dirty="0">
                <a:solidFill>
                  <a:srgbClr val="F4F1EA"/>
                </a:solidFill>
                <a:latin typeface="Barlow" pitchFamily="2" charset="77"/>
              </a:rPr>
              <a:t> </a:t>
            </a:r>
            <a:r>
              <a:rPr sz="2500" b="0" i="0" dirty="0" err="1">
                <a:solidFill>
                  <a:srgbClr val="F4F1EA"/>
                </a:solidFill>
                <a:latin typeface="Barlow" pitchFamily="2" charset="77"/>
              </a:rPr>
              <a:t>oavsett</a:t>
            </a:r>
            <a:r>
              <a:rPr sz="2500" b="0" i="0" dirty="0">
                <a:solidFill>
                  <a:srgbClr val="F4F1EA"/>
                </a:solidFill>
                <a:latin typeface="Barlow" pitchFamily="2" charset="77"/>
              </a:rPr>
              <a:t> </a:t>
            </a:r>
            <a:r>
              <a:rPr sz="2500" b="0" i="0" dirty="0" err="1">
                <a:solidFill>
                  <a:srgbClr val="F4F1EA"/>
                </a:solidFill>
                <a:latin typeface="Barlow" pitchFamily="2" charset="77"/>
              </a:rPr>
              <a:t>vad</a:t>
            </a:r>
            <a:r>
              <a:rPr sz="2500" b="0" i="0" dirty="0">
                <a:solidFill>
                  <a:srgbClr val="F4F1EA"/>
                </a:solidFill>
                <a:latin typeface="Barlow" pitchFamily="2" charset="77"/>
              </a:rPr>
              <a:t> du </a:t>
            </a:r>
            <a:r>
              <a:rPr sz="2500" b="0" i="0" dirty="0" err="1">
                <a:solidFill>
                  <a:srgbClr val="F4F1EA"/>
                </a:solidFill>
                <a:latin typeface="Barlow" pitchFamily="2" charset="77"/>
              </a:rPr>
              <a:t>skrivit</a:t>
            </a:r>
            <a:r>
              <a:rPr sz="2500" b="0" i="0" dirty="0">
                <a:solidFill>
                  <a:srgbClr val="F4F1EA"/>
                </a:solidFill>
                <a:latin typeface="Barlow" pitchFamily="2" charset="77"/>
              </a:rPr>
              <a:t>?</a:t>
            </a:r>
          </a:p>
        </p:txBody>
      </p:sp>
      <p:sp>
        <p:nvSpPr>
          <p:cNvPr id="23" name="Rounded Rectangle 22"/>
          <p:cNvSpPr/>
          <p:nvPr/>
        </p:nvSpPr>
        <p:spPr>
          <a:xfrm>
            <a:off x="16413480" y="10012680"/>
            <a:ext cx="6355080" cy="1143000"/>
          </a:xfrm>
          <a:prstGeom prst="roundRect">
            <a:avLst>
              <a:gd name="adj" fmla="val 12000"/>
            </a:avLst>
          </a:prstGeom>
          <a:solidFill>
            <a:srgbClr val="161C25"/>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TextBox 23"/>
          <p:cNvSpPr txBox="1"/>
          <p:nvPr/>
        </p:nvSpPr>
        <p:spPr>
          <a:xfrm>
            <a:off x="16779239" y="10184070"/>
            <a:ext cx="5623560" cy="800219"/>
          </a:xfrm>
          <a:prstGeom prst="rect">
            <a:avLst/>
          </a:prstGeom>
          <a:noFill/>
        </p:spPr>
        <p:txBody>
          <a:bodyPr wrap="square" lIns="0" tIns="0" rIns="0" bIns="0" anchor="ctr">
            <a:spAutoFit/>
          </a:bodyPr>
          <a:lstStyle/>
          <a:p>
            <a:pPr algn="l"/>
            <a:r>
              <a:rPr sz="2600" b="0" i="0" dirty="0">
                <a:solidFill>
                  <a:srgbClr val="F4F1EA"/>
                </a:solidFill>
                <a:latin typeface="Calibri" panose="020F0502020204030204" pitchFamily="34" charset="0"/>
                <a:cs typeface="Calibri" panose="020F0502020204030204" pitchFamily="34" charset="0"/>
              </a:rPr>
              <a:t>Hade vi </a:t>
            </a:r>
            <a:r>
              <a:rPr sz="2600" b="0" i="0" dirty="0" err="1">
                <a:solidFill>
                  <a:srgbClr val="F4F1EA"/>
                </a:solidFill>
                <a:latin typeface="Calibri" panose="020F0502020204030204" pitchFamily="34" charset="0"/>
                <a:cs typeface="Calibri" panose="020F0502020204030204" pitchFamily="34" charset="0"/>
              </a:rPr>
              <a:t>fått</a:t>
            </a:r>
            <a:r>
              <a:rPr sz="2600" b="0" i="0" dirty="0">
                <a:solidFill>
                  <a:srgbClr val="F4F1EA"/>
                </a:solidFill>
                <a:latin typeface="Calibri" panose="020F0502020204030204" pitchFamily="34" charset="0"/>
                <a:cs typeface="Calibri" panose="020F0502020204030204" pitchFamily="34" charset="0"/>
              </a:rPr>
              <a:t> </a:t>
            </a:r>
            <a:r>
              <a:rPr lang="sv-SE" sz="2600" b="0" dirty="0">
                <a:solidFill>
                  <a:srgbClr val="F4F1EA"/>
                </a:solidFill>
                <a:latin typeface="Calibri" panose="020F0502020204030204" pitchFamily="34" charset="0"/>
                <a:cs typeface="Calibri" panose="020F0502020204030204" pitchFamily="34" charset="0"/>
              </a:rPr>
              <a:t>annan återkoppling </a:t>
            </a:r>
            <a:r>
              <a:rPr sz="2600" b="0" i="0" dirty="0">
                <a:solidFill>
                  <a:srgbClr val="F4F1EA"/>
                </a:solidFill>
                <a:latin typeface="Calibri" panose="020F0502020204030204" pitchFamily="34" charset="0"/>
                <a:cs typeface="Calibri" panose="020F0502020204030204" pitchFamily="34" charset="0"/>
              </a:rPr>
              <a:t>om vi </a:t>
            </a:r>
            <a:r>
              <a:rPr sz="2600" b="0" i="0" dirty="0" err="1">
                <a:solidFill>
                  <a:srgbClr val="F4F1EA"/>
                </a:solidFill>
                <a:latin typeface="Calibri" panose="020F0502020204030204" pitchFamily="34" charset="0"/>
                <a:cs typeface="Calibri" panose="020F0502020204030204" pitchFamily="34" charset="0"/>
              </a:rPr>
              <a:t>frågat</a:t>
            </a:r>
            <a:r>
              <a:rPr sz="2600" b="0" i="0" dirty="0">
                <a:solidFill>
                  <a:srgbClr val="F4F1EA"/>
                </a:solidFill>
                <a:latin typeface="Calibri" panose="020F0502020204030204" pitchFamily="34" charset="0"/>
                <a:cs typeface="Calibri" panose="020F0502020204030204" pitchFamily="34" charset="0"/>
              </a:rPr>
              <a:t> </a:t>
            </a:r>
            <a:r>
              <a:rPr sz="2600" b="0" i="0" dirty="0" err="1">
                <a:solidFill>
                  <a:srgbClr val="F4F1EA"/>
                </a:solidFill>
                <a:latin typeface="Calibri" panose="020F0502020204030204" pitchFamily="34" charset="0"/>
                <a:cs typeface="Calibri" panose="020F0502020204030204" pitchFamily="34" charset="0"/>
              </a:rPr>
              <a:t>annorlunda</a:t>
            </a:r>
            <a:r>
              <a:rPr sz="2600" b="0" i="0" dirty="0">
                <a:solidFill>
                  <a:srgbClr val="F4F1EA"/>
                </a:solidFill>
                <a:latin typeface="Calibri" panose="020F0502020204030204" pitchFamily="34" charset="0"/>
                <a:cs typeface="Calibri" panose="020F0502020204030204" pitchFamily="34" charset="0"/>
              </a:rPr>
              <a:t>?</a:t>
            </a:r>
          </a:p>
        </p:txBody>
      </p:sp>
      <p:grpSp>
        <p:nvGrpSpPr>
          <p:cNvPr id="2" name="Grupp 1">
            <a:extLst>
              <a:ext uri="{FF2B5EF4-FFF2-40B4-BE49-F238E27FC236}">
                <a16:creationId xmlns:a16="http://schemas.microsoft.com/office/drawing/2014/main" id="{6E8F950B-0174-8B2B-51FF-A2BB190C8EAE}"/>
              </a:ext>
            </a:extLst>
          </p:cNvPr>
          <p:cNvGrpSpPr/>
          <p:nvPr/>
        </p:nvGrpSpPr>
        <p:grpSpPr>
          <a:xfrm>
            <a:off x="9692640" y="11475719"/>
            <a:ext cx="13075920" cy="1434737"/>
            <a:chOff x="9692640" y="11475719"/>
            <a:chExt cx="13075920" cy="1434737"/>
          </a:xfrm>
        </p:grpSpPr>
        <p:sp>
          <p:nvSpPr>
            <p:cNvPr id="25" name="Rectangle 24"/>
            <p:cNvSpPr/>
            <p:nvPr/>
          </p:nvSpPr>
          <p:spPr>
            <a:xfrm>
              <a:off x="9692640" y="11475719"/>
              <a:ext cx="45719" cy="1434737"/>
            </a:xfrm>
            <a:prstGeom prst="rect">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TextBox 25"/>
            <p:cNvSpPr txBox="1"/>
            <p:nvPr/>
          </p:nvSpPr>
          <p:spPr>
            <a:xfrm>
              <a:off x="10058400" y="11609308"/>
              <a:ext cx="12710160" cy="1292662"/>
            </a:xfrm>
            <a:prstGeom prst="rect">
              <a:avLst/>
            </a:prstGeom>
            <a:noFill/>
          </p:spPr>
          <p:txBody>
            <a:bodyPr wrap="square" lIns="0" tIns="0" rIns="0" bIns="0" anchor="t">
              <a:spAutoFit/>
            </a:bodyPr>
            <a:lstStyle/>
            <a:p>
              <a:pPr algn="l"/>
              <a:r>
                <a:rPr lang="sv-SE" sz="2700" i="0" dirty="0">
                  <a:solidFill>
                    <a:srgbClr val="F28C27"/>
                  </a:solidFill>
                  <a:latin typeface="Barlow" pitchFamily="2" charset="77"/>
                </a:rPr>
                <a:t>TESTA I RESPONSSYSTEMET CURIPOD</a:t>
              </a:r>
              <a:endParaRPr lang="sv-SE" sz="2700" dirty="0">
                <a:solidFill>
                  <a:srgbClr val="F28C27"/>
                </a:solidFill>
                <a:latin typeface="Barlow" pitchFamily="2" charset="77"/>
              </a:endParaRPr>
            </a:p>
            <a:p>
              <a:pPr algn="l"/>
              <a:r>
                <a:rPr lang="sv-SE" sz="2700" b="0" dirty="0">
                  <a:solidFill>
                    <a:srgbClr val="F4F1EA"/>
                  </a:solidFill>
                  <a:latin typeface="Barlow" pitchFamily="2" charset="77"/>
                </a:rPr>
                <a:t>Ställ en ö</a:t>
              </a:r>
              <a:r>
                <a:rPr sz="2700" b="0" i="0" dirty="0" err="1">
                  <a:solidFill>
                    <a:srgbClr val="F4F1EA"/>
                  </a:solidFill>
                  <a:latin typeface="Barlow" pitchFamily="2" charset="77"/>
                </a:rPr>
                <a:t>ppen</a:t>
              </a:r>
              <a:r>
                <a:rPr sz="2700" b="0" i="0" dirty="0">
                  <a:solidFill>
                    <a:srgbClr val="F4F1EA"/>
                  </a:solidFill>
                  <a:latin typeface="Barlow" pitchFamily="2" charset="77"/>
                </a:rPr>
                <a:t> </a:t>
              </a:r>
              <a:r>
                <a:rPr sz="2700" b="0" i="0" dirty="0" err="1">
                  <a:solidFill>
                    <a:srgbClr val="F4F1EA"/>
                  </a:solidFill>
                  <a:latin typeface="Barlow" pitchFamily="2" charset="77"/>
                </a:rPr>
                <a:t>fråga</a:t>
              </a:r>
              <a:r>
                <a:rPr lang="sv-SE" sz="2700" b="0" dirty="0">
                  <a:solidFill>
                    <a:srgbClr val="F4F1EA"/>
                  </a:solidFill>
                  <a:latin typeface="Barlow" pitchFamily="2" charset="77"/>
                </a:rPr>
                <a:t> med fritextsvar. Systemet ger eleverna AI-genererad återkoppling. Eleverna diskuterar sina svar och den återkoppling de fick. </a:t>
              </a:r>
              <a:endParaRPr sz="2700" b="0" i="0" dirty="0">
                <a:solidFill>
                  <a:srgbClr val="F4F1EA"/>
                </a:solidFill>
                <a:latin typeface="Barlow" pitchFamily="2" charset="77"/>
              </a:endParaRPr>
            </a:p>
          </p:txBody>
        </p:sp>
      </p:grpSp>
      <p:pic>
        <p:nvPicPr>
          <p:cNvPr id="28" name="Bildobjekt 27">
            <a:extLst>
              <a:ext uri="{FF2B5EF4-FFF2-40B4-BE49-F238E27FC236}">
                <a16:creationId xmlns:a16="http://schemas.microsoft.com/office/drawing/2014/main" id="{11911D21-DC27-6DEB-20D8-2171D39BDB24}"/>
              </a:ext>
            </a:extLst>
          </p:cNvPr>
          <p:cNvPicPr>
            <a:picLocks noChangeAspect="1"/>
          </p:cNvPicPr>
          <p:nvPr/>
        </p:nvPicPr>
        <p:blipFill>
          <a:blip r:embed="rId3"/>
          <a:srcRect l="33097" t="4541" r="32260" b="1870"/>
          <a:stretch>
            <a:fillRect/>
          </a:stretch>
        </p:blipFill>
        <p:spPr>
          <a:xfrm>
            <a:off x="1351079" y="2970800"/>
            <a:ext cx="7610041" cy="84592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Bildobjekt 19">
            <a:extLst>
              <a:ext uri="{FF2B5EF4-FFF2-40B4-BE49-F238E27FC236}">
                <a16:creationId xmlns:a16="http://schemas.microsoft.com/office/drawing/2014/main" id="{B901F6F8-691C-A262-009F-0D801F97A0E6}"/>
              </a:ext>
            </a:extLst>
          </p:cNvPr>
          <p:cNvPicPr>
            <a:picLocks noChangeAspect="1"/>
          </p:cNvPicPr>
          <p:nvPr/>
        </p:nvPicPr>
        <p:blipFill>
          <a:blip r:embed="rId3"/>
          <a:srcRect l="65302" t="15977" r="2758" b="6050"/>
          <a:stretch>
            <a:fillRect/>
          </a:stretch>
        </p:blipFill>
        <p:spPr>
          <a:xfrm rot="21441399">
            <a:off x="4363776" y="6235535"/>
            <a:ext cx="1849007" cy="2493412"/>
          </a:xfrm>
          <a:prstGeom prst="rect">
            <a:avLst/>
          </a:prstGeom>
        </p:spPr>
      </p:pic>
      <p:sp>
        <p:nvSpPr>
          <p:cNvPr id="3" name="TextBox 2"/>
          <p:cNvSpPr txBox="1"/>
          <p:nvPr/>
        </p:nvSpPr>
        <p:spPr>
          <a:xfrm>
            <a:off x="9692640" y="1188720"/>
            <a:ext cx="12801600" cy="457200"/>
          </a:xfrm>
          <a:prstGeom prst="rect">
            <a:avLst/>
          </a:prstGeom>
          <a:noFill/>
        </p:spPr>
        <p:txBody>
          <a:bodyPr wrap="square" lIns="0" tIns="0" rIns="0" bIns="0" anchor="t">
            <a:spAutoFit/>
          </a:bodyPr>
          <a:lstStyle/>
          <a:p>
            <a:pPr algn="l"/>
            <a:r>
              <a:rPr sz="2200" b="1" i="0" spc="300">
                <a:solidFill>
                  <a:srgbClr val="F28C28"/>
                </a:solidFill>
                <a:latin typeface="Calibri"/>
              </a:rPr>
              <a:t>TIPS 3  ·  FÖR ELEVEN</a:t>
            </a:r>
          </a:p>
        </p:txBody>
      </p:sp>
      <p:sp>
        <p:nvSpPr>
          <p:cNvPr id="4" name="TextBox 3"/>
          <p:cNvSpPr txBox="1"/>
          <p:nvPr/>
        </p:nvSpPr>
        <p:spPr>
          <a:xfrm>
            <a:off x="9692640" y="1828800"/>
            <a:ext cx="13075920" cy="923330"/>
          </a:xfrm>
          <a:prstGeom prst="rect">
            <a:avLst/>
          </a:prstGeom>
          <a:noFill/>
        </p:spPr>
        <p:txBody>
          <a:bodyPr wrap="square" lIns="0" tIns="0" rIns="0" bIns="0" anchor="t">
            <a:spAutoFit/>
          </a:bodyPr>
          <a:lstStyle/>
          <a:p>
            <a:pPr algn="l"/>
            <a:r>
              <a:rPr sz="6000" b="1" i="0" dirty="0">
                <a:solidFill>
                  <a:srgbClr val="F4F1EA"/>
                </a:solidFill>
                <a:latin typeface="Cambria"/>
              </a:rPr>
              <a:t>E</a:t>
            </a:r>
            <a:r>
              <a:rPr lang="sv-SE" sz="6000" b="1" i="0" dirty="0" err="1">
                <a:solidFill>
                  <a:srgbClr val="F4F1EA"/>
                </a:solidFill>
                <a:latin typeface="Cambria"/>
              </a:rPr>
              <a:t>tt</a:t>
            </a:r>
            <a:r>
              <a:rPr sz="6000" b="1" i="0" dirty="0">
                <a:solidFill>
                  <a:srgbClr val="F4F1EA"/>
                </a:solidFill>
                <a:latin typeface="Cambria"/>
              </a:rPr>
              <a:t> </a:t>
            </a:r>
            <a:r>
              <a:rPr sz="6000" b="1" i="0" dirty="0" err="1">
                <a:solidFill>
                  <a:srgbClr val="F4F1EA"/>
                </a:solidFill>
                <a:latin typeface="Cambria"/>
              </a:rPr>
              <a:t>frågvis</a:t>
            </a:r>
            <a:r>
              <a:rPr lang="sv-SE" sz="6000" b="1" i="0" dirty="0">
                <a:solidFill>
                  <a:srgbClr val="F4F1EA"/>
                </a:solidFill>
                <a:latin typeface="Cambria"/>
              </a:rPr>
              <a:t>t</a:t>
            </a:r>
            <a:r>
              <a:rPr sz="6000" b="1" i="0" dirty="0">
                <a:solidFill>
                  <a:srgbClr val="F4F1EA"/>
                </a:solidFill>
                <a:latin typeface="Cambria"/>
              </a:rPr>
              <a:t> </a:t>
            </a:r>
            <a:r>
              <a:rPr sz="6000" b="1" i="0" dirty="0" err="1">
                <a:solidFill>
                  <a:srgbClr val="F4F1EA"/>
                </a:solidFill>
                <a:latin typeface="Cambria"/>
              </a:rPr>
              <a:t>studie</a:t>
            </a:r>
            <a:r>
              <a:rPr lang="sv-SE" sz="6000" b="1" i="0" dirty="0">
                <a:solidFill>
                  <a:srgbClr val="F4F1EA"/>
                </a:solidFill>
                <a:latin typeface="Cambria"/>
              </a:rPr>
              <a:t>stöd</a:t>
            </a:r>
            <a:endParaRPr sz="6000" b="1" i="0" dirty="0">
              <a:solidFill>
                <a:srgbClr val="F4F1EA"/>
              </a:solidFill>
              <a:latin typeface="Cambria"/>
            </a:endParaRPr>
          </a:p>
        </p:txBody>
      </p:sp>
      <p:sp>
        <p:nvSpPr>
          <p:cNvPr id="5" name="Rounded Rectangle 4"/>
          <p:cNvSpPr/>
          <p:nvPr/>
        </p:nvSpPr>
        <p:spPr>
          <a:xfrm>
            <a:off x="9692640" y="10680712"/>
            <a:ext cx="12938760" cy="1975929"/>
          </a:xfrm>
          <a:prstGeom prst="roundRect">
            <a:avLst>
              <a:gd name="adj" fmla="val 12000"/>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r>
              <a:rPr lang="sv-SE" sz="3600" dirty="0"/>
              <a:t>Formulera, testa, ifrågasätt och ändra </a:t>
            </a:r>
          </a:p>
          <a:p>
            <a:pPr algn="ctr"/>
            <a:r>
              <a:rPr lang="sv-SE" sz="3600" dirty="0"/>
              <a:t>prompter på storbild tillsammans med eleverna.</a:t>
            </a:r>
            <a:endParaRPr sz="3600" dirty="0"/>
          </a:p>
        </p:txBody>
      </p:sp>
      <p:grpSp>
        <p:nvGrpSpPr>
          <p:cNvPr id="21" name="Grupp 20">
            <a:extLst>
              <a:ext uri="{FF2B5EF4-FFF2-40B4-BE49-F238E27FC236}">
                <a16:creationId xmlns:a16="http://schemas.microsoft.com/office/drawing/2014/main" id="{42380C62-AB2C-EB03-25C5-B5F0CD8F48C6}"/>
              </a:ext>
            </a:extLst>
          </p:cNvPr>
          <p:cNvGrpSpPr/>
          <p:nvPr/>
        </p:nvGrpSpPr>
        <p:grpSpPr>
          <a:xfrm>
            <a:off x="9555480" y="3681266"/>
            <a:ext cx="13075920" cy="6548584"/>
            <a:chOff x="9692640" y="7315199"/>
            <a:chExt cx="13075920" cy="6548584"/>
          </a:xfrm>
        </p:grpSpPr>
        <p:grpSp>
          <p:nvGrpSpPr>
            <p:cNvPr id="2" name="Grupp 1">
              <a:extLst>
                <a:ext uri="{FF2B5EF4-FFF2-40B4-BE49-F238E27FC236}">
                  <a16:creationId xmlns:a16="http://schemas.microsoft.com/office/drawing/2014/main" id="{FEB5D17B-496A-16CF-1743-513D5C1758CE}"/>
                </a:ext>
              </a:extLst>
            </p:cNvPr>
            <p:cNvGrpSpPr/>
            <p:nvPr/>
          </p:nvGrpSpPr>
          <p:grpSpPr>
            <a:xfrm>
              <a:off x="9692640" y="7315199"/>
              <a:ext cx="13075920" cy="6548584"/>
              <a:chOff x="9692640" y="7315199"/>
              <a:chExt cx="13075920" cy="6548584"/>
            </a:xfrm>
          </p:grpSpPr>
          <p:sp>
            <p:nvSpPr>
              <p:cNvPr id="17" name="Rounded Rectangle 16"/>
              <p:cNvSpPr/>
              <p:nvPr/>
            </p:nvSpPr>
            <p:spPr>
              <a:xfrm>
                <a:off x="9692640" y="7315199"/>
                <a:ext cx="13075920" cy="6548584"/>
              </a:xfrm>
              <a:prstGeom prst="roundRect">
                <a:avLst>
                  <a:gd name="adj" fmla="val 12000"/>
                </a:avLst>
              </a:prstGeom>
              <a:solidFill>
                <a:srgbClr val="151C24"/>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TextBox 18"/>
              <p:cNvSpPr txBox="1"/>
              <p:nvPr/>
            </p:nvSpPr>
            <p:spPr>
              <a:xfrm>
                <a:off x="10149839" y="8229599"/>
                <a:ext cx="12207239" cy="5170646"/>
              </a:xfrm>
              <a:prstGeom prst="rect">
                <a:avLst/>
              </a:prstGeom>
              <a:noFill/>
            </p:spPr>
            <p:txBody>
              <a:bodyPr wrap="square" lIns="0" tIns="0" rIns="0" bIns="0" anchor="t">
                <a:spAutoFit/>
              </a:bodyPr>
              <a:lstStyle/>
              <a:p>
                <a:pPr algn="l"/>
                <a:r>
                  <a:rPr lang="sv-SE" b="0" i="1" dirty="0">
                    <a:solidFill>
                      <a:schemeClr val="tx1"/>
                    </a:solidFill>
                    <a:latin typeface="Calibri" panose="020F0502020204030204" pitchFamily="34" charset="0"/>
                    <a:cs typeface="Calibri" panose="020F0502020204030204" pitchFamily="34" charset="0"/>
                  </a:rPr>
                  <a:t>Jag är en [låg/mellan/</a:t>
                </a:r>
                <a:r>
                  <a:rPr lang="sv-SE" b="0" i="1" dirty="0" err="1">
                    <a:solidFill>
                      <a:schemeClr val="tx1"/>
                    </a:solidFill>
                    <a:latin typeface="Calibri" panose="020F0502020204030204" pitchFamily="34" charset="0"/>
                    <a:cs typeface="Calibri" panose="020F0502020204030204" pitchFamily="34" charset="0"/>
                  </a:rPr>
                  <a:t>högstadie</a:t>
                </a:r>
                <a:r>
                  <a:rPr lang="sv-SE" b="0" i="1" dirty="0">
                    <a:solidFill>
                      <a:schemeClr val="tx1"/>
                    </a:solidFill>
                    <a:latin typeface="Calibri" panose="020F0502020204030204" pitchFamily="34" charset="0"/>
                    <a:cs typeface="Calibri" panose="020F0502020204030204" pitchFamily="34" charset="0"/>
                  </a:rPr>
                  <a:t>/gymnasie-]elev och pluggar [ämne]. Bifoga </a:t>
                </a:r>
                <a:r>
                  <a:rPr lang="sv-SE" b="0" i="1" dirty="0" err="1">
                    <a:solidFill>
                      <a:schemeClr val="tx1"/>
                    </a:solidFill>
                    <a:latin typeface="Calibri" panose="020F0502020204030204" pitchFamily="34" charset="0"/>
                    <a:cs typeface="Calibri" panose="020F0502020204030204" pitchFamily="34" charset="0"/>
                  </a:rPr>
                  <a:t>ev</a:t>
                </a:r>
                <a:r>
                  <a:rPr lang="sv-SE" b="0" i="1" dirty="0">
                    <a:solidFill>
                      <a:schemeClr val="tx1"/>
                    </a:solidFill>
                    <a:latin typeface="Calibri" panose="020F0502020204030204" pitchFamily="34" charset="0"/>
                    <a:cs typeface="Calibri" panose="020F0502020204030204" pitchFamily="34" charset="0"/>
                  </a:rPr>
                  <a:t> filer. </a:t>
                </a:r>
              </a:p>
              <a:p>
                <a:pPr algn="l"/>
                <a:endParaRPr lang="sv-SE" b="0" i="1" dirty="0">
                  <a:solidFill>
                    <a:schemeClr val="tx1"/>
                  </a:solidFill>
                  <a:latin typeface="Calibri" panose="020F0502020204030204" pitchFamily="34" charset="0"/>
                  <a:cs typeface="Calibri" panose="020F0502020204030204" pitchFamily="34" charset="0"/>
                </a:endParaRPr>
              </a:p>
              <a:p>
                <a:pPr marL="457200" indent="-457200" algn="l">
                  <a:buFont typeface="Arial" panose="020B0604020202020204" pitchFamily="34" charset="0"/>
                  <a:buChar char="•"/>
                </a:pPr>
                <a:r>
                  <a:rPr lang="sv-SE" b="0" i="1" dirty="0">
                    <a:solidFill>
                      <a:schemeClr val="tx1"/>
                    </a:solidFill>
                    <a:latin typeface="Calibri" panose="020F0502020204030204" pitchFamily="34" charset="0"/>
                    <a:cs typeface="Calibri" panose="020F0502020204030204" pitchFamily="34" charset="0"/>
                  </a:rPr>
                  <a:t>Agera som en tålmodig lärare som använder sokratisk metod. </a:t>
                </a:r>
              </a:p>
              <a:p>
                <a:pPr marL="457200" indent="-457200" algn="l">
                  <a:buFont typeface="Arial" panose="020B0604020202020204" pitchFamily="34" charset="0"/>
                  <a:buChar char="•"/>
                </a:pPr>
                <a:r>
                  <a:rPr lang="sv-SE" b="0" i="1" dirty="0">
                    <a:solidFill>
                      <a:schemeClr val="tx1"/>
                    </a:solidFill>
                    <a:latin typeface="Calibri" panose="020F0502020204030204" pitchFamily="34" charset="0"/>
                    <a:cs typeface="Calibri" panose="020F0502020204030204" pitchFamily="34" charset="0"/>
                  </a:rPr>
                  <a:t>Ge mig aldrig svar direkt – ställ motfrågor och ge tankespjärn som leder mig rätt. </a:t>
                </a:r>
              </a:p>
              <a:p>
                <a:pPr marL="457200" indent="-457200" algn="l">
                  <a:buFont typeface="Arial" panose="020B0604020202020204" pitchFamily="34" charset="0"/>
                  <a:buChar char="•"/>
                </a:pPr>
                <a:r>
                  <a:rPr lang="sv-SE" b="0" i="1" dirty="0">
                    <a:solidFill>
                      <a:schemeClr val="tx1"/>
                    </a:solidFill>
                    <a:latin typeface="Calibri" panose="020F0502020204030204" pitchFamily="34" charset="0"/>
                    <a:cs typeface="Calibri" panose="020F0502020204030204" pitchFamily="34" charset="0"/>
                  </a:rPr>
                  <a:t>Börja enkelt och öka svårigheten efter hand. </a:t>
                </a:r>
              </a:p>
              <a:p>
                <a:pPr marL="457200" indent="-457200" algn="l">
                  <a:buFont typeface="Arial" panose="020B0604020202020204" pitchFamily="34" charset="0"/>
                  <a:buChar char="•"/>
                </a:pPr>
                <a:r>
                  <a:rPr lang="sv-SE" b="0" dirty="0">
                    <a:solidFill>
                      <a:srgbClr val="F4F1EA"/>
                    </a:solidFill>
                    <a:latin typeface="Calibri" panose="020F0502020204030204" pitchFamily="34" charset="0"/>
                    <a:cs typeface="Calibri" panose="020F0502020204030204" pitchFamily="34" charset="0"/>
                  </a:rPr>
                  <a:t>Ställ en fråga i taget och vänta på mitt svar innan du ställer nästa.</a:t>
                </a:r>
              </a:p>
              <a:p>
                <a:pPr marL="457200" indent="-457200" algn="l">
                  <a:buFont typeface="Arial" panose="020B0604020202020204" pitchFamily="34" charset="0"/>
                  <a:buChar char="•"/>
                </a:pPr>
                <a:r>
                  <a:rPr lang="sv-SE" b="0" i="1" dirty="0">
                    <a:solidFill>
                      <a:schemeClr val="tx1"/>
                    </a:solidFill>
                    <a:latin typeface="Calibri" panose="020F0502020204030204" pitchFamily="34" charset="0"/>
                    <a:cs typeface="Calibri" panose="020F0502020204030204" pitchFamily="34" charset="0"/>
                  </a:rPr>
                  <a:t>Om jag kör fast helt, ge en ledtråd men inte hela svaret. </a:t>
                </a:r>
              </a:p>
              <a:p>
                <a:pPr marL="457200" indent="-457200" algn="l">
                  <a:buFont typeface="Arial" panose="020B0604020202020204" pitchFamily="34" charset="0"/>
                  <a:buChar char="•"/>
                </a:pPr>
                <a:r>
                  <a:rPr lang="sv-SE" b="0" i="1" dirty="0">
                    <a:solidFill>
                      <a:schemeClr val="tx1"/>
                    </a:solidFill>
                    <a:latin typeface="Calibri" panose="020F0502020204030204" pitchFamily="34" charset="0"/>
                    <a:cs typeface="Calibri" panose="020F0502020204030204" pitchFamily="34" charset="0"/>
                  </a:rPr>
                  <a:t>Ställ kontrollfrågor för att säkerställa att jag verkligen förstår, inte bara gissar. </a:t>
                </a:r>
              </a:p>
              <a:p>
                <a:pPr marL="457200" indent="-457200" algn="l">
                  <a:buFont typeface="Arial" panose="020B0604020202020204" pitchFamily="34" charset="0"/>
                  <a:buChar char="•"/>
                </a:pPr>
                <a:r>
                  <a:rPr lang="sv-SE" b="0" i="1" dirty="0">
                    <a:solidFill>
                      <a:schemeClr val="tx1"/>
                    </a:solidFill>
                    <a:latin typeface="Calibri" panose="020F0502020204030204" pitchFamily="34" charset="0"/>
                    <a:cs typeface="Calibri" panose="020F0502020204030204" pitchFamily="34" charset="0"/>
                  </a:rPr>
                  <a:t>Sammanfatta min progression med jämna mellanrum. </a:t>
                </a:r>
              </a:p>
              <a:p>
                <a:pPr marL="457200" indent="-457200" algn="l">
                  <a:buFont typeface="Arial" panose="020B0604020202020204" pitchFamily="34" charset="0"/>
                  <a:buChar char="•"/>
                </a:pPr>
                <a:r>
                  <a:rPr lang="sv-SE" b="0" i="1" dirty="0">
                    <a:solidFill>
                      <a:schemeClr val="tx1"/>
                    </a:solidFill>
                    <a:latin typeface="Calibri" panose="020F0502020204030204" pitchFamily="34" charset="0"/>
                    <a:cs typeface="Calibri" panose="020F0502020204030204" pitchFamily="34" charset="0"/>
                  </a:rPr>
                  <a:t>Använd gärna vardagliga exempel och liknelser.</a:t>
                </a:r>
                <a:r>
                  <a:rPr lang="sv-SE" b="0" i="1" dirty="0">
                    <a:solidFill>
                      <a:srgbClr val="F4F1EA"/>
                    </a:solidFill>
                    <a:latin typeface="Calibri" panose="020F0502020204030204" pitchFamily="34" charset="0"/>
                    <a:cs typeface="Calibri" panose="020F0502020204030204" pitchFamily="34" charset="0"/>
                  </a:rPr>
                  <a:t> </a:t>
                </a:r>
              </a:p>
              <a:p>
                <a:pPr marL="457200" indent="-457200" algn="l">
                  <a:buFont typeface="Arial" panose="020B0604020202020204" pitchFamily="34" charset="0"/>
                  <a:buChar char="•"/>
                </a:pPr>
                <a:r>
                  <a:rPr lang="sv-SE" b="0" i="1" dirty="0">
                    <a:solidFill>
                      <a:srgbClr val="F4F1EA"/>
                    </a:solidFill>
                    <a:latin typeface="Calibri" panose="020F0502020204030204" pitchFamily="34" charset="0"/>
                    <a:cs typeface="Calibri" panose="020F0502020204030204" pitchFamily="34" charset="0"/>
                  </a:rPr>
                  <a:t>Jag har inte alltid rätt och inte du heller, men vi båda strävar efter att vara så noggranna som möjligt.</a:t>
                </a:r>
              </a:p>
            </p:txBody>
          </p:sp>
        </p:grpSp>
        <p:sp>
          <p:nvSpPr>
            <p:cNvPr id="18" name="TextBox 17"/>
            <p:cNvSpPr txBox="1"/>
            <p:nvPr/>
          </p:nvSpPr>
          <p:spPr>
            <a:xfrm>
              <a:off x="10149840" y="7635240"/>
              <a:ext cx="12161520" cy="369332"/>
            </a:xfrm>
            <a:prstGeom prst="rect">
              <a:avLst/>
            </a:prstGeom>
            <a:noFill/>
          </p:spPr>
          <p:txBody>
            <a:bodyPr wrap="square" lIns="0" tIns="0" rIns="0" bIns="0" anchor="t">
              <a:spAutoFit/>
            </a:bodyPr>
            <a:lstStyle/>
            <a:p>
              <a:pPr algn="l"/>
              <a:r>
                <a:rPr lang="sv-SE" sz="2400" b="1" i="0" spc="250" dirty="0">
                  <a:solidFill>
                    <a:srgbClr val="F28C28"/>
                  </a:solidFill>
                  <a:latin typeface="Calibri"/>
                </a:rPr>
                <a:t>FÖRSLAG PÅ PROMPT</a:t>
              </a:r>
              <a:endParaRPr sz="2400" b="1" i="0" spc="250" dirty="0">
                <a:solidFill>
                  <a:srgbClr val="F28C28"/>
                </a:solidFill>
                <a:latin typeface="Calibri"/>
              </a:endParaRPr>
            </a:p>
          </p:txBody>
        </p:sp>
      </p:grpSp>
      <p:pic>
        <p:nvPicPr>
          <p:cNvPr id="25" name="Bildobjekt 24">
            <a:extLst>
              <a:ext uri="{FF2B5EF4-FFF2-40B4-BE49-F238E27FC236}">
                <a16:creationId xmlns:a16="http://schemas.microsoft.com/office/drawing/2014/main" id="{C1F1200C-4F7F-13C9-8D8C-F335385890D8}"/>
              </a:ext>
            </a:extLst>
          </p:cNvPr>
          <p:cNvPicPr>
            <a:picLocks noChangeAspect="1"/>
          </p:cNvPicPr>
          <p:nvPr/>
        </p:nvPicPr>
        <p:blipFill>
          <a:blip r:embed="rId4"/>
          <a:srcRect l="67754" t="5047" r="-1194" b="1364"/>
          <a:stretch>
            <a:fillRect/>
          </a:stretch>
        </p:blipFill>
        <p:spPr>
          <a:xfrm>
            <a:off x="1615440" y="2970800"/>
            <a:ext cx="7345680" cy="84592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45920" y="914400"/>
            <a:ext cx="21031200" cy="548640"/>
          </a:xfrm>
          <a:prstGeom prst="rect">
            <a:avLst/>
          </a:prstGeom>
          <a:noFill/>
        </p:spPr>
        <p:txBody>
          <a:bodyPr wrap="square" lIns="0" tIns="0" rIns="0" bIns="0">
            <a:spAutoFit/>
          </a:bodyPr>
          <a:lstStyle/>
          <a:p>
            <a:pPr algn="l"/>
            <a:r>
              <a:rPr sz="2200" b="1" spc="300">
                <a:solidFill>
                  <a:srgbClr val="F28C28"/>
                </a:solidFill>
                <a:latin typeface="Calibri"/>
              </a:rPr>
              <a:t>SAMMANFATTNING</a:t>
            </a:r>
          </a:p>
        </p:txBody>
      </p:sp>
      <p:sp>
        <p:nvSpPr>
          <p:cNvPr id="3" name="TextBox 2"/>
          <p:cNvSpPr txBox="1"/>
          <p:nvPr/>
        </p:nvSpPr>
        <p:spPr>
          <a:xfrm>
            <a:off x="1645920" y="1554480"/>
            <a:ext cx="21488400" cy="1280160"/>
          </a:xfrm>
          <a:prstGeom prst="rect">
            <a:avLst/>
          </a:prstGeom>
          <a:noFill/>
        </p:spPr>
        <p:txBody>
          <a:bodyPr wrap="square" lIns="0" tIns="0" rIns="0" bIns="0">
            <a:spAutoFit/>
          </a:bodyPr>
          <a:lstStyle/>
          <a:p>
            <a:pPr algn="l"/>
            <a:r>
              <a:rPr sz="6400" b="1" dirty="0">
                <a:solidFill>
                  <a:srgbClr val="F4F1EA"/>
                </a:solidFill>
                <a:latin typeface="Cambria"/>
              </a:rPr>
              <a:t>Be om </a:t>
            </a:r>
            <a:r>
              <a:rPr sz="6400" b="1" dirty="0" err="1">
                <a:solidFill>
                  <a:srgbClr val="F4F1EA"/>
                </a:solidFill>
                <a:latin typeface="Cambria"/>
              </a:rPr>
              <a:t>frågor</a:t>
            </a:r>
            <a:r>
              <a:rPr sz="6400" b="1" dirty="0">
                <a:solidFill>
                  <a:srgbClr val="F4F1EA"/>
                </a:solidFill>
                <a:latin typeface="Cambria"/>
              </a:rPr>
              <a:t> </a:t>
            </a:r>
            <a:r>
              <a:rPr sz="6400" b="1" dirty="0" err="1">
                <a:solidFill>
                  <a:srgbClr val="F4F1EA"/>
                </a:solidFill>
                <a:latin typeface="Cambria"/>
              </a:rPr>
              <a:t>före</a:t>
            </a:r>
            <a:r>
              <a:rPr sz="6400" b="1" dirty="0">
                <a:solidFill>
                  <a:srgbClr val="F4F1EA"/>
                </a:solidFill>
                <a:latin typeface="Cambria"/>
              </a:rPr>
              <a:t> </a:t>
            </a:r>
            <a:r>
              <a:rPr sz="6400" b="1" dirty="0" err="1">
                <a:solidFill>
                  <a:srgbClr val="F4F1EA"/>
                </a:solidFill>
                <a:latin typeface="Cambria"/>
              </a:rPr>
              <a:t>svar</a:t>
            </a:r>
            <a:endParaRPr sz="6400" b="1" dirty="0">
              <a:solidFill>
                <a:srgbClr val="F4F1EA"/>
              </a:solidFill>
              <a:latin typeface="Cambria"/>
            </a:endParaRPr>
          </a:p>
        </p:txBody>
      </p:sp>
      <p:sp>
        <p:nvSpPr>
          <p:cNvPr id="5" name="Rectangle 4"/>
          <p:cNvSpPr/>
          <p:nvPr/>
        </p:nvSpPr>
        <p:spPr>
          <a:xfrm>
            <a:off x="1645920" y="3304421"/>
            <a:ext cx="45719" cy="1354217"/>
          </a:xfrm>
          <a:prstGeom prst="rect">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sz="4400">
              <a:latin typeface="Barlow" pitchFamily="2" charset="77"/>
            </a:endParaRPr>
          </a:p>
        </p:txBody>
      </p:sp>
      <p:sp>
        <p:nvSpPr>
          <p:cNvPr id="6" name="TextBox 5"/>
          <p:cNvSpPr txBox="1"/>
          <p:nvPr/>
        </p:nvSpPr>
        <p:spPr>
          <a:xfrm>
            <a:off x="2103120" y="3190121"/>
            <a:ext cx="9784080" cy="1354217"/>
          </a:xfrm>
          <a:prstGeom prst="rect">
            <a:avLst/>
          </a:prstGeom>
          <a:noFill/>
        </p:spPr>
        <p:txBody>
          <a:bodyPr wrap="square" lIns="0" tIns="0" rIns="0" bIns="0">
            <a:spAutoFit/>
          </a:bodyPr>
          <a:lstStyle/>
          <a:p>
            <a:pPr algn="l"/>
            <a:r>
              <a:rPr sz="4400" b="0" dirty="0" err="1">
                <a:solidFill>
                  <a:srgbClr val="F4F1EA"/>
                </a:solidFill>
                <a:latin typeface="Barlow" pitchFamily="2" charset="77"/>
              </a:rPr>
              <a:t>Frågor</a:t>
            </a:r>
            <a:r>
              <a:rPr sz="4400" b="0" dirty="0">
                <a:solidFill>
                  <a:srgbClr val="F4F1EA"/>
                </a:solidFill>
                <a:latin typeface="Barlow" pitchFamily="2" charset="77"/>
              </a:rPr>
              <a:t> </a:t>
            </a:r>
            <a:r>
              <a:rPr sz="4400" b="0" dirty="0" err="1">
                <a:solidFill>
                  <a:srgbClr val="F4F1EA"/>
                </a:solidFill>
                <a:latin typeface="Barlow" pitchFamily="2" charset="77"/>
              </a:rPr>
              <a:t>får</a:t>
            </a:r>
            <a:r>
              <a:rPr sz="4400" b="0" dirty="0">
                <a:solidFill>
                  <a:srgbClr val="F4F1EA"/>
                </a:solidFill>
                <a:latin typeface="Barlow" pitchFamily="2" charset="77"/>
              </a:rPr>
              <a:t> </a:t>
            </a:r>
            <a:r>
              <a:rPr sz="4400" b="0" dirty="0" err="1">
                <a:solidFill>
                  <a:srgbClr val="F4F1EA"/>
                </a:solidFill>
                <a:latin typeface="Barlow" pitchFamily="2" charset="77"/>
              </a:rPr>
              <a:t>hjärnan</a:t>
            </a:r>
            <a:r>
              <a:rPr sz="4400" b="0" dirty="0">
                <a:solidFill>
                  <a:srgbClr val="F4F1EA"/>
                </a:solidFill>
                <a:latin typeface="Barlow" pitchFamily="2" charset="77"/>
              </a:rPr>
              <a:t> </a:t>
            </a:r>
            <a:r>
              <a:rPr sz="4400" b="0" dirty="0" err="1">
                <a:solidFill>
                  <a:srgbClr val="F4F1EA"/>
                </a:solidFill>
                <a:latin typeface="Barlow" pitchFamily="2" charset="77"/>
              </a:rPr>
              <a:t>att</a:t>
            </a:r>
            <a:r>
              <a:rPr sz="4400" b="0" dirty="0">
                <a:solidFill>
                  <a:srgbClr val="F4F1EA"/>
                </a:solidFill>
                <a:latin typeface="Barlow" pitchFamily="2" charset="77"/>
              </a:rPr>
              <a:t> </a:t>
            </a:r>
            <a:r>
              <a:rPr sz="4400" b="0" dirty="0" err="1">
                <a:solidFill>
                  <a:srgbClr val="F4F1EA"/>
                </a:solidFill>
                <a:latin typeface="Barlow" pitchFamily="2" charset="77"/>
              </a:rPr>
              <a:t>arbeta</a:t>
            </a:r>
            <a:r>
              <a:rPr lang="sv-SE" sz="4400" b="0" dirty="0">
                <a:solidFill>
                  <a:srgbClr val="F4F1EA"/>
                </a:solidFill>
                <a:latin typeface="Barlow" pitchFamily="2" charset="77"/>
              </a:rPr>
              <a:t> </a:t>
            </a:r>
            <a:r>
              <a:rPr sz="4400" b="0" dirty="0">
                <a:solidFill>
                  <a:srgbClr val="F4F1EA"/>
                </a:solidFill>
                <a:latin typeface="Barlow" pitchFamily="2" charset="77"/>
              </a:rPr>
              <a:t>och det </a:t>
            </a:r>
            <a:r>
              <a:rPr sz="4400" b="0" dirty="0" err="1">
                <a:solidFill>
                  <a:srgbClr val="F4F1EA"/>
                </a:solidFill>
                <a:latin typeface="Barlow" pitchFamily="2" charset="77"/>
              </a:rPr>
              <a:t>är</a:t>
            </a:r>
            <a:r>
              <a:rPr sz="4400" b="0" dirty="0">
                <a:solidFill>
                  <a:srgbClr val="F4F1EA"/>
                </a:solidFill>
                <a:latin typeface="Barlow" pitchFamily="2" charset="77"/>
              </a:rPr>
              <a:t> </a:t>
            </a:r>
            <a:r>
              <a:rPr sz="4400" b="0" dirty="0" err="1">
                <a:solidFill>
                  <a:srgbClr val="F4F1EA"/>
                </a:solidFill>
                <a:latin typeface="Barlow" pitchFamily="2" charset="77"/>
              </a:rPr>
              <a:t>arbetet</a:t>
            </a:r>
            <a:r>
              <a:rPr sz="4400" b="0" dirty="0">
                <a:solidFill>
                  <a:srgbClr val="F4F1EA"/>
                </a:solidFill>
                <a:latin typeface="Barlow" pitchFamily="2" charset="77"/>
              </a:rPr>
              <a:t> </a:t>
            </a:r>
            <a:r>
              <a:rPr lang="sv-SE" sz="4400" b="0" dirty="0">
                <a:solidFill>
                  <a:srgbClr val="F4F1EA"/>
                </a:solidFill>
                <a:latin typeface="Barlow" pitchFamily="2" charset="77"/>
              </a:rPr>
              <a:t>och tänkandet </a:t>
            </a:r>
            <a:r>
              <a:rPr sz="4400" b="0" dirty="0" err="1">
                <a:solidFill>
                  <a:srgbClr val="F4F1EA"/>
                </a:solidFill>
                <a:latin typeface="Barlow" pitchFamily="2" charset="77"/>
              </a:rPr>
              <a:t>som</a:t>
            </a:r>
            <a:r>
              <a:rPr sz="4400" b="0" dirty="0">
                <a:solidFill>
                  <a:srgbClr val="F4F1EA"/>
                </a:solidFill>
                <a:latin typeface="Barlow" pitchFamily="2" charset="77"/>
              </a:rPr>
              <a:t> ger </a:t>
            </a:r>
            <a:r>
              <a:rPr sz="4400" b="0" dirty="0" err="1">
                <a:solidFill>
                  <a:srgbClr val="F4F1EA"/>
                </a:solidFill>
                <a:latin typeface="Barlow" pitchFamily="2" charset="77"/>
              </a:rPr>
              <a:t>lärande</a:t>
            </a:r>
            <a:r>
              <a:rPr sz="4400" b="0" dirty="0">
                <a:solidFill>
                  <a:srgbClr val="F4F1EA"/>
                </a:solidFill>
                <a:latin typeface="Barlow" pitchFamily="2" charset="77"/>
              </a:rPr>
              <a:t>.</a:t>
            </a:r>
          </a:p>
        </p:txBody>
      </p:sp>
      <p:sp>
        <p:nvSpPr>
          <p:cNvPr id="8" name="TextBox 7"/>
          <p:cNvSpPr txBox="1"/>
          <p:nvPr/>
        </p:nvSpPr>
        <p:spPr>
          <a:xfrm>
            <a:off x="2086188" y="5501268"/>
            <a:ext cx="9784080" cy="1354217"/>
          </a:xfrm>
          <a:prstGeom prst="rect">
            <a:avLst/>
          </a:prstGeom>
          <a:noFill/>
        </p:spPr>
        <p:txBody>
          <a:bodyPr wrap="square" lIns="0" tIns="0" rIns="0" bIns="0">
            <a:spAutoFit/>
          </a:bodyPr>
          <a:lstStyle/>
          <a:p>
            <a:pPr algn="l"/>
            <a:r>
              <a:rPr sz="4400" b="0" dirty="0">
                <a:solidFill>
                  <a:srgbClr val="F4F1EA"/>
                </a:solidFill>
                <a:latin typeface="Barlow" pitchFamily="2" charset="77"/>
              </a:rPr>
              <a:t>AI </a:t>
            </a:r>
            <a:r>
              <a:rPr sz="4400" b="0" dirty="0" err="1">
                <a:solidFill>
                  <a:srgbClr val="F4F1EA"/>
                </a:solidFill>
                <a:latin typeface="Barlow" pitchFamily="2" charset="77"/>
              </a:rPr>
              <a:t>kan</a:t>
            </a:r>
            <a:r>
              <a:rPr sz="4400" b="0" dirty="0">
                <a:solidFill>
                  <a:srgbClr val="F4F1EA"/>
                </a:solidFill>
                <a:latin typeface="Barlow" pitchFamily="2" charset="77"/>
              </a:rPr>
              <a:t> </a:t>
            </a:r>
            <a:r>
              <a:rPr sz="4400" b="0" dirty="0" err="1">
                <a:solidFill>
                  <a:srgbClr val="F4F1EA"/>
                </a:solidFill>
                <a:latin typeface="Barlow" pitchFamily="2" charset="77"/>
              </a:rPr>
              <a:t>ge</a:t>
            </a:r>
            <a:r>
              <a:rPr sz="4400" b="0" dirty="0">
                <a:solidFill>
                  <a:srgbClr val="F4F1EA"/>
                </a:solidFill>
                <a:latin typeface="Barlow" pitchFamily="2" charset="77"/>
              </a:rPr>
              <a:t> </a:t>
            </a:r>
            <a:r>
              <a:rPr sz="4400" b="0" dirty="0" err="1">
                <a:solidFill>
                  <a:srgbClr val="F4F1EA"/>
                </a:solidFill>
                <a:latin typeface="Barlow" pitchFamily="2" charset="77"/>
              </a:rPr>
              <a:t>snabba</a:t>
            </a:r>
            <a:r>
              <a:rPr sz="4400" b="0" dirty="0">
                <a:solidFill>
                  <a:srgbClr val="F4F1EA"/>
                </a:solidFill>
                <a:latin typeface="Barlow" pitchFamily="2" charset="77"/>
              </a:rPr>
              <a:t> </a:t>
            </a:r>
            <a:r>
              <a:rPr sz="4400" b="0" dirty="0" err="1">
                <a:solidFill>
                  <a:srgbClr val="F4F1EA"/>
                </a:solidFill>
                <a:latin typeface="Barlow" pitchFamily="2" charset="77"/>
              </a:rPr>
              <a:t>svar</a:t>
            </a:r>
            <a:r>
              <a:rPr sz="4400" b="0" dirty="0">
                <a:solidFill>
                  <a:srgbClr val="F4F1EA"/>
                </a:solidFill>
                <a:latin typeface="Barlow" pitchFamily="2" charset="77"/>
              </a:rPr>
              <a:t> men </a:t>
            </a:r>
            <a:r>
              <a:rPr sz="4400" b="0" dirty="0" err="1">
                <a:solidFill>
                  <a:srgbClr val="F4F1EA"/>
                </a:solidFill>
                <a:latin typeface="Barlow" pitchFamily="2" charset="77"/>
              </a:rPr>
              <a:t>också</a:t>
            </a:r>
            <a:r>
              <a:rPr lang="sv-SE" sz="4400" b="0" dirty="0">
                <a:solidFill>
                  <a:srgbClr val="F4F1EA"/>
                </a:solidFill>
                <a:latin typeface="Barlow" pitchFamily="2" charset="77"/>
              </a:rPr>
              <a:t> hjälp med</a:t>
            </a:r>
            <a:r>
              <a:rPr sz="4400" b="0" dirty="0">
                <a:solidFill>
                  <a:srgbClr val="F4F1EA"/>
                </a:solidFill>
                <a:latin typeface="Barlow" pitchFamily="2" charset="77"/>
              </a:rPr>
              <a:t> </a:t>
            </a:r>
            <a:r>
              <a:rPr sz="4400" b="0" dirty="0" err="1">
                <a:solidFill>
                  <a:srgbClr val="F4F1EA"/>
                </a:solidFill>
                <a:latin typeface="Barlow" pitchFamily="2" charset="77"/>
              </a:rPr>
              <a:t>fler</a:t>
            </a:r>
            <a:r>
              <a:rPr sz="4400" b="0" dirty="0">
                <a:solidFill>
                  <a:srgbClr val="F4F1EA"/>
                </a:solidFill>
                <a:latin typeface="Barlow" pitchFamily="2" charset="77"/>
              </a:rPr>
              <a:t> </a:t>
            </a:r>
            <a:r>
              <a:rPr sz="4400" b="0" dirty="0" err="1">
                <a:solidFill>
                  <a:srgbClr val="F4F1EA"/>
                </a:solidFill>
                <a:latin typeface="Barlow" pitchFamily="2" charset="77"/>
              </a:rPr>
              <a:t>frågor</a:t>
            </a:r>
            <a:r>
              <a:rPr sz="4400" b="0" dirty="0">
                <a:solidFill>
                  <a:srgbClr val="F4F1EA"/>
                </a:solidFill>
                <a:latin typeface="Barlow" pitchFamily="2" charset="77"/>
              </a:rPr>
              <a:t>.</a:t>
            </a:r>
          </a:p>
        </p:txBody>
      </p:sp>
      <p:pic>
        <p:nvPicPr>
          <p:cNvPr id="18" name="Bildobjekt 17">
            <a:extLst>
              <a:ext uri="{FF2B5EF4-FFF2-40B4-BE49-F238E27FC236}">
                <a16:creationId xmlns:a16="http://schemas.microsoft.com/office/drawing/2014/main" id="{87B472ED-63CA-459F-1349-AF71FD6133D7}"/>
              </a:ext>
            </a:extLst>
          </p:cNvPr>
          <p:cNvPicPr>
            <a:picLocks noChangeAspect="1"/>
          </p:cNvPicPr>
          <p:nvPr/>
        </p:nvPicPr>
        <p:blipFill>
          <a:blip r:embed="rId3"/>
          <a:srcRect l="56776" t="20691" r="-677"/>
          <a:stretch>
            <a:fillRect/>
          </a:stretch>
        </p:blipFill>
        <p:spPr>
          <a:xfrm>
            <a:off x="14918303" y="2006111"/>
            <a:ext cx="8216017" cy="8344530"/>
          </a:xfrm>
          <a:prstGeom prst="rect">
            <a:avLst/>
          </a:prstGeom>
        </p:spPr>
      </p:pic>
      <p:pic>
        <p:nvPicPr>
          <p:cNvPr id="19" name="Bildobjekt 18">
            <a:extLst>
              <a:ext uri="{FF2B5EF4-FFF2-40B4-BE49-F238E27FC236}">
                <a16:creationId xmlns:a16="http://schemas.microsoft.com/office/drawing/2014/main" id="{EA98FD37-B893-7E66-A501-87A51B3C1C3F}"/>
              </a:ext>
            </a:extLst>
          </p:cNvPr>
          <p:cNvPicPr>
            <a:picLocks noChangeAspect="1"/>
          </p:cNvPicPr>
          <p:nvPr/>
        </p:nvPicPr>
        <p:blipFill>
          <a:blip r:embed="rId4"/>
          <a:srcRect l="65302" t="15977" r="2758" b="6050"/>
          <a:stretch>
            <a:fillRect/>
          </a:stretch>
        </p:blipFill>
        <p:spPr>
          <a:xfrm rot="19622721">
            <a:off x="17935047" y="3854138"/>
            <a:ext cx="2766199" cy="3730258"/>
          </a:xfrm>
          <a:prstGeom prst="rect">
            <a:avLst/>
          </a:prstGeom>
        </p:spPr>
      </p:pic>
      <p:sp>
        <p:nvSpPr>
          <p:cNvPr id="10" name="TextBox 7">
            <a:extLst>
              <a:ext uri="{FF2B5EF4-FFF2-40B4-BE49-F238E27FC236}">
                <a16:creationId xmlns:a16="http://schemas.microsoft.com/office/drawing/2014/main" id="{B4437427-6D5F-F357-9FF1-7112F9E0F745}"/>
              </a:ext>
            </a:extLst>
          </p:cNvPr>
          <p:cNvSpPr txBox="1"/>
          <p:nvPr/>
        </p:nvSpPr>
        <p:spPr>
          <a:xfrm>
            <a:off x="2103119" y="7865221"/>
            <a:ext cx="11132821" cy="677108"/>
          </a:xfrm>
          <a:prstGeom prst="rect">
            <a:avLst/>
          </a:prstGeom>
          <a:noFill/>
        </p:spPr>
        <p:txBody>
          <a:bodyPr wrap="square" lIns="0" tIns="0" rIns="0" bIns="0">
            <a:spAutoFit/>
          </a:bodyPr>
          <a:lstStyle/>
          <a:p>
            <a:pPr algn="l"/>
            <a:r>
              <a:rPr lang="sv-SE" sz="4400" b="0" dirty="0">
                <a:solidFill>
                  <a:srgbClr val="F4F1EA"/>
                </a:solidFill>
                <a:latin typeface="Barlow" pitchFamily="2" charset="77"/>
              </a:rPr>
              <a:t>Ifrågasätt, kritisera och granska tillsammans. </a:t>
            </a:r>
            <a:endParaRPr sz="4400" b="0" dirty="0">
              <a:solidFill>
                <a:srgbClr val="F4F1EA"/>
              </a:solidFill>
              <a:latin typeface="Barlow" pitchFamily="2" charset="77"/>
            </a:endParaRPr>
          </a:p>
        </p:txBody>
      </p:sp>
      <p:sp>
        <p:nvSpPr>
          <p:cNvPr id="11" name="Rectangle 4">
            <a:extLst>
              <a:ext uri="{FF2B5EF4-FFF2-40B4-BE49-F238E27FC236}">
                <a16:creationId xmlns:a16="http://schemas.microsoft.com/office/drawing/2014/main" id="{0310D3E3-57C3-2CE7-152A-D6F2932E0591}"/>
              </a:ext>
            </a:extLst>
          </p:cNvPr>
          <p:cNvSpPr/>
          <p:nvPr/>
        </p:nvSpPr>
        <p:spPr>
          <a:xfrm>
            <a:off x="1668779" y="5501269"/>
            <a:ext cx="45719" cy="1354217"/>
          </a:xfrm>
          <a:prstGeom prst="rect">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sz="4400">
              <a:latin typeface="Barlow" pitchFamily="2" charset="77"/>
            </a:endParaRPr>
          </a:p>
        </p:txBody>
      </p:sp>
      <p:sp>
        <p:nvSpPr>
          <p:cNvPr id="12" name="Rectangle 4">
            <a:extLst>
              <a:ext uri="{FF2B5EF4-FFF2-40B4-BE49-F238E27FC236}">
                <a16:creationId xmlns:a16="http://schemas.microsoft.com/office/drawing/2014/main" id="{377C0C9D-A86D-A9B8-F154-9AB6CB85CFAB}"/>
              </a:ext>
            </a:extLst>
          </p:cNvPr>
          <p:cNvSpPr/>
          <p:nvPr/>
        </p:nvSpPr>
        <p:spPr>
          <a:xfrm flipH="1">
            <a:off x="1714497" y="7698117"/>
            <a:ext cx="45719" cy="1354217"/>
          </a:xfrm>
          <a:prstGeom prst="rect">
            <a:avLst/>
          </a:prstGeom>
          <a:solidFill>
            <a:srgbClr val="F28C28"/>
          </a:solidFill>
          <a:ln>
            <a:no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sz="4400">
              <a:latin typeface="Barlow" pitchFamily="2" charset="77"/>
            </a:endParaRPr>
          </a:p>
        </p:txBody>
      </p:sp>
      <p:grpSp>
        <p:nvGrpSpPr>
          <p:cNvPr id="7" name="Grupp 6">
            <a:extLst>
              <a:ext uri="{FF2B5EF4-FFF2-40B4-BE49-F238E27FC236}">
                <a16:creationId xmlns:a16="http://schemas.microsoft.com/office/drawing/2014/main" id="{2C6F5937-5C34-EEEA-D9FD-6B95CAA01FD9}"/>
              </a:ext>
            </a:extLst>
          </p:cNvPr>
          <p:cNvGrpSpPr/>
          <p:nvPr/>
        </p:nvGrpSpPr>
        <p:grpSpPr>
          <a:xfrm>
            <a:off x="4220558" y="11018385"/>
            <a:ext cx="3724379" cy="504178"/>
            <a:chOff x="3548991" y="10140732"/>
            <a:chExt cx="3724379" cy="504178"/>
          </a:xfrm>
        </p:grpSpPr>
        <p:sp>
          <p:nvSpPr>
            <p:cNvPr id="9" name="@patriciadiaz.se">
              <a:extLst>
                <a:ext uri="{FF2B5EF4-FFF2-40B4-BE49-F238E27FC236}">
                  <a16:creationId xmlns:a16="http://schemas.microsoft.com/office/drawing/2014/main" id="{7CE38B08-F4C2-DA0E-3CD3-408F24C6B611}"/>
                </a:ext>
              </a:extLst>
            </p:cNvPr>
            <p:cNvSpPr txBox="1"/>
            <p:nvPr/>
          </p:nvSpPr>
          <p:spPr>
            <a:xfrm>
              <a:off x="4746499" y="10140732"/>
              <a:ext cx="2526871" cy="487806"/>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lvl1pPr algn="l">
                <a:defRPr sz="2400" b="0">
                  <a:solidFill>
                    <a:srgbClr val="FFFFFF"/>
                  </a:solidFill>
                </a:defRPr>
              </a:lvl1pPr>
            </a:lstStyle>
            <a:p>
              <a:r>
                <a:rPr dirty="0"/>
                <a:t>@</a:t>
              </a:r>
              <a:r>
                <a:rPr dirty="0" err="1"/>
                <a:t>patriciadiaz.se</a:t>
              </a:r>
              <a:endParaRPr dirty="0"/>
            </a:p>
          </p:txBody>
        </p:sp>
        <p:pic>
          <p:nvPicPr>
            <p:cNvPr id="13" name="inklistrad-film.png" descr="inklistrad-film.png">
              <a:extLst>
                <a:ext uri="{FF2B5EF4-FFF2-40B4-BE49-F238E27FC236}">
                  <a16:creationId xmlns:a16="http://schemas.microsoft.com/office/drawing/2014/main" id="{CBB418E2-540B-153C-16EB-AA711434DE9A}"/>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Effect>
                        <a14:brightnessContrast contrast="-53000"/>
                      </a14:imgEffect>
                    </a14:imgLayer>
                  </a14:imgProps>
                </a:ext>
              </a:extLst>
            </a:blip>
            <a:stretch>
              <a:fillRect/>
            </a:stretch>
          </p:blipFill>
          <p:spPr>
            <a:xfrm>
              <a:off x="4147745" y="10140732"/>
              <a:ext cx="504180" cy="504178"/>
            </a:xfrm>
            <a:prstGeom prst="rect">
              <a:avLst/>
            </a:prstGeom>
            <a:ln w="3175" cap="flat">
              <a:noFill/>
              <a:miter lim="400000"/>
            </a:ln>
            <a:effectLst/>
          </p:spPr>
        </p:pic>
        <p:pic>
          <p:nvPicPr>
            <p:cNvPr id="14" name="Bildobjekt 13" descr="gå till webb ikon. internet platt vektor illustration för hemsida på svart  bakgrund. 26163825 Vektorkonst på Vecteezy">
              <a:extLst>
                <a:ext uri="{FF2B5EF4-FFF2-40B4-BE49-F238E27FC236}">
                  <a16:creationId xmlns:a16="http://schemas.microsoft.com/office/drawing/2014/main" id="{0F5F7EC6-B300-6DE2-E033-A1F11C61E607}"/>
                </a:ext>
              </a:extLst>
            </p:cNvPr>
            <p:cNvPicPr>
              <a:picLocks noChangeAspect="1"/>
            </p:cNvPicPr>
            <p:nvPr/>
          </p:nvPicPr>
          <p:blipFill>
            <a:blip r:embed="rId7"/>
            <a:srcRect l="18847" t="17817" r="9821" b="22118"/>
            <a:stretch>
              <a:fillRect/>
            </a:stretch>
          </p:blipFill>
          <p:spPr>
            <a:xfrm>
              <a:off x="3548991" y="10140732"/>
              <a:ext cx="598754" cy="504178"/>
            </a:xfrm>
            <a:prstGeom prst="rect">
              <a:avLst/>
            </a:prstGeom>
          </p:spPr>
        </p:pic>
      </p:grpSp>
      <p:pic>
        <p:nvPicPr>
          <p:cNvPr id="15" name="Bildobjekt 14">
            <a:extLst>
              <a:ext uri="{FF2B5EF4-FFF2-40B4-BE49-F238E27FC236}">
                <a16:creationId xmlns:a16="http://schemas.microsoft.com/office/drawing/2014/main" id="{BE3E3EE3-054B-6725-CB0E-A81175A05BD6}"/>
              </a:ext>
            </a:extLst>
          </p:cNvPr>
          <p:cNvPicPr>
            <a:picLocks noChangeAspect="1"/>
          </p:cNvPicPr>
          <p:nvPr/>
        </p:nvPicPr>
        <p:blipFill>
          <a:blip r:embed="rId8"/>
          <a:srcRect/>
          <a:stretch>
            <a:fillRect/>
          </a:stretch>
        </p:blipFill>
        <p:spPr>
          <a:xfrm>
            <a:off x="-74306" y="8824947"/>
            <a:ext cx="3726193" cy="4891054"/>
          </a:xfrm>
          <a:prstGeom prst="rect">
            <a:avLst/>
          </a:prstGeom>
        </p:spPr>
      </p:pic>
      <p:sp>
        <p:nvSpPr>
          <p:cNvPr id="16" name="@patriciadiaz.se">
            <a:extLst>
              <a:ext uri="{FF2B5EF4-FFF2-40B4-BE49-F238E27FC236}">
                <a16:creationId xmlns:a16="http://schemas.microsoft.com/office/drawing/2014/main" id="{A712EBA6-6773-0BEC-C5EC-81937E549125}"/>
              </a:ext>
            </a:extLst>
          </p:cNvPr>
          <p:cNvSpPr txBox="1"/>
          <p:nvPr/>
        </p:nvSpPr>
        <p:spPr>
          <a:xfrm>
            <a:off x="4220558" y="11688048"/>
            <a:ext cx="3325884" cy="409141"/>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lvl1pPr algn="l">
              <a:defRPr sz="2400" b="0">
                <a:solidFill>
                  <a:srgbClr val="FFFFFF"/>
                </a:solidFill>
              </a:defRPr>
            </a:lvl1pPr>
          </a:lstStyle>
          <a:p>
            <a:r>
              <a:rPr lang="sv-SE" dirty="0"/>
              <a:t>info</a:t>
            </a:r>
            <a:r>
              <a:rPr dirty="0"/>
              <a:t>@</a:t>
            </a:r>
            <a:r>
              <a:rPr dirty="0" err="1"/>
              <a:t>patriciadiaz.se</a:t>
            </a:r>
            <a:endParaRPr dirty="0"/>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38100" tIns="38100" rIns="38100" bIns="381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28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12100</TotalTime>
  <Words>2881</Words>
  <Application>Microsoft Macintosh PowerPoint</Application>
  <PresentationFormat>Anpassad</PresentationFormat>
  <Paragraphs>279</Paragraphs>
  <Slides>17</Slides>
  <Notes>17</Notes>
  <HiddenSlides>5</HiddenSlides>
  <MMClips>0</MMClips>
  <ScaleCrop>false</ScaleCrop>
  <HeadingPairs>
    <vt:vector size="6" baseType="variant">
      <vt:variant>
        <vt:lpstr>Använt teckensnitt</vt:lpstr>
      </vt:variant>
      <vt:variant>
        <vt:i4>16</vt:i4>
      </vt:variant>
      <vt:variant>
        <vt:lpstr>Tema</vt:lpstr>
      </vt:variant>
      <vt:variant>
        <vt:i4>1</vt:i4>
      </vt:variant>
      <vt:variant>
        <vt:lpstr>Bildrubriker</vt:lpstr>
      </vt:variant>
      <vt:variant>
        <vt:i4>17</vt:i4>
      </vt:variant>
    </vt:vector>
  </HeadingPairs>
  <TitlesOfParts>
    <vt:vector size="34" baseType="lpstr">
      <vt:lpstr>Arial</vt:lpstr>
      <vt:lpstr>Avenir Next Regular</vt:lpstr>
      <vt:lpstr>Barlow</vt:lpstr>
      <vt:lpstr>Calibri</vt:lpstr>
      <vt:lpstr>Cambria</vt:lpstr>
      <vt:lpstr>DIN Alternate Bold</vt:lpstr>
      <vt:lpstr>DIN Condensed Bold</vt:lpstr>
      <vt:lpstr>Gill Sans</vt:lpstr>
      <vt:lpstr>Gill Sans Light</vt:lpstr>
      <vt:lpstr>Helvetica Light</vt:lpstr>
      <vt:lpstr>Helvetica Neue</vt:lpstr>
      <vt:lpstr>Helvetica Neue Bold Condensed</vt:lpstr>
      <vt:lpstr>HELVETICA NEUE CONDENSED</vt:lpstr>
      <vt:lpstr>Helvetica Neue Light</vt:lpstr>
      <vt:lpstr>Helvetica Neue Medium</vt:lpstr>
      <vt:lpstr>Iowan Old Style Roman</vt:lpstr>
      <vt:lpstr>White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Patricia Cirera Diaz</cp:lastModifiedBy>
  <cp:revision>82</cp:revision>
  <dcterms:modified xsi:type="dcterms:W3CDTF">2026-10-23T12:42:51Z</dcterms:modified>
</cp:coreProperties>
</file>