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y="6858000" cx="12192000"/>
  <p:notesSz cx="6858000" cy="12192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7" name="Google Shape;157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" name="Google Shape;22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" name="Google Shape;41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" name="Google Shape;64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" name="Google Shape;80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" name="Google Shape;94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9" name="Google Shape;109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4" name="Google Shape;124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Relationship Id="rId4" Type="http://schemas.openxmlformats.org/officeDocument/2006/relationships/hyperlink" Target="http://ailararen.nu" TargetMode="External"/><Relationship Id="rId5" Type="http://schemas.openxmlformats.org/officeDocument/2006/relationships/hyperlink" Target="http://ailararen.nu" TargetMode="External"/><Relationship Id="rId6" Type="http://schemas.openxmlformats.org/officeDocument/2006/relationships/hyperlink" Target="http://ailararen.nu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Relationship Id="rId4" Type="http://schemas.openxmlformats.org/officeDocument/2006/relationships/image" Target="../media/image5.png"/><Relationship Id="rId5" Type="http://schemas.openxmlformats.org/officeDocument/2006/relationships/hyperlink" Target="http://ailararen.nu" TargetMode="External"/><Relationship Id="rId6" Type="http://schemas.openxmlformats.org/officeDocument/2006/relationships/hyperlink" Target="http://ailararen.nu" TargetMode="External"/><Relationship Id="rId7" Type="http://schemas.openxmlformats.org/officeDocument/2006/relationships/hyperlink" Target="http://ailararen.nu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hyperlink" Target="http://ailararen.nu" TargetMode="External"/><Relationship Id="rId7" Type="http://schemas.openxmlformats.org/officeDocument/2006/relationships/hyperlink" Target="http://ailararen.nu" TargetMode="External"/><Relationship Id="rId8" Type="http://schemas.openxmlformats.org/officeDocument/2006/relationships/hyperlink" Target="http://ailararen.nu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hyperlink" Target="http://ailiteracyframework.org/sv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hyperlink" Target="http://ailiteracyframework.org/sv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5EE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 title="ChatGPT Image 11 aug. 2026 20_24_5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8554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/>
          <p:nvPr/>
        </p:nvSpPr>
        <p:spPr>
          <a:xfrm>
            <a:off x="640075" y="1223577"/>
            <a:ext cx="8412600" cy="55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4562E"/>
              </a:buClr>
              <a:buSzPts val="2000"/>
              <a:buFont typeface="Calibri"/>
              <a:buNone/>
            </a:pPr>
            <a:r>
              <a:rPr b="1" i="0" lang="en-US" sz="2000" u="none" cap="none" strike="noStrike">
                <a:solidFill>
                  <a:srgbClr val="C4562E"/>
                </a:solidFill>
                <a:latin typeface="Calibri"/>
                <a:ea typeface="Calibri"/>
                <a:cs typeface="Calibri"/>
                <a:sym typeface="Calibri"/>
              </a:rPr>
              <a:t>Kan eleverna utveckla digital kompetens </a:t>
            </a:r>
            <a:br>
              <a:rPr b="1" i="0" lang="en-US" sz="2000" u="none" cap="none" strike="noStrike">
                <a:solidFill>
                  <a:srgbClr val="C4562E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rgbClr val="C4562E"/>
                </a:solidFill>
                <a:latin typeface="Calibri"/>
                <a:ea typeface="Calibri"/>
                <a:cs typeface="Calibri"/>
                <a:sym typeface="Calibri"/>
              </a:rPr>
              <a:t>utan skolan?</a:t>
            </a:r>
            <a:endParaRPr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3"/>
          <p:cNvSpPr/>
          <p:nvPr/>
        </p:nvSpPr>
        <p:spPr>
          <a:xfrm>
            <a:off x="640075" y="2497925"/>
            <a:ext cx="4673700" cy="23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B2118"/>
              </a:buClr>
              <a:buSzPts val="4000"/>
              <a:buFont typeface="Cambria"/>
              <a:buNone/>
            </a:pPr>
            <a:r>
              <a:rPr b="1" lang="en-US" sz="5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AI-litteracitet</a:t>
            </a:r>
            <a:br>
              <a:rPr b="1" lang="en-US" sz="43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</a:br>
            <a:br>
              <a:rPr b="1" lang="en-US" sz="25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b="1" lang="en-US" sz="21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EU &amp; OECD:s AI</a:t>
            </a:r>
            <a:r>
              <a:rPr b="1" i="0" lang="en-US" sz="21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Lit-ramverk, </a:t>
            </a:r>
            <a:br>
              <a:rPr b="1" i="0" lang="en-US" sz="21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b="1" i="0" lang="en-US" sz="21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och det bara skolan kan ge</a:t>
            </a:r>
            <a:endParaRPr b="1" i="0" sz="21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B2118"/>
              </a:buClr>
              <a:buSzPts val="4000"/>
              <a:buFont typeface="Cambria"/>
              <a:buNone/>
            </a:pPr>
            <a:r>
              <a:t/>
            </a:r>
            <a:endParaRPr b="1" sz="43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9" name="Google Shape;19;p3"/>
          <p:cNvSpPr/>
          <p:nvPr/>
        </p:nvSpPr>
        <p:spPr>
          <a:xfrm>
            <a:off x="640080" y="6355080"/>
            <a:ext cx="7638075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A7A68"/>
              </a:buClr>
              <a:buSzPts val="1000"/>
              <a:buFont typeface="Calibri"/>
              <a:buNone/>
            </a:pPr>
            <a:r>
              <a:rPr i="0" lang="en-US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Simon Lilljeqvist  ·  AI-läraren  ·  </a:t>
            </a:r>
            <a:r>
              <a:rPr lang="en-US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ailararen</a:t>
            </a:r>
            <a:r>
              <a:rPr i="0" lang="en-US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.</a:t>
            </a:r>
            <a:r>
              <a:rPr lang="en-US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nu</a:t>
            </a:r>
            <a:r>
              <a:rPr lang="en-US">
                <a:solidFill>
                  <a:srgbClr val="8A7A68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·  13 augusti 2026</a:t>
            </a:r>
            <a:endParaRPr i="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5EE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2"/>
          <p:cNvSpPr/>
          <p:nvPr/>
        </p:nvSpPr>
        <p:spPr>
          <a:xfrm>
            <a:off x="640080" y="502920"/>
            <a:ext cx="10911535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4562E"/>
              </a:buClr>
              <a:buSzPts val="1250"/>
              <a:buFont typeface="Calibri"/>
              <a:buNone/>
            </a:pPr>
            <a:r>
              <a:rPr b="1" i="0" lang="en-US" sz="1700" u="none" cap="none" strike="noStrike">
                <a:solidFill>
                  <a:srgbClr val="C4562E"/>
                </a:solidFill>
                <a:latin typeface="Calibri"/>
                <a:ea typeface="Calibri"/>
                <a:cs typeface="Calibri"/>
                <a:sym typeface="Calibri"/>
              </a:rPr>
              <a:t>TA MED DIG DETTA TILL NÄSTA LEKTION · FYRFRÅGEKORTET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2"/>
          <p:cNvSpPr/>
          <p:nvPr/>
        </p:nvSpPr>
        <p:spPr>
          <a:xfrm>
            <a:off x="640080" y="960120"/>
            <a:ext cx="10911535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118"/>
              </a:buClr>
              <a:buSzPts val="2600"/>
              <a:buFont typeface="Cambria"/>
              <a:buNone/>
            </a:pPr>
            <a:r>
              <a:rPr b="1" i="0" lang="en-US" sz="3000" u="none" cap="none" strike="noStrike">
                <a:solidFill>
                  <a:srgbClr val="2B2118"/>
                </a:solidFill>
                <a:latin typeface="Cambria"/>
                <a:ea typeface="Cambria"/>
                <a:cs typeface="Cambria"/>
                <a:sym typeface="Cambria"/>
              </a:rPr>
              <a:t>Fyra frågor till vilken lektion som helst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2"/>
          <p:cNvSpPr/>
          <p:nvPr/>
        </p:nvSpPr>
        <p:spPr>
          <a:xfrm>
            <a:off x="640080" y="2010075"/>
            <a:ext cx="10911600" cy="2907900"/>
          </a:xfrm>
          <a:prstGeom prst="roundRect">
            <a:avLst>
              <a:gd fmla="val 1887" name="adj"/>
            </a:avLst>
          </a:prstGeom>
          <a:solidFill>
            <a:srgbClr val="FFFDF9"/>
          </a:solidFill>
          <a:ln cap="flat" cmpd="sng" w="12700">
            <a:solidFill>
              <a:srgbClr val="DECDB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141" name="Google Shape;141;p12"/>
          <p:cNvSpPr/>
          <p:nvPr/>
        </p:nvSpPr>
        <p:spPr>
          <a:xfrm>
            <a:off x="914400" y="2064939"/>
            <a:ext cx="17373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4562E"/>
              </a:buClr>
              <a:buSzPts val="1300"/>
              <a:buFont typeface="Calibri"/>
              <a:buNone/>
            </a:pPr>
            <a:r>
              <a:rPr b="1" i="0" lang="en-US" sz="1800" u="none" cap="none" strike="noStrike">
                <a:solidFill>
                  <a:srgbClr val="C4562E"/>
                </a:solidFill>
                <a:latin typeface="Calibri"/>
                <a:ea typeface="Calibri"/>
                <a:cs typeface="Calibri"/>
                <a:sym typeface="Calibri"/>
              </a:rPr>
              <a:t>Interagera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2"/>
          <p:cNvSpPr/>
          <p:nvPr/>
        </p:nvSpPr>
        <p:spPr>
          <a:xfrm>
            <a:off x="2743200" y="2064939"/>
            <a:ext cx="49377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118"/>
              </a:buClr>
              <a:buSzPts val="1300"/>
              <a:buFont typeface="Calibri"/>
              <a:buNone/>
            </a:pPr>
            <a:r>
              <a:rPr b="0" i="0" lang="en-US" sz="1800" u="none" cap="none" strike="noStrike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  <a:t>Använder eleverna AI i uppgiften?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2"/>
          <p:cNvSpPr/>
          <p:nvPr/>
        </p:nvSpPr>
        <p:spPr>
          <a:xfrm>
            <a:off x="7772400" y="2064939"/>
            <a:ext cx="35049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A7A68"/>
              </a:buClr>
              <a:buSzPts val="1250"/>
              <a:buFont typeface="Calibri"/>
              <a:buNone/>
            </a:pPr>
            <a:r>
              <a:rPr b="0" i="1" lang="en-US" sz="17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Ja: de frågar AI:n om</a:t>
            </a:r>
            <a:r>
              <a:rPr i="1" lang="en-US" sz="17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ämnet</a:t>
            </a:r>
            <a:r>
              <a:rPr b="0" i="1" lang="en-US" sz="17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2"/>
          <p:cNvSpPr/>
          <p:nvPr/>
        </p:nvSpPr>
        <p:spPr>
          <a:xfrm>
            <a:off x="914400" y="2723307"/>
            <a:ext cx="17373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4562E"/>
              </a:buClr>
              <a:buSzPts val="1300"/>
              <a:buFont typeface="Calibri"/>
              <a:buNone/>
            </a:pPr>
            <a:r>
              <a:rPr b="1" i="0" lang="en-US" sz="1800" u="none" cap="none" strike="noStrike">
                <a:solidFill>
                  <a:srgbClr val="C4562E"/>
                </a:solidFill>
                <a:latin typeface="Calibri"/>
                <a:ea typeface="Calibri"/>
                <a:cs typeface="Calibri"/>
                <a:sym typeface="Calibri"/>
              </a:rPr>
              <a:t>Skapa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2"/>
          <p:cNvSpPr/>
          <p:nvPr/>
        </p:nvSpPr>
        <p:spPr>
          <a:xfrm>
            <a:off x="2743200" y="2723307"/>
            <a:ext cx="49377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118"/>
              </a:buClr>
              <a:buSzPts val="1300"/>
              <a:buFont typeface="Calibri"/>
              <a:buNone/>
            </a:pPr>
            <a:r>
              <a:rPr b="0" i="0" lang="en-US" sz="1800" u="none" cap="none" strike="noStrike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  <a:t>Skapar de något med AI?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2"/>
          <p:cNvSpPr/>
          <p:nvPr/>
        </p:nvSpPr>
        <p:spPr>
          <a:xfrm>
            <a:off x="7772400" y="2723307"/>
            <a:ext cx="35049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A7A68"/>
              </a:buClr>
              <a:buSzPts val="1250"/>
              <a:buFont typeface="Calibri"/>
              <a:buNone/>
            </a:pPr>
            <a:r>
              <a:rPr i="1" lang="en-US" sz="17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Ja: de gör en flödesmodell</a:t>
            </a:r>
            <a:r>
              <a:rPr b="0" i="1" lang="en-US" sz="17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12"/>
          <p:cNvSpPr/>
          <p:nvPr/>
        </p:nvSpPr>
        <p:spPr>
          <a:xfrm>
            <a:off x="914400" y="3473115"/>
            <a:ext cx="17373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4562E"/>
              </a:buClr>
              <a:buSzPts val="1300"/>
              <a:buFont typeface="Calibri"/>
              <a:buNone/>
            </a:pPr>
            <a:r>
              <a:rPr b="1" i="0" lang="en-US" sz="1800" u="none" cap="none" strike="noStrike">
                <a:solidFill>
                  <a:srgbClr val="C4562E"/>
                </a:solidFill>
                <a:latin typeface="Calibri"/>
                <a:ea typeface="Calibri"/>
                <a:cs typeface="Calibri"/>
                <a:sym typeface="Calibri"/>
              </a:rPr>
              <a:t>Hantera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2"/>
          <p:cNvSpPr/>
          <p:nvPr/>
        </p:nvSpPr>
        <p:spPr>
          <a:xfrm>
            <a:off x="2743200" y="3473115"/>
            <a:ext cx="49377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118"/>
              </a:buClr>
              <a:buSzPts val="1300"/>
              <a:buFont typeface="Calibri"/>
              <a:buNone/>
            </a:pPr>
            <a:r>
              <a:rPr b="0" i="0" lang="en-US" sz="1800" u="none" cap="none" strike="noStrike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  <a:t>Tvingas de granska AI:ns svar kritiskt?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2"/>
          <p:cNvSpPr/>
          <p:nvPr/>
        </p:nvSpPr>
        <p:spPr>
          <a:xfrm>
            <a:off x="7772400" y="3473115"/>
            <a:ext cx="35049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A7A68"/>
              </a:buClr>
              <a:buSzPts val="1250"/>
              <a:buFont typeface="Calibri"/>
              <a:buNone/>
            </a:pPr>
            <a:r>
              <a:rPr b="1" i="1" lang="en-US" sz="175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Nej: här är en lucka</a:t>
            </a:r>
            <a:r>
              <a:rPr b="1" i="1" lang="en-US" sz="175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1" i="0" sz="175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2"/>
          <p:cNvSpPr/>
          <p:nvPr/>
        </p:nvSpPr>
        <p:spPr>
          <a:xfrm>
            <a:off x="914400" y="4131483"/>
            <a:ext cx="17373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4562E"/>
              </a:buClr>
              <a:buSzPts val="1300"/>
              <a:buFont typeface="Calibri"/>
              <a:buNone/>
            </a:pPr>
            <a:r>
              <a:rPr b="1" i="0" lang="en-US" sz="1800" u="none" cap="none" strike="noStrike">
                <a:solidFill>
                  <a:srgbClr val="C4562E"/>
                </a:solidFill>
                <a:latin typeface="Calibri"/>
                <a:ea typeface="Calibri"/>
                <a:cs typeface="Calibri"/>
                <a:sym typeface="Calibri"/>
              </a:rPr>
              <a:t>Utforma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2"/>
          <p:cNvSpPr/>
          <p:nvPr/>
        </p:nvSpPr>
        <p:spPr>
          <a:xfrm>
            <a:off x="2743200" y="4131483"/>
            <a:ext cx="49377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118"/>
              </a:buClr>
              <a:buSzPts val="1300"/>
              <a:buFont typeface="Calibri"/>
              <a:buNone/>
            </a:pPr>
            <a:r>
              <a:rPr b="0" i="0" lang="en-US" sz="1800" u="none" cap="none" strike="noStrike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  <a:t>Reflekterar de över tekniken själv?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2"/>
          <p:cNvSpPr/>
          <p:nvPr/>
        </p:nvSpPr>
        <p:spPr>
          <a:xfrm>
            <a:off x="7772400" y="4131483"/>
            <a:ext cx="35049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A7A68"/>
              </a:buClr>
              <a:buSzPts val="1250"/>
              <a:buFont typeface="Calibri"/>
              <a:buNone/>
            </a:pPr>
            <a:r>
              <a:rPr b="1" i="1" lang="en-US" sz="175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Nej</a:t>
            </a:r>
            <a:r>
              <a:rPr b="1" i="1" lang="en-US" sz="175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: här är en lucka.</a:t>
            </a:r>
            <a:endParaRPr b="1" i="0" sz="175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2"/>
          <p:cNvSpPr/>
          <p:nvPr/>
        </p:nvSpPr>
        <p:spPr>
          <a:xfrm>
            <a:off x="8278155" y="6355080"/>
            <a:ext cx="3273461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2"/>
          <p:cNvSpPr/>
          <p:nvPr/>
        </p:nvSpPr>
        <p:spPr>
          <a:xfrm>
            <a:off x="640075" y="5060180"/>
            <a:ext cx="10911600" cy="97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r>
              <a:rPr b="1" i="0" lang="en-US" sz="1900" u="none" cap="none" strike="noStrike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  <a:t>ilken lektion som helst. </a:t>
            </a:r>
            <a:r>
              <a:rPr b="1" i="0" lang="en-US" sz="1900" u="none" cap="none" strike="noStrike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  <a:t>		 </a:t>
            </a:r>
            <a:r>
              <a:rPr b="1" i="0" lang="en-US" sz="1900" u="none" cap="none" strike="noStrike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  <a:t>Lägg minst till en fråga. </a:t>
            </a:r>
            <a:r>
              <a:rPr b="1" i="0" lang="en-US" sz="1900" u="none" cap="none" strike="noStrike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  <a:t>		</a:t>
            </a:r>
            <a:r>
              <a:rPr b="1" lang="en-US" sz="1900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  <a:t>Ta hjälp av AI</a:t>
            </a:r>
            <a:r>
              <a:rPr b="1" i="0" lang="en-US" sz="1900" u="none" cap="none" strike="noStrike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5EE"/>
        </a:solid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13" title="ChatGPT Image 6 aug. 2026 19_16_57.png"/>
          <p:cNvPicPr preferRelativeResize="0"/>
          <p:nvPr/>
        </p:nvPicPr>
        <p:blipFill rotWithShape="1">
          <a:blip r:embed="rId3">
            <a:alphaModFix amt="27000"/>
          </a:blip>
          <a:srcRect b="8842" l="2472" r="6321" t="0"/>
          <a:stretch/>
        </p:blipFill>
        <p:spPr>
          <a:xfrm>
            <a:off x="0" y="0"/>
            <a:ext cx="12191998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13"/>
          <p:cNvSpPr/>
          <p:nvPr/>
        </p:nvSpPr>
        <p:spPr>
          <a:xfrm>
            <a:off x="640080" y="822960"/>
            <a:ext cx="6949440" cy="1737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2B2118"/>
              </a:buClr>
              <a:buSzPts val="3200"/>
              <a:buFont typeface="Cambria"/>
              <a:buNone/>
            </a:pPr>
            <a:r>
              <a:rPr b="1" i="0" lang="en-US" sz="32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Så</a:t>
            </a:r>
            <a:r>
              <a:rPr b="1" lang="en-US" sz="32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… </a:t>
            </a:r>
            <a:r>
              <a:rPr b="1" i="0" lang="en-US" sz="32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kan eleverna utveckla digital kompetens utan skolan?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3"/>
          <p:cNvSpPr/>
          <p:nvPr/>
        </p:nvSpPr>
        <p:spPr>
          <a:xfrm>
            <a:off x="640080" y="2743200"/>
            <a:ext cx="67665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118"/>
              </a:buClr>
              <a:buSzPts val="2000"/>
              <a:buFont typeface="Cambria"/>
              <a:buNone/>
            </a:pPr>
            <a:r>
              <a:rPr b="1" i="0" lang="en-US" sz="25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Nej</a:t>
            </a:r>
            <a:r>
              <a:rPr b="1" i="0" lang="en-US" sz="2500" u="none" cap="none" strike="noStrike">
                <a:solidFill>
                  <a:srgbClr val="2B2118"/>
                </a:solidFill>
                <a:latin typeface="Cambria"/>
                <a:ea typeface="Cambria"/>
                <a:cs typeface="Cambria"/>
                <a:sym typeface="Cambria"/>
              </a:rPr>
              <a:t>. </a:t>
            </a:r>
            <a:r>
              <a:rPr b="1" i="1" lang="en-US" sz="2500">
                <a:solidFill>
                  <a:srgbClr val="C4562E"/>
                </a:solidFill>
                <a:latin typeface="Cambria"/>
                <a:ea typeface="Cambria"/>
                <a:cs typeface="Cambria"/>
                <a:sym typeface="Cambria"/>
              </a:rPr>
              <a:t>D</a:t>
            </a:r>
            <a:r>
              <a:rPr b="1" i="1" lang="en-US" sz="2500" u="none" cap="none" strike="noStrike">
                <a:solidFill>
                  <a:srgbClr val="C4562E"/>
                </a:solidFill>
                <a:latin typeface="Cambria"/>
                <a:ea typeface="Cambria"/>
                <a:cs typeface="Cambria"/>
                <a:sym typeface="Cambria"/>
              </a:rPr>
              <a:t>et är därför ni behövs.</a:t>
            </a:r>
            <a:endParaRPr b="1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3"/>
          <p:cNvSpPr/>
          <p:nvPr/>
        </p:nvSpPr>
        <p:spPr>
          <a:xfrm>
            <a:off x="8278150" y="1600225"/>
            <a:ext cx="2834700" cy="3369900"/>
          </a:xfrm>
          <a:prstGeom prst="roundRect">
            <a:avLst>
              <a:gd fmla="val 1935" name="adj"/>
            </a:avLst>
          </a:prstGeom>
          <a:solidFill>
            <a:srgbClr val="FFFDF9"/>
          </a:solidFill>
          <a:ln cap="flat" cmpd="sng" w="12700">
            <a:solidFill>
              <a:srgbClr val="DECDB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sessions/sleepy-dazzling-rubin/mnt/outputs/pptx_assets/img_4.png" id="164" name="Google Shape;164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06750" y="1828825"/>
            <a:ext cx="2377440" cy="237744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3"/>
          <p:cNvSpPr/>
          <p:nvPr/>
        </p:nvSpPr>
        <p:spPr>
          <a:xfrm>
            <a:off x="8278150" y="4206275"/>
            <a:ext cx="2834700" cy="67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B2118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  <a:t>Resurs: Fyrfrågekortet</a:t>
            </a:r>
            <a:br>
              <a:rPr b="1" i="0" lang="en-US" sz="1100" u="none" cap="none" strike="noStrike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i="0" lang="en-US" sz="1100" u="none" cap="none" strike="noStrike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1100" u="none" cap="none" strike="noStrike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  <a:t>40 frågor </a:t>
            </a:r>
            <a:r>
              <a:rPr b="1" lang="en-US" sz="1100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  <a:t>som ger en liten dos AI-litteracitet </a:t>
            </a:r>
            <a:br>
              <a:rPr b="1" lang="en-US" sz="1100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1100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  <a:t>till din lektion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13"/>
          <p:cNvSpPr/>
          <p:nvPr/>
        </p:nvSpPr>
        <p:spPr>
          <a:xfrm>
            <a:off x="640080" y="6355080"/>
            <a:ext cx="76380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A7A68"/>
              </a:buClr>
              <a:buSzPts val="1000"/>
              <a:buFont typeface="Calibri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Simon Lilljeqvist  ·  AI-läraren  ·</a:t>
            </a:r>
            <a:r>
              <a:rPr b="0" i="0" lang="en-US" sz="1500" u="none" cap="none" strike="noStrike">
                <a:solidFill>
                  <a:srgbClr val="8A7A68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en-US" sz="15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ailararen</a:t>
            </a:r>
            <a:r>
              <a:rPr b="0" i="0" lang="en-US" sz="15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.</a:t>
            </a:r>
            <a:r>
              <a:rPr lang="en-US" sz="15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nu</a:t>
            </a:r>
            <a:r>
              <a:rPr lang="en-US" sz="1500">
                <a:solidFill>
                  <a:srgbClr val="8A7A6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5EE"/>
        </a:solid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640075" y="640024"/>
            <a:ext cx="109116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4562E"/>
              </a:buClr>
              <a:buSzPts val="1300"/>
              <a:buFont typeface="Calibri"/>
              <a:buNone/>
            </a:pPr>
            <a:r>
              <a:rPr b="1" i="0" lang="en-US" sz="1500" u="none" cap="none" strike="noStrike">
                <a:solidFill>
                  <a:srgbClr val="C4562E"/>
                </a:solidFill>
                <a:latin typeface="Calibri"/>
                <a:ea typeface="Calibri"/>
                <a:cs typeface="Calibri"/>
                <a:sym typeface="Calibri"/>
              </a:rPr>
              <a:t>KORT OM MIG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4"/>
          <p:cNvSpPr/>
          <p:nvPr/>
        </p:nvSpPr>
        <p:spPr>
          <a:xfrm>
            <a:off x="640080" y="960120"/>
            <a:ext cx="10911535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118"/>
              </a:buClr>
              <a:buSzPts val="3200"/>
              <a:buFont typeface="Cambria"/>
              <a:buNone/>
            </a:pPr>
            <a:r>
              <a:rPr b="1" i="0" lang="en-US" sz="3200" u="none" cap="none" strike="noStrike">
                <a:solidFill>
                  <a:srgbClr val="2B2118"/>
                </a:solidFill>
                <a:latin typeface="Cambria"/>
                <a:ea typeface="Cambria"/>
                <a:cs typeface="Cambria"/>
                <a:sym typeface="Cambria"/>
              </a:rPr>
              <a:t>Simon Lilljeqvist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640080" y="1965960"/>
            <a:ext cx="5318608" cy="1600200"/>
          </a:xfrm>
          <a:prstGeom prst="roundRect">
            <a:avLst>
              <a:gd fmla="val 4571" name="adj"/>
            </a:avLst>
          </a:prstGeom>
          <a:solidFill>
            <a:srgbClr val="FFFDF9"/>
          </a:solidFill>
          <a:ln cap="flat" cmpd="sng" w="12700">
            <a:solidFill>
              <a:srgbClr val="DECDB8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2B2118">
                <a:alpha val="1215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8" name="Google Shape;28;p4"/>
          <p:cNvSpPr/>
          <p:nvPr/>
        </p:nvSpPr>
        <p:spPr>
          <a:xfrm>
            <a:off x="896112" y="2130552"/>
            <a:ext cx="4861408" cy="1271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B2118"/>
              </a:buClr>
              <a:buSzPts val="1500"/>
              <a:buFont typeface="Cambria"/>
              <a:buNone/>
            </a:pPr>
            <a:r>
              <a:rPr b="1" lang="en-US" sz="17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Gymnasie</a:t>
            </a:r>
            <a:r>
              <a:rPr b="1" i="0" lang="en-US" sz="17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l</a:t>
            </a:r>
            <a:r>
              <a:rPr b="1" i="0" lang="en-US" sz="17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ärare</a:t>
            </a:r>
            <a:endParaRPr i="0" sz="17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A7A68"/>
              </a:buClr>
              <a:buSzPts val="1100"/>
              <a:buFont typeface="Calibri"/>
              <a:buNone/>
            </a:pPr>
            <a:r>
              <a:rPr lang="en-US" sz="13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Gymnasielärare i samhällskunskap och engelska. Pratar AI med vanliga elever på daglig basis.</a:t>
            </a:r>
            <a:endParaRPr i="0" sz="17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9" name="Google Shape;29;p4"/>
          <p:cNvSpPr/>
          <p:nvPr/>
        </p:nvSpPr>
        <p:spPr>
          <a:xfrm>
            <a:off x="6233008" y="1965960"/>
            <a:ext cx="5318608" cy="1600200"/>
          </a:xfrm>
          <a:prstGeom prst="roundRect">
            <a:avLst>
              <a:gd fmla="val 4571" name="adj"/>
            </a:avLst>
          </a:prstGeom>
          <a:solidFill>
            <a:srgbClr val="FFFDF9"/>
          </a:solidFill>
          <a:ln cap="flat" cmpd="sng" w="12700">
            <a:solidFill>
              <a:srgbClr val="DECDB8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2B2118">
                <a:alpha val="1215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0" name="Google Shape;30;p4"/>
          <p:cNvSpPr/>
          <p:nvPr/>
        </p:nvSpPr>
        <p:spPr>
          <a:xfrm>
            <a:off x="6489040" y="2130552"/>
            <a:ext cx="3855568" cy="1271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B2118"/>
              </a:buClr>
              <a:buSzPts val="1500"/>
              <a:buFont typeface="Cambria"/>
              <a:buNone/>
            </a:pPr>
            <a:r>
              <a:rPr b="1" i="0" lang="en-US" sz="17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Podden AI-läraren</a:t>
            </a:r>
            <a:endParaRPr i="0" sz="17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A7A68"/>
              </a:buClr>
              <a:buSzPts val="1100"/>
              <a:buFont typeface="Calibri"/>
              <a:buNone/>
            </a:pPr>
            <a:r>
              <a:rPr i="0" lang="en-US" sz="13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Samtal med gäster om AI i skolan:</a:t>
            </a:r>
            <a:r>
              <a:rPr lang="en-US" sz="13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i="0" lang="en-US" sz="13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lärare, forskare och </a:t>
            </a:r>
            <a:r>
              <a:rPr lang="en-US" sz="13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andra AI-kunniga i skolan.</a:t>
            </a:r>
            <a:r>
              <a:rPr i="0" lang="en-US" sz="13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.</a:t>
            </a:r>
            <a:endParaRPr i="0" sz="17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descr="/sessions/sleepy-dazzling-rubin/mnt/outputs/pptx_assets/img_0.png" id="31" name="Google Shape;31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18343" y="2377440"/>
            <a:ext cx="777240" cy="77724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4"/>
          <p:cNvSpPr/>
          <p:nvPr/>
        </p:nvSpPr>
        <p:spPr>
          <a:xfrm>
            <a:off x="640080" y="3840480"/>
            <a:ext cx="5318608" cy="1600200"/>
          </a:xfrm>
          <a:prstGeom prst="roundRect">
            <a:avLst>
              <a:gd fmla="val 4571" name="adj"/>
            </a:avLst>
          </a:prstGeom>
          <a:solidFill>
            <a:srgbClr val="FFFDF9"/>
          </a:solidFill>
          <a:ln cap="flat" cmpd="sng" w="12700">
            <a:solidFill>
              <a:srgbClr val="DECDB8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2B2118">
                <a:alpha val="1215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3" name="Google Shape;33;p4"/>
          <p:cNvSpPr/>
          <p:nvPr/>
        </p:nvSpPr>
        <p:spPr>
          <a:xfrm>
            <a:off x="896112" y="4005072"/>
            <a:ext cx="3855600" cy="127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B2118"/>
              </a:buClr>
              <a:buSzPts val="1500"/>
              <a:buFont typeface="Cambria"/>
              <a:buNone/>
            </a:pPr>
            <a:r>
              <a:rPr b="1" i="0" lang="en-US" sz="17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Fortbildare</a:t>
            </a:r>
            <a:endParaRPr i="0" sz="17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A7A68"/>
              </a:buClr>
              <a:buSzPts val="1100"/>
              <a:buFont typeface="Calibri"/>
              <a:buNone/>
            </a:pPr>
            <a:r>
              <a:rPr i="0" lang="en-US" sz="13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Fortbildar lärare och skolor i  AI-litteracitet.</a:t>
            </a:r>
            <a:endParaRPr i="0" sz="17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descr="/sessions/sleepy-dazzling-rubin/mnt/outputs/pptx_assets/img_1.png" id="34" name="Google Shape;34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25416" y="4251960"/>
            <a:ext cx="777240" cy="77724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4"/>
          <p:cNvSpPr/>
          <p:nvPr/>
        </p:nvSpPr>
        <p:spPr>
          <a:xfrm>
            <a:off x="6233008" y="3840480"/>
            <a:ext cx="5318608" cy="1600200"/>
          </a:xfrm>
          <a:prstGeom prst="roundRect">
            <a:avLst>
              <a:gd fmla="val 4571" name="adj"/>
            </a:avLst>
          </a:prstGeom>
          <a:solidFill>
            <a:srgbClr val="FFFDF9"/>
          </a:solidFill>
          <a:ln cap="flat" cmpd="sng" w="12700">
            <a:solidFill>
              <a:srgbClr val="DECDB8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2B2118">
                <a:alpha val="1215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6" name="Google Shape;36;p4"/>
          <p:cNvSpPr/>
          <p:nvPr/>
        </p:nvSpPr>
        <p:spPr>
          <a:xfrm>
            <a:off x="6489050" y="4005075"/>
            <a:ext cx="4029300" cy="127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B2118"/>
              </a:buClr>
              <a:buSzPts val="1500"/>
              <a:buFont typeface="Cambria"/>
              <a:buNone/>
            </a:pPr>
            <a:r>
              <a:rPr b="1" i="0" lang="en-US" sz="17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ailektion.se</a:t>
            </a:r>
            <a:endParaRPr i="0" sz="17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A7A68"/>
              </a:buClr>
              <a:buSzPts val="1100"/>
              <a:buFont typeface="Calibri"/>
              <a:buNone/>
            </a:pPr>
            <a:r>
              <a:rPr i="0" lang="en-US" sz="13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Färdiga 20-minuterskurser om AI för elever: gemensam AI-litteracitet och diskussionsstart för klassrummet.</a:t>
            </a:r>
            <a:endParaRPr i="0" sz="17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descr="/sessions/sleepy-dazzling-rubin/mnt/outputs/pptx_assets/img_2.png" id="37" name="Google Shape;37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518343" y="4251960"/>
            <a:ext cx="777240" cy="77724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4"/>
          <p:cNvSpPr/>
          <p:nvPr/>
        </p:nvSpPr>
        <p:spPr>
          <a:xfrm>
            <a:off x="640080" y="6355080"/>
            <a:ext cx="76380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A7A68"/>
              </a:buClr>
              <a:buSzPts val="1000"/>
              <a:buFont typeface="Calibri"/>
              <a:buNone/>
            </a:pPr>
            <a:r>
              <a:rPr b="0" i="0" lang="en-US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Simon Lilljeqvist  ·  AI-läraren  </a:t>
            </a:r>
            <a:r>
              <a:rPr b="0" i="0" lang="en-US" u="none" cap="none" strike="noStrike">
                <a:solidFill>
                  <a:srgbClr val="8A7A68"/>
                </a:solidFill>
                <a:latin typeface="Calibri"/>
                <a:ea typeface="Calibri"/>
                <a:cs typeface="Calibri"/>
                <a:sym typeface="Calibri"/>
              </a:rPr>
              <a:t>·  </a:t>
            </a:r>
            <a:r>
              <a:rPr lang="en-US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ailararen</a:t>
            </a:r>
            <a:r>
              <a:rPr b="0" i="0" lang="en-US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.</a:t>
            </a:r>
            <a:r>
              <a:rPr lang="en-US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8"/>
              </a:rPr>
              <a:t>nu</a:t>
            </a:r>
            <a:r>
              <a:rPr lang="en-US">
                <a:solidFill>
                  <a:srgbClr val="8A7A6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5" title="ChatGPT Image 5 aug. 2026 22_11_00.png"/>
          <p:cNvPicPr preferRelativeResize="0"/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-88200" y="0"/>
            <a:ext cx="12337675" cy="6943625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5"/>
          <p:cNvSpPr/>
          <p:nvPr/>
        </p:nvSpPr>
        <p:spPr>
          <a:xfrm>
            <a:off x="640230" y="699295"/>
            <a:ext cx="10911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4562E"/>
              </a:buClr>
              <a:buSzPts val="1300"/>
              <a:buFont typeface="Calibri"/>
              <a:buNone/>
            </a:pPr>
            <a:r>
              <a:rPr b="1" i="0" lang="en-US" sz="1500" u="none" cap="none" strike="noStrike">
                <a:solidFill>
                  <a:srgbClr val="C4562E"/>
                </a:solidFill>
                <a:latin typeface="Calibri"/>
                <a:ea typeface="Calibri"/>
                <a:cs typeface="Calibri"/>
                <a:sym typeface="Calibri"/>
              </a:rPr>
              <a:t>NYHETEN NI KANSKE MISSADE I SOMRAS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5"/>
          <p:cNvSpPr/>
          <p:nvPr/>
        </p:nvSpPr>
        <p:spPr>
          <a:xfrm>
            <a:off x="640075" y="1385600"/>
            <a:ext cx="9601200" cy="219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2B2118"/>
              </a:buClr>
              <a:buSzPts val="3600"/>
              <a:buFont typeface="Cambria"/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EU och OECD</a:t>
            </a:r>
            <a:r>
              <a:rPr b="1" lang="en-US" sz="36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:s AILit-ramverk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5"/>
          <p:cNvSpPr/>
          <p:nvPr/>
        </p:nvSpPr>
        <p:spPr>
          <a:xfrm>
            <a:off x="640075" y="3429000"/>
            <a:ext cx="8017500" cy="137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4562E"/>
              </a:buClr>
              <a:buSzPts val="1500"/>
              <a:buFont typeface="Calibri"/>
              <a:buNone/>
            </a:pPr>
            <a:r>
              <a:rPr b="1" i="0" lang="en-U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 </a:t>
            </a:r>
            <a:r>
              <a:rPr b="1" lang="en-U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</a:t>
            </a:r>
            <a:r>
              <a:rPr b="1" i="0" lang="en-U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 2026: </a:t>
            </a:r>
            <a:r>
              <a:rPr lang="en-U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EU &amp; OECD publicerar A</a:t>
            </a:r>
            <a:r>
              <a:rPr b="0" i="0" lang="en-U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ILit-ramverket</a:t>
            </a:r>
            <a:r>
              <a:rPr lang="en-U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b="0" i="0" lang="en-U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C4562E"/>
              </a:buClr>
              <a:buSzPts val="1500"/>
              <a:buFont typeface="Calibri"/>
              <a:buNone/>
            </a:pPr>
            <a:r>
              <a:rPr b="1" i="0" lang="en-U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 </a:t>
            </a:r>
            <a:r>
              <a:rPr b="1" lang="en-U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PISA 2029, </a:t>
            </a:r>
            <a:r>
              <a:rPr b="0" i="0" lang="en-U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första mätningen av AI-kunskaper.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5"/>
          <p:cNvSpPr/>
          <p:nvPr/>
        </p:nvSpPr>
        <p:spPr>
          <a:xfrm>
            <a:off x="8278155" y="6355080"/>
            <a:ext cx="3273461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5"/>
          <p:cNvSpPr/>
          <p:nvPr/>
        </p:nvSpPr>
        <p:spPr>
          <a:xfrm>
            <a:off x="640080" y="6355080"/>
            <a:ext cx="76380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A7A68"/>
              </a:buClr>
              <a:buSzPts val="1000"/>
              <a:buFont typeface="Calibri"/>
              <a:buNone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Länk till </a:t>
            </a:r>
            <a:r>
              <a:rPr b="0" i="0" lang="en-US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AILit-ramverket på svenska:</a:t>
            </a:r>
            <a:r>
              <a:rPr b="0" i="0" lang="en-US" u="none" cap="none" strike="noStrike">
                <a:solidFill>
                  <a:srgbClr val="8A7A6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-US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ailiteracyframework.org/sv</a:t>
            </a:r>
            <a:r>
              <a:rPr b="0" i="0" lang="en-US" u="none" cap="none" strike="noStrike">
                <a:solidFill>
                  <a:srgbClr val="8A7A6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5EE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6"/>
          <p:cNvSpPr/>
          <p:nvPr/>
        </p:nvSpPr>
        <p:spPr>
          <a:xfrm>
            <a:off x="640230" y="728845"/>
            <a:ext cx="10911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4562E"/>
              </a:buClr>
              <a:buSzPts val="1300"/>
              <a:buFont typeface="Calibri"/>
              <a:buNone/>
            </a:pPr>
            <a:r>
              <a:rPr b="1" i="0" lang="en-US" sz="1700" u="none" cap="none" strike="noStrike">
                <a:solidFill>
                  <a:srgbClr val="C4562E"/>
                </a:solidFill>
                <a:latin typeface="Calibri"/>
                <a:ea typeface="Calibri"/>
                <a:cs typeface="Calibri"/>
                <a:sym typeface="Calibri"/>
              </a:rPr>
              <a:t>SÅ HÄR DEFINIERAR AILIT-RAMVERKET AI-KOMPETENS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6"/>
          <p:cNvSpPr/>
          <p:nvPr/>
        </p:nvSpPr>
        <p:spPr>
          <a:xfrm>
            <a:off x="640230" y="1186045"/>
            <a:ext cx="109116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118"/>
              </a:buClr>
              <a:buSzPts val="2600"/>
              <a:buFont typeface="Cambria"/>
              <a:buNone/>
            </a:pPr>
            <a:r>
              <a:rPr b="1" i="0" lang="en-US" sz="3000" u="none" cap="none" strike="noStrike">
                <a:solidFill>
                  <a:srgbClr val="2B2118"/>
                </a:solidFill>
                <a:latin typeface="Cambria"/>
                <a:ea typeface="Cambria"/>
                <a:cs typeface="Cambria"/>
                <a:sym typeface="Cambria"/>
              </a:rPr>
              <a:t>AILit-ramverkets fyra domäner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6"/>
          <p:cNvSpPr/>
          <p:nvPr/>
        </p:nvSpPr>
        <p:spPr>
          <a:xfrm>
            <a:off x="640080" y="2834628"/>
            <a:ext cx="36600" cy="1188600"/>
          </a:xfrm>
          <a:prstGeom prst="rect">
            <a:avLst/>
          </a:prstGeom>
          <a:solidFill>
            <a:srgbClr val="C456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58" name="Google Shape;58;p6"/>
          <p:cNvSpPr/>
          <p:nvPr/>
        </p:nvSpPr>
        <p:spPr>
          <a:xfrm>
            <a:off x="841250" y="2834638"/>
            <a:ext cx="3273600" cy="1188600"/>
          </a:xfrm>
          <a:prstGeom prst="rect">
            <a:avLst/>
          </a:prstGeom>
          <a:solidFill>
            <a:srgbClr val="F3E7DD"/>
          </a:solidFill>
          <a:ln>
            <a:noFill/>
          </a:ln>
        </p:spPr>
        <p:txBody>
          <a:bodyPr anchorCtr="0" anchor="ctr" bIns="127000" lIns="127000" spcFirstLastPara="1" rIns="127000" wrap="square" tIns="1270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B2118"/>
              </a:buClr>
              <a:buSzPts val="2000"/>
              <a:buFont typeface="Cambria"/>
              <a:buNone/>
            </a:pPr>
            <a:r>
              <a:rPr b="0" i="1" lang="en-US" sz="2200" u="none" cap="none" strike="noStrike">
                <a:solidFill>
                  <a:srgbClr val="2B2118"/>
                </a:solidFill>
                <a:latin typeface="Cambria"/>
                <a:ea typeface="Cambria"/>
                <a:cs typeface="Cambria"/>
                <a:sym typeface="Cambria"/>
              </a:rPr>
              <a:t>Två av fyra utvecklas inte utan skolan.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sessions/sleepy-dazzling-rubin/mnt/outputs/pptx_assets/img_3.png" id="59" name="Google Shape;5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68875" y="728862"/>
            <a:ext cx="5069651" cy="5400275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6"/>
          <p:cNvSpPr/>
          <p:nvPr/>
        </p:nvSpPr>
        <p:spPr>
          <a:xfrm>
            <a:off x="640080" y="6355080"/>
            <a:ext cx="7638075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A7A68"/>
              </a:buClr>
              <a:buSzPts val="1000"/>
              <a:buFont typeface="Calibri"/>
              <a:buNone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Länk till </a:t>
            </a:r>
            <a:r>
              <a:rPr b="0" i="0" lang="en-US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AILit-ramverket på svenska:</a:t>
            </a:r>
            <a:r>
              <a:rPr b="0" i="0" lang="en-US" u="none" cap="none" strike="noStrike">
                <a:solidFill>
                  <a:srgbClr val="8A7A6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-US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ailiteracyframework.org/sv</a:t>
            </a:r>
            <a:r>
              <a:rPr b="0" i="0" lang="en-US" u="none" cap="none" strike="noStrike">
                <a:solidFill>
                  <a:srgbClr val="8A7A6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6"/>
          <p:cNvSpPr/>
          <p:nvPr/>
        </p:nvSpPr>
        <p:spPr>
          <a:xfrm>
            <a:off x="8278155" y="6355080"/>
            <a:ext cx="3273461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5EE"/>
        </a:solid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7"/>
          <p:cNvSpPr/>
          <p:nvPr/>
        </p:nvSpPr>
        <p:spPr>
          <a:xfrm>
            <a:off x="9844480" y="2485960"/>
            <a:ext cx="2011800" cy="20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0E4D6"/>
              </a:buClr>
              <a:buSzPts val="14000"/>
              <a:buFont typeface="Cambria"/>
              <a:buNone/>
            </a:pPr>
            <a:r>
              <a:rPr b="1" i="1" lang="en-US" sz="14000" u="none" cap="none" strike="noStrike">
                <a:solidFill>
                  <a:srgbClr val="F0E4D6"/>
                </a:solidFill>
                <a:latin typeface="Cambria"/>
                <a:ea typeface="Cambria"/>
                <a:cs typeface="Cambria"/>
                <a:sym typeface="Cambria"/>
              </a:rPr>
              <a:t>1</a:t>
            </a:r>
            <a:endParaRPr b="0" i="0" sz="1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7"/>
          <p:cNvSpPr/>
          <p:nvPr/>
        </p:nvSpPr>
        <p:spPr>
          <a:xfrm>
            <a:off x="640080" y="502920"/>
            <a:ext cx="6400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4562E"/>
              </a:buClr>
              <a:buSzPts val="1500"/>
              <a:buFont typeface="Calibri"/>
              <a:buNone/>
            </a:pPr>
            <a:r>
              <a:rPr b="1" i="0" lang="en-US" sz="1700" u="none" cap="none" strike="noStrike">
                <a:solidFill>
                  <a:srgbClr val="C4562E"/>
                </a:solidFill>
                <a:latin typeface="Calibri"/>
                <a:ea typeface="Calibri"/>
                <a:cs typeface="Calibri"/>
                <a:sym typeface="Calibri"/>
              </a:rPr>
              <a:t>DOMÄN 1 AV 4 · INTERAGERA MED AI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7"/>
          <p:cNvSpPr/>
          <p:nvPr/>
        </p:nvSpPr>
        <p:spPr>
          <a:xfrm>
            <a:off x="10042855" y="502920"/>
            <a:ext cx="1417320" cy="1417320"/>
          </a:xfrm>
          <a:prstGeom prst="ellipse">
            <a:avLst/>
          </a:prstGeom>
          <a:noFill/>
          <a:ln cap="flat" cmpd="sng" w="19050">
            <a:solidFill>
              <a:srgbClr val="6E7F5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7"/>
          <p:cNvSpPr/>
          <p:nvPr/>
        </p:nvSpPr>
        <p:spPr>
          <a:xfrm>
            <a:off x="10088575" y="548640"/>
            <a:ext cx="1326000" cy="132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F5C"/>
              </a:buClr>
              <a:buSzPts val="750"/>
              <a:buFont typeface="Calibri"/>
              <a:buNone/>
            </a:pPr>
            <a:r>
              <a:rPr b="1" i="0" lang="en-US" sz="1350" u="none" cap="none" strike="noStrike">
                <a:solidFill>
                  <a:srgbClr val="6E7F5C"/>
                </a:solidFill>
                <a:latin typeface="Calibri"/>
                <a:ea typeface="Calibri"/>
                <a:cs typeface="Calibri"/>
                <a:sym typeface="Calibri"/>
              </a:rPr>
              <a:t>✓ Utvecklas </a:t>
            </a:r>
            <a:br>
              <a:rPr b="1" i="0" lang="en-US" sz="1350" u="none" cap="none" strike="noStrike">
                <a:solidFill>
                  <a:srgbClr val="6E7F5C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1350" u="none" cap="none" strike="noStrike">
                <a:solidFill>
                  <a:srgbClr val="6E7F5C"/>
                </a:solidFill>
                <a:latin typeface="Calibri"/>
                <a:ea typeface="Calibri"/>
                <a:cs typeface="Calibri"/>
                <a:sym typeface="Calibri"/>
              </a:rPr>
              <a:t>utan skolan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7"/>
          <p:cNvSpPr/>
          <p:nvPr/>
        </p:nvSpPr>
        <p:spPr>
          <a:xfrm>
            <a:off x="594330" y="1414085"/>
            <a:ext cx="7863900" cy="118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2B2118"/>
              </a:buClr>
              <a:buSzPts val="2600"/>
              <a:buFont typeface="Cambria"/>
              <a:buNone/>
            </a:pPr>
            <a:r>
              <a:rPr b="1" i="0" lang="en-US" sz="3000" u="none" cap="none" strike="noStrike">
                <a:solidFill>
                  <a:srgbClr val="2B2118"/>
                </a:solidFill>
                <a:latin typeface="Cambria"/>
                <a:ea typeface="Cambria"/>
                <a:cs typeface="Cambria"/>
                <a:sym typeface="Cambria"/>
              </a:rPr>
              <a:t>Stina interagerar med AI </a:t>
            </a:r>
            <a:endParaRPr b="1" i="0" sz="3000" u="none" cap="none" strike="noStrike">
              <a:solidFill>
                <a:srgbClr val="2B2118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2B2118"/>
              </a:buClr>
              <a:buSzPts val="2600"/>
              <a:buFont typeface="Cambria"/>
              <a:buNone/>
            </a:pPr>
            <a:r>
              <a:rPr b="1" i="0" lang="en-US" sz="3000" u="none" cap="none" strike="noStrike">
                <a:solidFill>
                  <a:srgbClr val="2B2118"/>
                </a:solidFill>
                <a:latin typeface="Cambria"/>
                <a:ea typeface="Cambria"/>
                <a:cs typeface="Cambria"/>
                <a:sym typeface="Cambria"/>
              </a:rPr>
              <a:t>hela dagen.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7"/>
          <p:cNvSpPr/>
          <p:nvPr/>
        </p:nvSpPr>
        <p:spPr>
          <a:xfrm>
            <a:off x="640080" y="2331720"/>
            <a:ext cx="8778240" cy="2103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55600" lvl="0" marL="3429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B2118"/>
              </a:buClr>
              <a:buSzPts val="1650"/>
              <a:buFont typeface="Calibri"/>
              <a:buChar char="–"/>
            </a:pPr>
            <a:r>
              <a:rPr b="0" i="0" lang="en-US" sz="1650" u="none" cap="none" strike="noStrike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  <a:t>TikTok-algoritmen</a:t>
            </a:r>
            <a:endParaRPr b="0" i="0" sz="1650" u="none" cap="none" strike="noStrike">
              <a:solidFill>
                <a:srgbClr val="2B211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3429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B2118"/>
              </a:buClr>
              <a:buSzPts val="1650"/>
              <a:buFont typeface="Calibri"/>
              <a:buChar char="–"/>
            </a:pPr>
            <a:r>
              <a:rPr b="0" i="0" lang="en-US" sz="1650" u="none" cap="none" strike="noStrike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  <a:t>Snapchats My AI</a:t>
            </a:r>
            <a:endParaRPr b="0" i="0" sz="1650" u="none" cap="none" strike="noStrike">
              <a:solidFill>
                <a:srgbClr val="2B211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3429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B2118"/>
              </a:buClr>
              <a:buSzPts val="1650"/>
              <a:buFont typeface="Calibri"/>
              <a:buChar char="–"/>
            </a:pPr>
            <a:r>
              <a:rPr b="0" i="0" lang="en-US" sz="1650" u="none" cap="none" strike="noStrike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  <a:t>ChatGP</a:t>
            </a:r>
            <a:r>
              <a:rPr lang="en-US" sz="1650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endParaRPr sz="1650">
              <a:solidFill>
                <a:srgbClr val="2B211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7"/>
          <p:cNvSpPr/>
          <p:nvPr/>
        </p:nvSpPr>
        <p:spPr>
          <a:xfrm>
            <a:off x="640080" y="4141010"/>
            <a:ext cx="7772400" cy="118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A7A68"/>
              </a:buClr>
              <a:buSzPts val="1150"/>
              <a:buFont typeface="Calibri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7"/>
          <p:cNvSpPr/>
          <p:nvPr/>
        </p:nvSpPr>
        <p:spPr>
          <a:xfrm>
            <a:off x="640080" y="6355080"/>
            <a:ext cx="7638075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7"/>
          <p:cNvSpPr/>
          <p:nvPr/>
        </p:nvSpPr>
        <p:spPr>
          <a:xfrm>
            <a:off x="8278155" y="6355080"/>
            <a:ext cx="3273461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6" name="Google Shape;76;p7" title="Untitled design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25600" y="2875378"/>
            <a:ext cx="1786752" cy="2527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7" title="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31425" y="1414075"/>
            <a:ext cx="3853026" cy="5449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5EE"/>
        </a:solid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8"/>
          <p:cNvSpPr/>
          <p:nvPr/>
        </p:nvSpPr>
        <p:spPr>
          <a:xfrm>
            <a:off x="9859580" y="2637848"/>
            <a:ext cx="2011800" cy="20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0E4D6"/>
              </a:buClr>
              <a:buSzPts val="14000"/>
              <a:buFont typeface="Cambria"/>
              <a:buNone/>
            </a:pPr>
            <a:r>
              <a:rPr b="1" i="1" lang="en-US" sz="14000" u="none" cap="none" strike="noStrike">
                <a:solidFill>
                  <a:srgbClr val="F0E4D6"/>
                </a:solidFill>
                <a:latin typeface="Cambria"/>
                <a:ea typeface="Cambria"/>
                <a:cs typeface="Cambria"/>
                <a:sym typeface="Cambria"/>
              </a:rPr>
              <a:t>2</a:t>
            </a:r>
            <a:endParaRPr b="0" i="0" sz="1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8"/>
          <p:cNvSpPr/>
          <p:nvPr/>
        </p:nvSpPr>
        <p:spPr>
          <a:xfrm>
            <a:off x="640080" y="502920"/>
            <a:ext cx="6400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4562E"/>
              </a:buClr>
              <a:buSzPts val="1500"/>
              <a:buFont typeface="Calibri"/>
              <a:buNone/>
            </a:pPr>
            <a:r>
              <a:rPr b="1" i="0" lang="en-US" sz="1700" u="none" cap="none" strike="noStrike">
                <a:solidFill>
                  <a:srgbClr val="C4562E"/>
                </a:solidFill>
                <a:latin typeface="Cambria"/>
                <a:ea typeface="Cambria"/>
                <a:cs typeface="Cambria"/>
                <a:sym typeface="Cambria"/>
              </a:rPr>
              <a:t>DOMÄN 2 AV 4 · SKAPA MED AI</a:t>
            </a:r>
            <a:endParaRPr i="0" sz="17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5" name="Google Shape;85;p8"/>
          <p:cNvSpPr/>
          <p:nvPr/>
        </p:nvSpPr>
        <p:spPr>
          <a:xfrm>
            <a:off x="10042855" y="502920"/>
            <a:ext cx="1417320" cy="1417320"/>
          </a:xfrm>
          <a:prstGeom prst="ellipse">
            <a:avLst/>
          </a:prstGeom>
          <a:noFill/>
          <a:ln cap="flat" cmpd="sng" w="19050">
            <a:solidFill>
              <a:srgbClr val="8A7A6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8"/>
          <p:cNvSpPr/>
          <p:nvPr/>
        </p:nvSpPr>
        <p:spPr>
          <a:xfrm>
            <a:off x="10088575" y="548640"/>
            <a:ext cx="1325880" cy="1325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A7A68"/>
              </a:buClr>
              <a:buSzPts val="750"/>
              <a:buFont typeface="Calibri"/>
              <a:buNone/>
            </a:pPr>
            <a:r>
              <a:rPr b="1" i="0" lang="en-US" sz="1350" u="none" cap="none" strike="noStrike">
                <a:solidFill>
                  <a:srgbClr val="8A7A68"/>
                </a:solidFill>
                <a:latin typeface="Calibri"/>
                <a:ea typeface="Calibri"/>
                <a:cs typeface="Calibri"/>
                <a:sym typeface="Calibri"/>
              </a:rPr>
              <a:t>~ Utvecklas </a:t>
            </a:r>
            <a:br>
              <a:rPr b="1" i="0" lang="en-US" sz="1350" u="none" cap="none" strike="noStrike">
                <a:solidFill>
                  <a:srgbClr val="8A7A68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1350" u="none" cap="none" strike="noStrike">
                <a:solidFill>
                  <a:srgbClr val="8A7A68"/>
                </a:solidFill>
                <a:latin typeface="Calibri"/>
                <a:ea typeface="Calibri"/>
                <a:cs typeface="Calibri"/>
                <a:sym typeface="Calibri"/>
              </a:rPr>
              <a:t>delvis utan </a:t>
            </a:r>
            <a:br>
              <a:rPr b="1" i="0" lang="en-US" sz="1350" u="none" cap="none" strike="noStrike">
                <a:solidFill>
                  <a:srgbClr val="8A7A68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1350" u="none" cap="none" strike="noStrike">
                <a:solidFill>
                  <a:srgbClr val="8A7A68"/>
                </a:solidFill>
                <a:latin typeface="Calibri"/>
                <a:ea typeface="Calibri"/>
                <a:cs typeface="Calibri"/>
                <a:sym typeface="Calibri"/>
              </a:rPr>
              <a:t>skolan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8"/>
          <p:cNvSpPr/>
          <p:nvPr/>
        </p:nvSpPr>
        <p:spPr>
          <a:xfrm>
            <a:off x="640080" y="1625560"/>
            <a:ext cx="7863900" cy="118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2B2118"/>
              </a:buClr>
              <a:buSzPts val="2600"/>
              <a:buFont typeface="Cambria"/>
              <a:buNone/>
            </a:pPr>
            <a:r>
              <a:rPr b="1" i="0" lang="en-US" sz="3000" u="none" cap="none" strike="noStrike">
                <a:solidFill>
                  <a:srgbClr val="2B2118"/>
                </a:solidFill>
                <a:latin typeface="Cambria"/>
                <a:ea typeface="Cambria"/>
                <a:cs typeface="Cambria"/>
                <a:sym typeface="Cambria"/>
              </a:rPr>
              <a:t>Stina skapar också med AI, </a:t>
            </a:r>
            <a:endParaRPr b="1" i="0" sz="3000" u="none" cap="none" strike="noStrike">
              <a:solidFill>
                <a:srgbClr val="2B2118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2B2118"/>
              </a:buClr>
              <a:buSzPts val="2600"/>
              <a:buFont typeface="Cambria"/>
              <a:buNone/>
            </a:pPr>
            <a:r>
              <a:rPr b="1" i="0" lang="en-US" sz="3000" u="none" cap="none" strike="noStrike">
                <a:solidFill>
                  <a:srgbClr val="2B2118"/>
                </a:solidFill>
                <a:latin typeface="Cambria"/>
                <a:ea typeface="Cambria"/>
                <a:cs typeface="Cambria"/>
                <a:sym typeface="Cambria"/>
              </a:rPr>
              <a:t>för att det är kul.</a:t>
            </a:r>
            <a:endParaRPr i="0" sz="30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8" name="Google Shape;88;p8"/>
          <p:cNvSpPr/>
          <p:nvPr/>
        </p:nvSpPr>
        <p:spPr>
          <a:xfrm>
            <a:off x="640077" y="2331725"/>
            <a:ext cx="4775100" cy="292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55600" lvl="0" marL="3429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B2118"/>
              </a:buClr>
              <a:buSzPts val="1650"/>
              <a:buFont typeface="Cambria"/>
              <a:buChar char="–"/>
            </a:pPr>
            <a:r>
              <a:rPr i="0" lang="en-US" sz="1650" u="none" cap="none" strike="noStrike">
                <a:solidFill>
                  <a:srgbClr val="2B2118"/>
                </a:solidFill>
                <a:latin typeface="Cambria"/>
                <a:ea typeface="Cambria"/>
                <a:cs typeface="Cambria"/>
                <a:sym typeface="Cambria"/>
              </a:rPr>
              <a:t>Bilder</a:t>
            </a:r>
            <a:r>
              <a:rPr lang="en-US" sz="1650">
                <a:solidFill>
                  <a:srgbClr val="2B2118"/>
                </a:solidFill>
                <a:latin typeface="Cambria"/>
                <a:ea typeface="Cambria"/>
                <a:cs typeface="Cambria"/>
                <a:sym typeface="Cambria"/>
              </a:rPr>
              <a:t>, </a:t>
            </a:r>
            <a:r>
              <a:rPr i="0" lang="en-US" sz="1650" u="none" cap="none" strike="noStrike">
                <a:solidFill>
                  <a:srgbClr val="2B2118"/>
                </a:solidFill>
                <a:latin typeface="Cambria"/>
                <a:ea typeface="Cambria"/>
                <a:cs typeface="Cambria"/>
                <a:sym typeface="Cambria"/>
              </a:rPr>
              <a:t>låttext</a:t>
            </a:r>
            <a:r>
              <a:rPr lang="en-US" sz="1650">
                <a:solidFill>
                  <a:srgbClr val="2B2118"/>
                </a:solidFill>
                <a:latin typeface="Cambria"/>
                <a:ea typeface="Cambria"/>
                <a:cs typeface="Cambria"/>
                <a:sym typeface="Cambria"/>
              </a:rPr>
              <a:t>,</a:t>
            </a:r>
            <a:r>
              <a:rPr i="0" lang="en-US" sz="1650" u="none" cap="none" strike="noStrike">
                <a:solidFill>
                  <a:srgbClr val="2B2118"/>
                </a:solidFill>
                <a:latin typeface="Cambria"/>
                <a:ea typeface="Cambria"/>
                <a:cs typeface="Cambria"/>
                <a:sym typeface="Cambria"/>
              </a:rPr>
              <a:t> filmer</a:t>
            </a:r>
            <a:endParaRPr i="0" sz="165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55600" lvl="0" marL="342900" marR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2B2118"/>
              </a:buClr>
              <a:buSzPts val="1650"/>
              <a:buFont typeface="Cambria"/>
              <a:buChar char="–"/>
            </a:pPr>
            <a:r>
              <a:rPr lang="en-US" sz="1650">
                <a:solidFill>
                  <a:srgbClr val="2B2118"/>
                </a:solidFill>
                <a:latin typeface="Cambria"/>
                <a:ea typeface="Cambria"/>
                <a:cs typeface="Cambria"/>
                <a:sym typeface="Cambria"/>
              </a:rPr>
              <a:t>Originalitet</a:t>
            </a:r>
            <a:r>
              <a:rPr i="0" lang="en-US" sz="1650" u="none" cap="none" strike="noStrike">
                <a:solidFill>
                  <a:srgbClr val="2B2118"/>
                </a:solidFill>
                <a:latin typeface="Cambria"/>
                <a:ea typeface="Cambria"/>
                <a:cs typeface="Cambria"/>
                <a:sym typeface="Cambria"/>
              </a:rPr>
              <a:t>, upphovsrätt och eget ägandeskap </a:t>
            </a:r>
            <a:r>
              <a:rPr lang="en-US" sz="1650">
                <a:solidFill>
                  <a:srgbClr val="2B2118"/>
                </a:solidFill>
                <a:latin typeface="Cambria"/>
                <a:ea typeface="Cambria"/>
                <a:cs typeface="Cambria"/>
                <a:sym typeface="Cambria"/>
              </a:rPr>
              <a:t>tänker hon inte på</a:t>
            </a:r>
            <a:endParaRPr i="0" sz="165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9" name="Google Shape;89;p8"/>
          <p:cNvSpPr/>
          <p:nvPr/>
        </p:nvSpPr>
        <p:spPr>
          <a:xfrm>
            <a:off x="640080" y="6355080"/>
            <a:ext cx="7638075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8"/>
          <p:cNvSpPr/>
          <p:nvPr/>
        </p:nvSpPr>
        <p:spPr>
          <a:xfrm>
            <a:off x="8278155" y="6355080"/>
            <a:ext cx="3273461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1" name="Google Shape;91;p8" title="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49614" y="2506110"/>
            <a:ext cx="3575518" cy="50572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5EE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9"/>
          <p:cNvSpPr/>
          <p:nvPr/>
        </p:nvSpPr>
        <p:spPr>
          <a:xfrm>
            <a:off x="9821168" y="2584285"/>
            <a:ext cx="2011800" cy="20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0E4D6"/>
              </a:buClr>
              <a:buSzPts val="14000"/>
              <a:buFont typeface="Cambria"/>
              <a:buNone/>
            </a:pPr>
            <a:r>
              <a:rPr b="1" i="1" lang="en-US" sz="14000" u="none" cap="none" strike="noStrike">
                <a:solidFill>
                  <a:srgbClr val="F0E4D6"/>
                </a:solidFill>
                <a:latin typeface="Cambria"/>
                <a:ea typeface="Cambria"/>
                <a:cs typeface="Cambria"/>
                <a:sym typeface="Cambria"/>
              </a:rPr>
              <a:t>3</a:t>
            </a:r>
            <a:endParaRPr b="0" i="0" sz="1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9"/>
          <p:cNvSpPr/>
          <p:nvPr/>
        </p:nvSpPr>
        <p:spPr>
          <a:xfrm>
            <a:off x="640080" y="502920"/>
            <a:ext cx="6400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4562E"/>
              </a:buClr>
              <a:buSzPts val="1500"/>
              <a:buFont typeface="Calibri"/>
              <a:buNone/>
            </a:pPr>
            <a:r>
              <a:rPr b="1" i="0" lang="en-US" sz="1700" u="none" cap="none" strike="noStrike">
                <a:solidFill>
                  <a:srgbClr val="C4562E"/>
                </a:solidFill>
                <a:latin typeface="Calibri"/>
                <a:ea typeface="Calibri"/>
                <a:cs typeface="Calibri"/>
                <a:sym typeface="Calibri"/>
              </a:rPr>
              <a:t>DOMÄN 3 AV 4 · HANTERA AI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9"/>
          <p:cNvSpPr/>
          <p:nvPr/>
        </p:nvSpPr>
        <p:spPr>
          <a:xfrm>
            <a:off x="10042855" y="502920"/>
            <a:ext cx="1417320" cy="1417320"/>
          </a:xfrm>
          <a:prstGeom prst="ellipse">
            <a:avLst/>
          </a:prstGeom>
          <a:noFill/>
          <a:ln cap="flat" cmpd="sng" w="19050">
            <a:solidFill>
              <a:srgbClr val="C456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9"/>
          <p:cNvSpPr/>
          <p:nvPr/>
        </p:nvSpPr>
        <p:spPr>
          <a:xfrm>
            <a:off x="10088575" y="548640"/>
            <a:ext cx="1325880" cy="1325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4562E"/>
              </a:buClr>
              <a:buSzPts val="750"/>
              <a:buFont typeface="Calibri"/>
              <a:buNone/>
            </a:pPr>
            <a:r>
              <a:rPr b="1" i="0" lang="en-US" sz="1350" u="none" cap="none" strike="noStrike">
                <a:solidFill>
                  <a:srgbClr val="C4562E"/>
                </a:solidFill>
                <a:latin typeface="Calibri"/>
                <a:ea typeface="Calibri"/>
                <a:cs typeface="Calibri"/>
                <a:sym typeface="Calibri"/>
              </a:rPr>
              <a:t>✕ Behöver utvecklas i skolan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9"/>
          <p:cNvSpPr/>
          <p:nvPr/>
        </p:nvSpPr>
        <p:spPr>
          <a:xfrm>
            <a:off x="640080" y="1051560"/>
            <a:ext cx="7863840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2B2118"/>
              </a:buClr>
              <a:buSzPts val="2600"/>
              <a:buFont typeface="Cambria"/>
              <a:buNone/>
            </a:pPr>
            <a:r>
              <a:rPr b="1" i="0" lang="en-US" sz="3000" u="none" cap="none" strike="noStrike">
                <a:solidFill>
                  <a:srgbClr val="2B2118"/>
                </a:solidFill>
                <a:latin typeface="Cambria"/>
                <a:ea typeface="Cambria"/>
                <a:cs typeface="Cambria"/>
                <a:sym typeface="Cambria"/>
              </a:rPr>
              <a:t>Stina hanterar sällan AI medvetet.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9"/>
          <p:cNvSpPr/>
          <p:nvPr/>
        </p:nvSpPr>
        <p:spPr>
          <a:xfrm>
            <a:off x="640080" y="2331720"/>
            <a:ext cx="8778240" cy="2103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50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  <a:t>Teman i “Hantera AI”:</a:t>
            </a:r>
            <a:endParaRPr i="0" sz="1750" u="none" cap="none" strike="noStrike">
              <a:solidFill>
                <a:srgbClr val="2B211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1950" lvl="0" marL="342900" marR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2B2118"/>
              </a:buClr>
              <a:buSzPts val="1750"/>
              <a:buFont typeface="Calibri"/>
              <a:buChar char="–"/>
            </a:pPr>
            <a:r>
              <a:rPr lang="en-US" sz="1750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  <a:t>Använda AI vs inte använda AI</a:t>
            </a:r>
            <a:r>
              <a:rPr lang="en-US" sz="1750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750">
              <a:solidFill>
                <a:srgbClr val="2B211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1950" lvl="0" marL="3429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B2118"/>
              </a:buClr>
              <a:buSzPts val="1750"/>
              <a:buFont typeface="Calibri"/>
              <a:buChar char="–"/>
            </a:pPr>
            <a:r>
              <a:rPr i="0" lang="en-US" sz="1750" u="none" cap="none" strike="noStrike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  <a:t>Kritisk gransk</a:t>
            </a:r>
            <a:r>
              <a:rPr lang="en-US" sz="1750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  <a:t>ning av AI-svar</a:t>
            </a:r>
            <a:endParaRPr i="0" sz="1750" u="none" cap="none" strike="noStrike">
              <a:solidFill>
                <a:srgbClr val="2B211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1950" lvl="0" marL="3429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B2118"/>
              </a:buClr>
              <a:buSzPts val="1750"/>
              <a:buFont typeface="Calibri"/>
              <a:buChar char="–"/>
            </a:pPr>
            <a:r>
              <a:rPr i="0" lang="en-US" sz="1750" u="none" cap="none" strike="noStrike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  <a:t>Förstå bias</a:t>
            </a:r>
            <a:endParaRPr i="0" sz="1750" u="none" cap="none" strike="noStrike">
              <a:solidFill>
                <a:srgbClr val="2B211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1950" lvl="0" marL="3429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B2118"/>
              </a:buClr>
              <a:buSzPts val="1750"/>
              <a:buFont typeface="Calibri"/>
              <a:buChar char="–"/>
            </a:pPr>
            <a:r>
              <a:rPr i="0" lang="en-US" sz="1750" u="none" cap="none" strike="noStrike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  <a:t>Skydda sin integritet </a:t>
            </a:r>
            <a:endParaRPr i="0" sz="1750" u="none" cap="none" strike="noStrike">
              <a:solidFill>
                <a:srgbClr val="2B211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1950" lvl="0" marL="3429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B2118"/>
              </a:buClr>
              <a:buSzPts val="1750"/>
              <a:buFont typeface="Calibri"/>
              <a:buChar char="–"/>
            </a:pPr>
            <a:r>
              <a:rPr i="0" lang="en-US" sz="1750" u="none" cap="none" strike="noStrike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  <a:t>Värna sitt eget välbefinnande</a:t>
            </a:r>
            <a:endParaRPr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9"/>
          <p:cNvSpPr/>
          <p:nvPr/>
        </p:nvSpPr>
        <p:spPr>
          <a:xfrm>
            <a:off x="640080" y="5257800"/>
            <a:ext cx="8778300" cy="822900"/>
          </a:xfrm>
          <a:prstGeom prst="rect">
            <a:avLst/>
          </a:prstGeom>
          <a:solidFill>
            <a:srgbClr val="F3E7DD"/>
          </a:solidFill>
          <a:ln>
            <a:noFill/>
          </a:ln>
        </p:spPr>
        <p:txBody>
          <a:bodyPr anchorCtr="0" anchor="ctr" bIns="127000" lIns="127000" spcFirstLastPara="1" rIns="127000" wrap="square" tIns="1270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B2118"/>
              </a:buClr>
              <a:buSzPts val="1400"/>
              <a:buFont typeface="Cambria"/>
              <a:buNone/>
            </a:pPr>
            <a:r>
              <a:rPr i="1" lang="en-US" sz="1800">
                <a:solidFill>
                  <a:srgbClr val="2B2118"/>
                </a:solidFill>
                <a:latin typeface="Cambria"/>
                <a:ea typeface="Cambria"/>
                <a:cs typeface="Cambria"/>
                <a:sym typeface="Cambria"/>
              </a:rPr>
              <a:t>  J</a:t>
            </a:r>
            <a:r>
              <a:rPr b="0" i="1" lang="en-US" sz="1800" u="none" cap="none" strike="noStrike">
                <a:solidFill>
                  <a:srgbClr val="2B2118"/>
                </a:solidFill>
                <a:latin typeface="Cambria"/>
                <a:ea typeface="Cambria"/>
                <a:cs typeface="Cambria"/>
                <a:sym typeface="Cambria"/>
              </a:rPr>
              <a:t>u mer friktionsfri tekniken är, desto mindre anledning har Stina att ifrågasätta den.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9"/>
          <p:cNvSpPr/>
          <p:nvPr/>
        </p:nvSpPr>
        <p:spPr>
          <a:xfrm>
            <a:off x="640080" y="6355080"/>
            <a:ext cx="7638075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9"/>
          <p:cNvSpPr/>
          <p:nvPr/>
        </p:nvSpPr>
        <p:spPr>
          <a:xfrm>
            <a:off x="8278155" y="6355080"/>
            <a:ext cx="3273461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6" name="Google Shape;106;p9" title="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40876" y="960125"/>
            <a:ext cx="3172164" cy="4486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5EE"/>
        </a:solid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0"/>
          <p:cNvSpPr/>
          <p:nvPr/>
        </p:nvSpPr>
        <p:spPr>
          <a:xfrm>
            <a:off x="9814255" y="2622773"/>
            <a:ext cx="2011800" cy="20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0E4D6"/>
              </a:buClr>
              <a:buSzPts val="14000"/>
              <a:buFont typeface="Cambria"/>
              <a:buNone/>
            </a:pPr>
            <a:r>
              <a:rPr b="1" i="1" lang="en-US" sz="14000" u="none" cap="none" strike="noStrike">
                <a:solidFill>
                  <a:srgbClr val="F0E4D6"/>
                </a:solidFill>
                <a:latin typeface="Cambria"/>
                <a:ea typeface="Cambria"/>
                <a:cs typeface="Cambria"/>
                <a:sym typeface="Cambria"/>
              </a:rPr>
              <a:t>4</a:t>
            </a:r>
            <a:endParaRPr b="0" i="0" sz="1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0"/>
          <p:cNvSpPr/>
          <p:nvPr/>
        </p:nvSpPr>
        <p:spPr>
          <a:xfrm>
            <a:off x="640080" y="502920"/>
            <a:ext cx="6400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4562E"/>
              </a:buClr>
              <a:buSzPts val="1500"/>
              <a:buFont typeface="Calibri"/>
              <a:buNone/>
            </a:pPr>
            <a:r>
              <a:rPr b="1" i="0" lang="en-US" sz="1700" u="none" cap="none" strike="noStrike">
                <a:solidFill>
                  <a:srgbClr val="C4562E"/>
                </a:solidFill>
                <a:latin typeface="Calibri"/>
                <a:ea typeface="Calibri"/>
                <a:cs typeface="Calibri"/>
                <a:sym typeface="Calibri"/>
              </a:rPr>
              <a:t>DOMÄN 4 AV 4 · UTFORMA AI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0"/>
          <p:cNvSpPr/>
          <p:nvPr/>
        </p:nvSpPr>
        <p:spPr>
          <a:xfrm>
            <a:off x="10042855" y="502920"/>
            <a:ext cx="1417320" cy="1417320"/>
          </a:xfrm>
          <a:prstGeom prst="ellipse">
            <a:avLst/>
          </a:prstGeom>
          <a:noFill/>
          <a:ln cap="flat" cmpd="sng" w="19050">
            <a:solidFill>
              <a:srgbClr val="C456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10"/>
          <p:cNvSpPr/>
          <p:nvPr/>
        </p:nvSpPr>
        <p:spPr>
          <a:xfrm>
            <a:off x="10088575" y="548640"/>
            <a:ext cx="1325880" cy="1325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4562E"/>
              </a:buClr>
              <a:buSzPts val="750"/>
              <a:buFont typeface="Calibri"/>
              <a:buNone/>
            </a:pPr>
            <a:r>
              <a:rPr b="1" i="0" lang="en-US" sz="1350" u="none" cap="none" strike="noStrike">
                <a:solidFill>
                  <a:srgbClr val="C4562E"/>
                </a:solidFill>
                <a:latin typeface="Calibri"/>
                <a:ea typeface="Calibri"/>
                <a:cs typeface="Calibri"/>
                <a:sym typeface="Calibri"/>
              </a:rPr>
              <a:t>✕ Behöver utvecklas i skolan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0"/>
          <p:cNvSpPr/>
          <p:nvPr/>
        </p:nvSpPr>
        <p:spPr>
          <a:xfrm>
            <a:off x="640080" y="1051560"/>
            <a:ext cx="7863840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2B2118"/>
              </a:buClr>
              <a:buSzPts val="2600"/>
              <a:buFont typeface="Cambria"/>
              <a:buNone/>
            </a:pPr>
            <a:r>
              <a:rPr b="1" i="0" lang="en-US" sz="3000" u="none" cap="none" strike="noStrike">
                <a:solidFill>
                  <a:srgbClr val="2B2118"/>
                </a:solidFill>
                <a:latin typeface="Cambria"/>
                <a:ea typeface="Cambria"/>
                <a:cs typeface="Cambria"/>
                <a:sym typeface="Cambria"/>
              </a:rPr>
              <a:t>Förstå samhället AI skapar,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2B2118"/>
              </a:buClr>
              <a:buSzPts val="2600"/>
              <a:buFont typeface="Cambria"/>
              <a:buNone/>
            </a:pPr>
            <a:r>
              <a:rPr b="1" i="0" lang="en-US" sz="3000" u="none" cap="none" strike="noStrike">
                <a:solidFill>
                  <a:srgbClr val="2B2118"/>
                </a:solidFill>
                <a:latin typeface="Cambria"/>
                <a:ea typeface="Cambria"/>
                <a:cs typeface="Cambria"/>
                <a:sym typeface="Cambria"/>
              </a:rPr>
              <a:t>och vara med och forma det.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0"/>
          <p:cNvSpPr/>
          <p:nvPr/>
        </p:nvSpPr>
        <p:spPr>
          <a:xfrm>
            <a:off x="640080" y="2331720"/>
            <a:ext cx="8778240" cy="2926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61950" lvl="0" marL="3429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B2118"/>
              </a:buClr>
              <a:buSzPts val="1750"/>
              <a:buFont typeface="Calibri"/>
              <a:buChar char="–"/>
            </a:pPr>
            <a:r>
              <a:rPr lang="en-US" sz="1750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  <a:t>H</a:t>
            </a:r>
            <a:r>
              <a:rPr i="0" lang="en-US" sz="1750" u="none" cap="none" strike="noStrike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  <a:t>ur</a:t>
            </a:r>
            <a:r>
              <a:rPr i="0" lang="en-US" sz="1750" u="none" cap="none" strike="noStrike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  <a:t> AI formar samhället:</a:t>
            </a:r>
            <a:br>
              <a:rPr lang="en-US" sz="1750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750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i="0" lang="en-US" sz="1750" u="none" cap="none" strike="noStrike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  <a:t> jobben som förändras</a:t>
            </a:r>
            <a:br>
              <a:rPr lang="en-US" sz="1750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750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i="0" lang="en-US" sz="1750" u="none" cap="none" strike="noStrike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  <a:t>desinformation</a:t>
            </a:r>
            <a:r>
              <a:rPr lang="en-US" sz="1750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i="0" lang="en-US" sz="1750" u="none" cap="none" strike="noStrike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  <a:t> som sprids</a:t>
            </a:r>
            <a:br>
              <a:rPr lang="en-US" sz="1750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750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  <a:t>- människors hälsa och välmående</a:t>
            </a:r>
            <a:endParaRPr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1950" lvl="0" marL="342900" marR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2B2118"/>
              </a:buClr>
              <a:buSzPts val="1750"/>
              <a:buFont typeface="Calibri"/>
              <a:buChar char="–"/>
            </a:pPr>
            <a:r>
              <a:rPr i="0" lang="en-US" sz="1750" u="none" cap="none" strike="noStrike">
                <a:solidFill>
                  <a:srgbClr val="2B2118"/>
                </a:solidFill>
                <a:latin typeface="Calibri"/>
                <a:ea typeface="Calibri"/>
                <a:cs typeface="Calibri"/>
                <a:sym typeface="Calibri"/>
              </a:rPr>
              <a:t>Och det viktigaste valet: att låta AI komplettera mänskliga förmågor, inte ersätta dem.</a:t>
            </a:r>
            <a:endParaRPr i="0" sz="1750" u="none" cap="none" strike="noStrike">
              <a:solidFill>
                <a:srgbClr val="2B211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750">
              <a:solidFill>
                <a:srgbClr val="2B211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0"/>
          <p:cNvSpPr/>
          <p:nvPr/>
        </p:nvSpPr>
        <p:spPr>
          <a:xfrm>
            <a:off x="640080" y="6355080"/>
            <a:ext cx="7638075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0"/>
          <p:cNvSpPr/>
          <p:nvPr/>
        </p:nvSpPr>
        <p:spPr>
          <a:xfrm>
            <a:off x="8278155" y="6355080"/>
            <a:ext cx="3273461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0"/>
          <p:cNvSpPr/>
          <p:nvPr/>
        </p:nvSpPr>
        <p:spPr>
          <a:xfrm>
            <a:off x="640075" y="5257800"/>
            <a:ext cx="5449200" cy="822900"/>
          </a:xfrm>
          <a:prstGeom prst="rect">
            <a:avLst/>
          </a:prstGeom>
          <a:solidFill>
            <a:srgbClr val="F3E7DD"/>
          </a:solidFill>
          <a:ln>
            <a:noFill/>
          </a:ln>
        </p:spPr>
        <p:txBody>
          <a:bodyPr anchorCtr="0" anchor="ctr" bIns="127000" lIns="127000" spcFirstLastPara="1" rIns="127000" wrap="square" tIns="127000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i="1" lang="en-US" sz="1800">
                <a:solidFill>
                  <a:srgbClr val="2B2118"/>
                </a:solidFill>
                <a:latin typeface="Cambria"/>
                <a:ea typeface="Cambria"/>
                <a:cs typeface="Cambria"/>
                <a:sym typeface="Cambria"/>
              </a:rPr>
              <a:t>  Utan skolan reflekterar</a:t>
            </a:r>
            <a:r>
              <a:rPr i="1" lang="en-US" sz="1800">
                <a:solidFill>
                  <a:srgbClr val="2B2118"/>
                </a:solidFill>
                <a:latin typeface="Cambria"/>
                <a:ea typeface="Cambria"/>
                <a:cs typeface="Cambria"/>
                <a:sym typeface="Cambria"/>
              </a:rPr>
              <a:t> Stina inte över dessa frågor. </a:t>
            </a:r>
            <a:endParaRPr i="1" sz="1800">
              <a:solidFill>
                <a:srgbClr val="2B2118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21" name="Google Shape;121;p10" title="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99750" y="699425"/>
            <a:ext cx="2810799" cy="3975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5EE"/>
        </a:soli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11" title="ChatGPT Image 6 aug. 2026 19_25_24.png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3077" y="0"/>
            <a:ext cx="12185523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1"/>
          <p:cNvSpPr/>
          <p:nvPr/>
        </p:nvSpPr>
        <p:spPr>
          <a:xfrm>
            <a:off x="640080" y="502920"/>
            <a:ext cx="10911535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4562E"/>
              </a:buClr>
              <a:buSzPts val="1300"/>
              <a:buFont typeface="Calibri"/>
              <a:buNone/>
            </a:pPr>
            <a:r>
              <a:rPr b="1" i="0" lang="en-US" sz="1700" u="none" cap="none" strike="noStrike">
                <a:solidFill>
                  <a:srgbClr val="C4562E"/>
                </a:solidFill>
                <a:latin typeface="Calibri"/>
                <a:ea typeface="Calibri"/>
                <a:cs typeface="Calibri"/>
                <a:sym typeface="Calibri"/>
              </a:rPr>
              <a:t>POÄNGEN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1"/>
          <p:cNvSpPr/>
          <p:nvPr/>
        </p:nvSpPr>
        <p:spPr>
          <a:xfrm>
            <a:off x="640080" y="1097280"/>
            <a:ext cx="9875520" cy="1645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2B2118"/>
              </a:buClr>
              <a:buSzPts val="3400"/>
              <a:buFont typeface="Cambria"/>
              <a:buNone/>
            </a:pPr>
            <a:r>
              <a:rPr b="1" i="0" lang="en-US" sz="3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Färdigheter utvecklar de själva. </a:t>
            </a:r>
            <a:br>
              <a:rPr b="1" i="0" lang="en-US" sz="3400" u="none" cap="none" strike="noStrike">
                <a:solidFill>
                  <a:srgbClr val="2B2118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b="1" i="1" lang="en-US" sz="3400">
                <a:solidFill>
                  <a:srgbClr val="C4562E"/>
                </a:solidFill>
                <a:latin typeface="Cambria"/>
                <a:ea typeface="Cambria"/>
                <a:cs typeface="Cambria"/>
                <a:sym typeface="Cambria"/>
              </a:rPr>
              <a:t>Kompetens</a:t>
            </a:r>
            <a:r>
              <a:rPr b="1" i="1" lang="en-US" sz="3400" u="none" cap="none" strike="noStrike">
                <a:solidFill>
                  <a:srgbClr val="C4562E"/>
                </a:solidFill>
                <a:latin typeface="Cambria"/>
                <a:ea typeface="Cambria"/>
                <a:cs typeface="Cambria"/>
                <a:sym typeface="Cambria"/>
              </a:rPr>
              <a:t> kräver skolan.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1"/>
          <p:cNvSpPr/>
          <p:nvPr/>
        </p:nvSpPr>
        <p:spPr>
          <a:xfrm>
            <a:off x="640075" y="2970725"/>
            <a:ext cx="5636100" cy="10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8A7A68"/>
              </a:buClr>
              <a:buSzPts val="1600"/>
              <a:buFont typeface="Calibri"/>
              <a:buNone/>
            </a:pPr>
            <a:r>
              <a:rPr b="0" i="0" lang="en-US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två första domänerna gör Stina till en van </a:t>
            </a:r>
            <a:r>
              <a:rPr b="1" i="0" lang="en-US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användare</a:t>
            </a:r>
            <a:r>
              <a:rPr b="0" i="0" lang="en-US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De två sista gör henne till en </a:t>
            </a:r>
            <a:r>
              <a:rPr b="1" i="0" lang="en-US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medveten medborgare</a:t>
            </a:r>
            <a:r>
              <a:rPr b="0" i="0" lang="en-US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br>
              <a:rPr b="0" i="0" lang="en-US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Det är skillnaden, och det är </a:t>
            </a:r>
            <a:r>
              <a:rPr b="1" i="0" lang="en-US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skolans uppdrag</a:t>
            </a:r>
            <a:r>
              <a:rPr b="0" i="0" lang="en-US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1"/>
          <p:cNvSpPr/>
          <p:nvPr/>
        </p:nvSpPr>
        <p:spPr>
          <a:xfrm>
            <a:off x="640080" y="6355080"/>
            <a:ext cx="7638075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1"/>
          <p:cNvSpPr/>
          <p:nvPr/>
        </p:nvSpPr>
        <p:spPr>
          <a:xfrm>
            <a:off x="8278155" y="6355080"/>
            <a:ext cx="3273461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