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12"/>
  </p:notesMasterIdLst>
  <p:sldIdLst>
    <p:sldId id="295" r:id="rId2"/>
    <p:sldId id="269" r:id="rId3"/>
    <p:sldId id="270" r:id="rId4"/>
    <p:sldId id="271" r:id="rId5"/>
    <p:sldId id="284" r:id="rId6"/>
    <p:sldId id="286" r:id="rId7"/>
    <p:sldId id="290" r:id="rId8"/>
    <p:sldId id="292" r:id="rId9"/>
    <p:sldId id="293" r:id="rId10"/>
    <p:sldId id="294"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6"/>
    <p:restoredTop sz="76370"/>
  </p:normalViewPr>
  <p:slideViewPr>
    <p:cSldViewPr snapToGrid="0">
      <p:cViewPr>
        <p:scale>
          <a:sx n="96" d="100"/>
          <a:sy n="96" d="100"/>
        </p:scale>
        <p:origin x="144"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A78D51-CFA0-3044-9182-4FD5F46E4A7B}" type="datetimeFigureOut">
              <a:rPr lang="sv-SE" smtClean="0"/>
              <a:t>2026-08-03</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24BBE-F09E-3F4C-9ED1-AD12583997AC}" type="slidenum">
              <a:rPr lang="sv-SE" smtClean="0"/>
              <a:t>‹#›</a:t>
            </a:fld>
            <a:endParaRPr lang="sv-SE"/>
          </a:p>
        </p:txBody>
      </p:sp>
    </p:spTree>
    <p:extLst>
      <p:ext uri="{BB962C8B-B14F-4D97-AF65-F5344CB8AC3E}">
        <p14:creationId xmlns:p14="http://schemas.microsoft.com/office/powerpoint/2010/main" val="222600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dirty="0"/>
              <a:t>Hej, jag heter Anna Land och forskar om digitalisering och AI i skolan vid KTH. De närmaste minuterna handlar om metakognition och självreglerat lärande — och varför de förmågorna blir avgörande just nu.</a:t>
            </a:r>
          </a:p>
          <a:p>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1</a:t>
            </a:fld>
            <a:endParaRPr lang="sv-SE"/>
          </a:p>
        </p:txBody>
      </p:sp>
    </p:spTree>
    <p:extLst>
      <p:ext uri="{BB962C8B-B14F-4D97-AF65-F5344CB8AC3E}">
        <p14:creationId xmlns:p14="http://schemas.microsoft.com/office/powerpoint/2010/main" val="218684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0" i="0" kern="1200" dirty="0">
                <a:solidFill>
                  <a:schemeClr val="tx1"/>
                </a:solidFill>
                <a:effectLst/>
                <a:latin typeface="+mn-lt"/>
                <a:ea typeface="+mn-ea"/>
                <a:cs typeface="+mn-cs"/>
              </a:rPr>
              <a:t>Och som avslut, frågan jag vet att alla funderar över - svaret är JA, en elbil väger faktiskt lite mer när den är fulladdad. Vår egen väger ca 3 mikrogram mer, vilket enligt ChatGPT motsvarar 1-2 små dammkorn. </a:t>
            </a:r>
            <a:r>
              <a:rPr lang="en-SE" sz="1200" b="0" i="0" kern="1200" dirty="0">
                <a:solidFill>
                  <a:schemeClr val="tx1"/>
                </a:solidFill>
                <a:effectLst/>
                <a:latin typeface="+mn-lt"/>
                <a:ea typeface="+mn-ea"/>
                <a:cs typeface="+mn-cs"/>
              </a:rPr>
              <a:t> </a:t>
            </a:r>
          </a:p>
          <a:p>
            <a:endParaRPr lang="en-SE" sz="1200" b="0" i="0" kern="1200" dirty="0">
              <a:solidFill>
                <a:schemeClr val="tx1"/>
              </a:solidFill>
              <a:effectLst/>
              <a:latin typeface="+mn-lt"/>
              <a:ea typeface="+mn-ea"/>
              <a:cs typeface="+mn-cs"/>
            </a:endParaRPr>
          </a:p>
          <a:p>
            <a:r>
              <a:rPr lang="en-SE" dirty="0"/>
              <a:t>Det svaret fick jag för övrigt av ChatGPT. Poängen var aldrig att låta bli — utan att veta när man ska tänka själv först.</a:t>
            </a:r>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10</a:t>
            </a:fld>
            <a:endParaRPr lang="sv-SE"/>
          </a:p>
        </p:txBody>
      </p:sp>
    </p:spTree>
    <p:extLst>
      <p:ext uri="{BB962C8B-B14F-4D97-AF65-F5344CB8AC3E}">
        <p14:creationId xmlns:p14="http://schemas.microsoft.com/office/powerpoint/2010/main" val="470972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sv-SE" sz="1200" b="0" i="0" kern="1200" dirty="0">
                <a:solidFill>
                  <a:schemeClr val="tx1"/>
                </a:solidFill>
                <a:effectLst/>
                <a:latin typeface="+mn-lt"/>
                <a:ea typeface="+mn-ea"/>
                <a:cs typeface="+mn-cs"/>
              </a:rPr>
              <a:t>Det hela började med en fråga: Väger en elbil mer när den är fulladdad? Vi satt i vår bil (en elbil) och min man ställde frågan. Reflexmässigt drog jag upp mobilen, började skriva </a:t>
            </a:r>
            <a:r>
              <a:rPr lang="sv-SE" sz="1200" b="0" i="0" kern="1200" dirty="0" err="1">
                <a:solidFill>
                  <a:schemeClr val="tx1"/>
                </a:solidFill>
                <a:effectLst/>
                <a:latin typeface="+mn-lt"/>
                <a:ea typeface="+mn-ea"/>
                <a:cs typeface="+mn-cs"/>
              </a:rPr>
              <a:t>ChatGP</a:t>
            </a:r>
            <a:r>
              <a:rPr lang="sv-SE" sz="1200" b="0" i="0" kern="1200" dirty="0">
                <a:solidFill>
                  <a:schemeClr val="tx1"/>
                </a:solidFill>
                <a:effectLst/>
                <a:latin typeface="+mn-lt"/>
                <a:ea typeface="+mn-ea"/>
                <a:cs typeface="+mn-cs"/>
              </a:rPr>
              <a:t>... och sen hejdade jag mig. Istället resonerade vi i några minuter, försökte dra oss till minnes gymnasiefysik och hur funderade över hur mycket en elektron egentligen väger. </a:t>
            </a:r>
            <a:r>
              <a:rPr lang="en-SE" sz="1200" b="0" i="0" kern="1200" dirty="0">
                <a:solidFill>
                  <a:schemeClr val="tx1"/>
                </a:solidFill>
                <a:effectLst/>
                <a:latin typeface="+mn-lt"/>
                <a:ea typeface="+mn-ea"/>
                <a:cs typeface="+mn-cs"/>
              </a:rPr>
              <a:t> </a:t>
            </a:r>
          </a:p>
          <a:p>
            <a:pPr rtl="0" fontAlgn="base"/>
            <a:r>
              <a:rPr lang="sv-SE" sz="1200" b="0" i="0" kern="1200" dirty="0">
                <a:solidFill>
                  <a:schemeClr val="tx1"/>
                </a:solidFill>
                <a:effectLst/>
                <a:latin typeface="+mn-lt"/>
                <a:ea typeface="+mn-ea"/>
                <a:cs typeface="+mn-cs"/>
              </a:rPr>
              <a:t>Den här händelsen illustrerar väldigt bra den nya verklighet som vi alla lever i, den som skolan nu ska förbereda våra barn och unga inför. </a:t>
            </a:r>
            <a:r>
              <a:rPr lang="en-SE" sz="1200" b="0" i="0" kern="1200" dirty="0">
                <a:solidFill>
                  <a:schemeClr val="tx1"/>
                </a:solidFill>
                <a:effectLst/>
                <a:latin typeface="+mn-lt"/>
                <a:ea typeface="+mn-ea"/>
                <a:cs typeface="+mn-cs"/>
              </a:rPr>
              <a:t> </a:t>
            </a:r>
          </a:p>
          <a:p>
            <a:pPr rtl="0" fontAlgn="base"/>
            <a:r>
              <a:rPr lang="sv-SE" sz="1200" b="0" i="0" kern="1200" dirty="0">
                <a:solidFill>
                  <a:schemeClr val="tx1"/>
                </a:solidFill>
                <a:effectLst/>
                <a:latin typeface="+mn-lt"/>
                <a:ea typeface="+mn-ea"/>
                <a:cs typeface="+mn-cs"/>
              </a:rPr>
              <a:t>Det kanske inte är hela världen att inte veta vad en elektron väger, men det är viktigt att vara medveten om NÄR vi slutar tänka själva och använder AI för kognitiv avlastning. </a:t>
            </a:r>
            <a:r>
              <a:rPr lang="en-SE" sz="1200" b="0" i="0" kern="1200" dirty="0">
                <a:solidFill>
                  <a:schemeClr val="tx1"/>
                </a:solidFill>
                <a:effectLst/>
                <a:latin typeface="+mn-lt"/>
                <a:ea typeface="+mn-ea"/>
                <a:cs typeface="+mn-cs"/>
              </a:rPr>
              <a:t> </a:t>
            </a:r>
          </a:p>
          <a:p>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2</a:t>
            </a:fld>
            <a:endParaRPr lang="sv-SE"/>
          </a:p>
        </p:txBody>
      </p:sp>
    </p:spTree>
    <p:extLst>
      <p:ext uri="{BB962C8B-B14F-4D97-AF65-F5344CB8AC3E}">
        <p14:creationId xmlns:p14="http://schemas.microsoft.com/office/powerpoint/2010/main" val="310390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SE" dirty="0"/>
              <a:t>Det här kallas kognitiv lathet, och för att vara tydlig: det är ingenting nytt. Det är ansträngande och ibland till och med lite obehagligt att lära sig något nytt, och vi människor är lata av naturen. Finns det en genväg tar vi gärna den. Problemet är att genvägen nu är tillgänglig dygnet runt, året om, för vem som helst med en internetuppkoppling. Och tas den för ofta riskerar det kritiska, kreativa och handlingskraftiga tänkandet att eroderas.</a:t>
            </a:r>
          </a:p>
          <a:p>
            <a:pPr rtl="0"/>
            <a:r>
              <a:rPr lang="en-SE" dirty="0"/>
              <a:t>Vi vill fortfarande utveckla kritiska, kreativa och handlingskraftiga unga vuxna. Så hur gör vi det, när ett svar alltid finns tillgängligt?</a:t>
            </a:r>
          </a:p>
          <a:p>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3</a:t>
            </a:fld>
            <a:endParaRPr lang="sv-SE"/>
          </a:p>
        </p:txBody>
      </p:sp>
    </p:spTree>
    <p:extLst>
      <p:ext uri="{BB962C8B-B14F-4D97-AF65-F5344CB8AC3E}">
        <p14:creationId xmlns:p14="http://schemas.microsoft.com/office/powerpoint/2010/main" val="3282372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Här kommer min poäng: vi måste träna våra ungas metakognitiva förmåga och deras självreglerade lärande. För de förmågorna kommer — oberoende av AI:s utveckling — att vara centrala för deras framtida lärande och utveckling.</a:t>
            </a:r>
          </a:p>
          <a:p>
            <a:endParaRPr lang="en-SE" dirty="0"/>
          </a:p>
          <a:p>
            <a:r>
              <a:rPr lang="en-SE" dirty="0"/>
              <a:t>Metakognition är förmågan att kontrollera och organisera sitt eget tänkande för att lära sig. Hur vet jag det här, och hur lärde jag mig det?</a:t>
            </a:r>
            <a:endParaRPr lang="en-SE" sz="1200" b="0" i="0" kern="1200" dirty="0">
              <a:solidFill>
                <a:schemeClr val="tx1"/>
              </a:solidFill>
              <a:effectLst/>
              <a:latin typeface="+mn-lt"/>
              <a:ea typeface="+mn-ea"/>
              <a:cs typeface="+mn-cs"/>
            </a:endParaRPr>
          </a:p>
          <a:p>
            <a:endParaRPr lang="en-SE" sz="1200" b="0" i="0" kern="1200" dirty="0">
              <a:solidFill>
                <a:schemeClr val="tx1"/>
              </a:solidFill>
              <a:effectLst/>
              <a:latin typeface="+mn-lt"/>
              <a:ea typeface="+mn-ea"/>
              <a:cs typeface="+mn-cs"/>
            </a:endParaRPr>
          </a:p>
          <a:p>
            <a:r>
              <a:rPr lang="en-SE" sz="1200" b="0" i="0" kern="1200" dirty="0">
                <a:solidFill>
                  <a:schemeClr val="tx1"/>
                </a:solidFill>
                <a:effectLst/>
                <a:latin typeface="+mn-lt"/>
                <a:ea typeface="+mn-ea"/>
                <a:cs typeface="+mn-cs"/>
              </a:rPr>
              <a:t>Men hur tränar vi dessa förmågor </a:t>
            </a:r>
            <a:r>
              <a:rPr lang="en-GB" sz="1200" b="0" i="0" kern="1200" dirty="0">
                <a:solidFill>
                  <a:schemeClr val="tx1"/>
                </a:solidFill>
                <a:effectLst/>
                <a:latin typeface="+mn-lt"/>
                <a:ea typeface="+mn-ea"/>
                <a:cs typeface="+mn-cs"/>
              </a:rPr>
              <a:t>I</a:t>
            </a:r>
            <a:r>
              <a:rPr lang="en-SE" sz="1200" b="0" i="0" kern="1200" dirty="0">
                <a:solidFill>
                  <a:schemeClr val="tx1"/>
                </a:solidFill>
                <a:effectLst/>
                <a:latin typeface="+mn-lt"/>
                <a:ea typeface="+mn-ea"/>
                <a:cs typeface="+mn-cs"/>
              </a:rPr>
              <a:t> skolan? </a:t>
            </a:r>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4</a:t>
            </a:fld>
            <a:endParaRPr lang="sv-SE"/>
          </a:p>
        </p:txBody>
      </p:sp>
    </p:spTree>
    <p:extLst>
      <p:ext uri="{BB962C8B-B14F-4D97-AF65-F5344CB8AC3E}">
        <p14:creationId xmlns:p14="http://schemas.microsoft.com/office/powerpoint/2010/main" val="3069568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dirty="0"/>
              <a:t>Jag ska närma mig det med tre frågor och tre studier: när </a:t>
            </a:r>
            <a:r>
              <a:rPr lang="en-GB" dirty="0"/>
              <a:t>I</a:t>
            </a:r>
            <a:r>
              <a:rPr lang="en-SE" dirty="0"/>
              <a:t> lärandeprocessen, hur integrera och vem är eleven.</a:t>
            </a:r>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5</a:t>
            </a:fld>
            <a:endParaRPr lang="sv-SE"/>
          </a:p>
        </p:txBody>
      </p:sp>
    </p:spTree>
    <p:extLst>
      <p:ext uri="{BB962C8B-B14F-4D97-AF65-F5344CB8AC3E}">
        <p14:creationId xmlns:p14="http://schemas.microsoft.com/office/powerpoint/2010/main" val="242602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0" i="0" kern="1200" dirty="0">
                <a:solidFill>
                  <a:schemeClr val="tx1"/>
                </a:solidFill>
                <a:effectLst/>
                <a:latin typeface="+mn-lt"/>
                <a:ea typeface="+mn-ea"/>
                <a:cs typeface="+mn-cs"/>
              </a:rPr>
              <a:t>En studie som fått stor spridning i sociala medier är </a:t>
            </a:r>
            <a:r>
              <a:rPr lang="sv-SE" sz="1200" b="0" i="0" kern="1200" dirty="0" err="1">
                <a:solidFill>
                  <a:schemeClr val="tx1"/>
                </a:solidFill>
                <a:effectLst/>
                <a:latin typeface="+mn-lt"/>
                <a:ea typeface="+mn-ea"/>
                <a:cs typeface="+mn-cs"/>
              </a:rPr>
              <a:t>Kosmyna</a:t>
            </a:r>
            <a:r>
              <a:rPr lang="sv-SE" sz="1200" b="0" i="0" kern="1200" dirty="0">
                <a:solidFill>
                  <a:schemeClr val="tx1"/>
                </a:solidFill>
                <a:effectLst/>
                <a:latin typeface="+mn-lt"/>
                <a:ea typeface="+mn-ea"/>
                <a:cs typeface="+mn-cs"/>
              </a:rPr>
              <a:t> et al. Från MIT, där dom på flera olika sätt mäter hur bl.a. lärande, minne och hjärnaktivitet påverkas av att använda AI i olika delar av skrivprocessen.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Studien är fortfarande inte </a:t>
            </a:r>
            <a:r>
              <a:rPr lang="sv-SE" sz="1200" b="0" i="0" kern="1200" dirty="0" err="1">
                <a:solidFill>
                  <a:schemeClr val="tx1"/>
                </a:solidFill>
                <a:effectLst/>
                <a:latin typeface="+mn-lt"/>
                <a:ea typeface="+mn-ea"/>
                <a:cs typeface="+mn-cs"/>
              </a:rPr>
              <a:t>peer-reviewad</a:t>
            </a:r>
            <a:r>
              <a:rPr lang="sv-SE" sz="1200" b="0" i="0" kern="1200" dirty="0">
                <a:solidFill>
                  <a:schemeClr val="tx1"/>
                </a:solidFill>
                <a:effectLst/>
                <a:latin typeface="+mn-lt"/>
                <a:ea typeface="+mn-ea"/>
                <a:cs typeface="+mn-cs"/>
              </a:rPr>
              <a:t>, dvs vi bör se dess resultat som preliminära - men en slutsats är att det spelar roll </a:t>
            </a:r>
            <a:r>
              <a:rPr lang="sv-SE" sz="1200" b="0" i="1" kern="1200" dirty="0">
                <a:solidFill>
                  <a:schemeClr val="tx1"/>
                </a:solidFill>
                <a:effectLst/>
                <a:latin typeface="+mn-lt"/>
                <a:ea typeface="+mn-ea"/>
                <a:cs typeface="+mn-cs"/>
              </a:rPr>
              <a:t>när </a:t>
            </a:r>
            <a:r>
              <a:rPr lang="sv-SE" sz="1200" b="0" i="0" kern="1200" dirty="0">
                <a:solidFill>
                  <a:schemeClr val="tx1"/>
                </a:solidFill>
                <a:effectLst/>
                <a:latin typeface="+mn-lt"/>
                <a:ea typeface="+mn-ea"/>
                <a:cs typeface="+mn-cs"/>
              </a:rPr>
              <a:t>i en lärandeprocess som AI lyfts in. För tidigt verkar leda till minskat lärande och sämre minne, medan senare då visar på ett ökat lärande och ägandeskap, bättre resultat och ökad minnesåterkallelse. </a:t>
            </a:r>
            <a:r>
              <a:rPr lang="en-SE" sz="1200" b="0" i="0" kern="1200" dirty="0">
                <a:solidFill>
                  <a:schemeClr val="tx1"/>
                </a:solidFill>
                <a:effectLst/>
                <a:latin typeface="+mn-lt"/>
                <a:ea typeface="+mn-ea"/>
                <a:cs typeface="+mn-cs"/>
              </a:rPr>
              <a:t> </a:t>
            </a:r>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6</a:t>
            </a:fld>
            <a:endParaRPr lang="sv-SE"/>
          </a:p>
        </p:txBody>
      </p:sp>
    </p:spTree>
    <p:extLst>
      <p:ext uri="{BB962C8B-B14F-4D97-AF65-F5344CB8AC3E}">
        <p14:creationId xmlns:p14="http://schemas.microsoft.com/office/powerpoint/2010/main" val="3819207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0" i="0" kern="1200" dirty="0">
                <a:solidFill>
                  <a:schemeClr val="tx1"/>
                </a:solidFill>
                <a:effectLst/>
                <a:latin typeface="+mn-lt"/>
                <a:ea typeface="+mn-ea"/>
                <a:cs typeface="+mn-cs"/>
              </a:rPr>
              <a:t>En annan studie undersöker </a:t>
            </a:r>
            <a:r>
              <a:rPr lang="sv-SE" sz="1200" b="0" i="1" kern="1200" dirty="0" err="1">
                <a:solidFill>
                  <a:schemeClr val="tx1"/>
                </a:solidFill>
                <a:effectLst/>
                <a:latin typeface="+mn-lt"/>
                <a:ea typeface="+mn-ea"/>
                <a:cs typeface="+mn-cs"/>
              </a:rPr>
              <a:t>huret</a:t>
            </a:r>
            <a:r>
              <a:rPr lang="sv-SE" sz="1200" b="0" i="0" kern="1200" dirty="0">
                <a:solidFill>
                  <a:schemeClr val="tx1"/>
                </a:solidFill>
                <a:effectLst/>
                <a:latin typeface="+mn-lt"/>
                <a:ea typeface="+mn-ea"/>
                <a:cs typeface="+mn-cs"/>
              </a:rPr>
              <a:t>, dvs hur AI bör integreras i en lärandeprocess för att stödja utveckling av kritiska och kreativa resonemang.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En systematisk litteraturöversikt (baserad på 67 empiriska studier) vars slutsats är tydlig: AIs kognitiva effekter beror på den pedagogiska inramningen.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[Luta er tillbaka och dra en lättnades suck - är inte det skönt? Resultaten stödjer alltså att vi som lärare inte bara har möjlighet att påverka, utan att våra beslut faktiskt avgör hur väl AI användning stödjer lärande]. </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Rekommendationen är att inte bara lyfta in AI eller låta elever använda det självständigt och ostrukturerat, utan stödja användandet genom metakognitiva stödjande strukturer. I klarspråk: hjälp eleverna genom att skapa prompts som de kan använda sig av för att hjälp dem reflektera över sitt lärande. </a:t>
            </a:r>
            <a:r>
              <a:rPr lang="en-SE" sz="1200" b="0" i="0" kern="1200" dirty="0">
                <a:solidFill>
                  <a:schemeClr val="tx1"/>
                </a:solidFill>
                <a:effectLst/>
                <a:latin typeface="+mn-lt"/>
                <a:ea typeface="+mn-ea"/>
                <a:cs typeface="+mn-cs"/>
              </a:rPr>
              <a:t> </a:t>
            </a:r>
            <a:r>
              <a:rPr lang="en-SE" dirty="0"/>
              <a:t>Det kan vara så enkelt som "ställ frågan till två olika AI-verktyg och jämför svaren".</a:t>
            </a:r>
            <a:endParaRPr lang="sv-SE" dirty="0"/>
          </a:p>
        </p:txBody>
      </p:sp>
      <p:sp>
        <p:nvSpPr>
          <p:cNvPr id="4" name="Slide Number Placeholder 3"/>
          <p:cNvSpPr>
            <a:spLocks noGrp="1"/>
          </p:cNvSpPr>
          <p:nvPr>
            <p:ph type="sldNum" sz="quarter" idx="5"/>
          </p:nvPr>
        </p:nvSpPr>
        <p:spPr/>
        <p:txBody>
          <a:bodyPr/>
          <a:lstStyle/>
          <a:p>
            <a:fld id="{3F124BBE-F09E-3F4C-9ED1-AD12583997AC}" type="slidenum">
              <a:rPr lang="sv-SE" smtClean="0"/>
              <a:t>7</a:t>
            </a:fld>
            <a:endParaRPr lang="sv-SE"/>
          </a:p>
        </p:txBody>
      </p:sp>
    </p:spTree>
    <p:extLst>
      <p:ext uri="{BB962C8B-B14F-4D97-AF65-F5344CB8AC3E}">
        <p14:creationId xmlns:p14="http://schemas.microsoft.com/office/powerpoint/2010/main" val="2565205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sv-SE"/>
          </a:p>
        </p:txBody>
      </p:sp>
      <p:sp>
        <p:nvSpPr>
          <p:cNvPr id="3" name="Notes Placeholder 2"/>
          <p:cNvSpPr>
            <a:spLocks noGrp="1"/>
          </p:cNvSpPr>
          <p:nvPr>
            <p:ph type="body" idx="1"/>
          </p:nvPr>
        </p:nvSpPr>
        <p:spPr/>
        <p:txBody>
          <a:bodyPr/>
          <a:lstStyle/>
          <a:p>
            <a:pPr rtl="0" fontAlgn="base"/>
            <a:r>
              <a:rPr lang="sv-SE" sz="1200" b="0" i="0" kern="1200" dirty="0">
                <a:solidFill>
                  <a:schemeClr val="tx1"/>
                </a:solidFill>
                <a:effectLst/>
                <a:latin typeface="+mn-lt"/>
                <a:ea typeface="+mn-ea"/>
                <a:cs typeface="+mn-cs"/>
              </a:rPr>
              <a:t>Och så den sista frågan: vem. Här blir en studie av Han och kollegor (2025) intressant. De undersöker något som kallas </a:t>
            </a:r>
            <a:r>
              <a:rPr lang="sv-SE" sz="1200" b="0" i="1" kern="1200" dirty="0">
                <a:solidFill>
                  <a:schemeClr val="tx1"/>
                </a:solidFill>
                <a:effectLst/>
                <a:latin typeface="+mn-lt"/>
                <a:ea typeface="+mn-ea"/>
                <a:cs typeface="+mn-cs"/>
              </a:rPr>
              <a:t>behov av kognitiv slutenhet</a:t>
            </a:r>
            <a:r>
              <a:rPr lang="sv-SE" sz="1200" b="0" i="0" kern="1200" dirty="0">
                <a:solidFill>
                  <a:schemeClr val="tx1"/>
                </a:solidFill>
                <a:effectLst/>
                <a:latin typeface="+mn-lt"/>
                <a:ea typeface="+mn-ea"/>
                <a:cs typeface="+mn-cs"/>
              </a:rPr>
              <a:t> — alltså hur starkt en person söker säkra, entydiga svar och hur obekväm hen är med osäkerhet och öppna frågor. Vissa elever har ett högt sådant behov, andra ett lågt, och det visar sig påverka hur de använder AI.</a:t>
            </a:r>
            <a:r>
              <a:rPr lang="en-SE" sz="1200" b="0" i="0" kern="1200" dirty="0">
                <a:solidFill>
                  <a:schemeClr val="tx1"/>
                </a:solidFill>
                <a:effectLst/>
                <a:latin typeface="+mn-lt"/>
                <a:ea typeface="+mn-ea"/>
                <a:cs typeface="+mn-cs"/>
              </a:rPr>
              <a:t>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De elever som har ett starkt behov av säkra svar tenderar nämligen att lita blint på det </a:t>
            </a:r>
            <a:r>
              <a:rPr lang="sv-SE" sz="1200" b="0" i="0" kern="1200" dirty="0" err="1">
                <a:solidFill>
                  <a:schemeClr val="tx1"/>
                </a:solidFill>
                <a:effectLst/>
                <a:latin typeface="+mn-lt"/>
                <a:ea typeface="+mn-ea"/>
                <a:cs typeface="+mn-cs"/>
              </a:rPr>
              <a:t>AI:n</a:t>
            </a:r>
            <a:r>
              <a:rPr lang="sv-SE" sz="1200" b="0" i="0" kern="1200" dirty="0">
                <a:solidFill>
                  <a:schemeClr val="tx1"/>
                </a:solidFill>
                <a:effectLst/>
                <a:latin typeface="+mn-lt"/>
                <a:ea typeface="+mn-ea"/>
                <a:cs typeface="+mn-cs"/>
              </a:rPr>
              <a:t> levererar. De tar svaret, känner sig nöjda, och stannar där — utan att reflektera vidare eller granska kritiskt. Och det är ju precis den reflektionen vi är ute efter.</a:t>
            </a:r>
            <a:r>
              <a:rPr lang="en-SE" sz="1200" b="0" i="0" kern="1200" dirty="0">
                <a:solidFill>
                  <a:schemeClr val="tx1"/>
                </a:solidFill>
                <a:effectLst/>
                <a:latin typeface="+mn-lt"/>
                <a:ea typeface="+mn-ea"/>
                <a:cs typeface="+mn-cs"/>
              </a:rPr>
              <a:t> </a:t>
            </a:r>
          </a:p>
          <a:p>
            <a:pPr rtl="0" fontAlgn="base"/>
            <a:endParaRPr lang="sv-SE" sz="1200" b="0" i="0" kern="1200" dirty="0">
              <a:solidFill>
                <a:schemeClr val="tx1"/>
              </a:solidFill>
              <a:effectLst/>
              <a:latin typeface="+mn-lt"/>
              <a:ea typeface="+mn-ea"/>
              <a:cs typeface="+mn-cs"/>
            </a:endParaRPr>
          </a:p>
          <a:p>
            <a:pPr rtl="0" fontAlgn="base"/>
            <a:r>
              <a:rPr lang="sv-SE" sz="1200" b="0" i="0" kern="1200" dirty="0">
                <a:solidFill>
                  <a:schemeClr val="tx1"/>
                </a:solidFill>
                <a:effectLst/>
                <a:latin typeface="+mn-lt"/>
                <a:ea typeface="+mn-ea"/>
                <a:cs typeface="+mn-cs"/>
              </a:rPr>
              <a:t>Det här gör "vem" till en pedagogisk fråga snarare än en teknisk. Samma AI-verktyg, samma uppgift, men eleverna möter det med olika behov och vanor. De som är mest bekväma med ett snabbt, säkert svar ofta är just de som behöver mest stöd i att </a:t>
            </a:r>
            <a:r>
              <a:rPr lang="sv-SE" sz="1200" b="1" i="0" kern="1200" dirty="0">
                <a:solidFill>
                  <a:schemeClr val="tx1"/>
                </a:solidFill>
                <a:effectLst/>
                <a:latin typeface="+mn-lt"/>
                <a:ea typeface="+mn-ea"/>
                <a:cs typeface="+mn-cs"/>
              </a:rPr>
              <a:t>stanna kvar i osäkerheten</a:t>
            </a:r>
            <a:endParaRPr lang="en-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a typeface="Calibri" pitchFamily="34" charset="-122"/>
              <a:cs typeface="Calibri" pitchFamily="34" charset="-120"/>
            </a:endParaRPr>
          </a:p>
        </p:txBody>
      </p:sp>
      <p:sp>
        <p:nvSpPr>
          <p:cNvPr id="4" name="Slide Number Placeholder 3"/>
          <p:cNvSpPr>
            <a:spLocks noGrp="1"/>
          </p:cNvSpPr>
          <p:nvPr>
            <p:ph type="sldNum" sz="quarter" idx="5"/>
          </p:nvPr>
        </p:nvSpPr>
        <p:spPr/>
        <p:txBody>
          <a:bodyPr/>
          <a:lstStyle/>
          <a:p>
            <a:fld id="{3F124BBE-F09E-3F4C-9ED1-AD12583997AC}" type="slidenum">
              <a:rPr lang="sv-SE" smtClean="0"/>
              <a:t>8</a:t>
            </a:fld>
            <a:endParaRPr lang="sv-SE"/>
          </a:p>
        </p:txBody>
      </p:sp>
    </p:spTree>
    <p:extLst>
      <p:ext uri="{BB962C8B-B14F-4D97-AF65-F5344CB8AC3E}">
        <p14:creationId xmlns:p14="http://schemas.microsoft.com/office/powerpoint/2010/main" val="1267593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807E-77FE-EACB-9D22-2CB27C2C96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99E5C-2915-936F-53BF-FA8A694BD199}"/>
              </a:ext>
            </a:extLst>
          </p:cNvPr>
          <p:cNvSpPr>
            <a:spLocks noGrp="1" noRot="1" noChangeAspect="1"/>
          </p:cNvSpPr>
          <p:nvPr>
            <p:ph type="sldImg"/>
          </p:nvPr>
        </p:nvSpPr>
        <p:spPr/>
        <p:txBody>
          <a:bodyPr/>
          <a:lstStyle/>
          <a:p>
            <a:endParaRPr lang="sv-SE"/>
          </a:p>
        </p:txBody>
      </p:sp>
      <p:sp>
        <p:nvSpPr>
          <p:cNvPr id="3" name="Notes Placeholder 2">
            <a:extLst>
              <a:ext uri="{FF2B5EF4-FFF2-40B4-BE49-F238E27FC236}">
                <a16:creationId xmlns:a16="http://schemas.microsoft.com/office/drawing/2014/main" id="{3630969F-20B6-F173-1DD8-9E72C44F1CED}"/>
              </a:ext>
            </a:extLst>
          </p:cNvPr>
          <p:cNvSpPr>
            <a:spLocks noGrp="1"/>
          </p:cNvSpPr>
          <p:nvPr>
            <p:ph type="body" idx="1"/>
          </p:nvPr>
        </p:nvSpPr>
        <p:spPr/>
        <p:txBody>
          <a:bodyPr/>
          <a:lstStyle/>
          <a:p>
            <a:pPr rtl="0"/>
            <a:r>
              <a:rPr lang="en-SE" dirty="0"/>
              <a:t>För att sammanfatta: för att utveckla den AI-kompetens eleverna behöver för att verka i dagens digitala samhälle måste vi hjälpa dem att reflektera över sitt eget lärande och över konsekvenserna av kognitiv avlastning.</a:t>
            </a:r>
          </a:p>
          <a:p>
            <a:pPr rtl="0"/>
            <a:endParaRPr lang="en-SE" dirty="0"/>
          </a:p>
          <a:p>
            <a:pPr rtl="0"/>
            <a:r>
              <a:rPr lang="en-SE" dirty="0"/>
              <a:t>Och ett sista råd: prata med dina elever. Låt dem delta i samtalet om när, hur och vem. Det i sig blir en övning i metakognition, och ger dem verktyg att reglera sitt eget lärande.</a:t>
            </a:r>
            <a:r>
              <a:rPr lang="en-SE" sz="1200" b="0" i="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FBCB1A08-8F31-4C36-C5CA-4A6A4189CCE3}"/>
              </a:ext>
            </a:extLst>
          </p:cNvPr>
          <p:cNvSpPr>
            <a:spLocks noGrp="1"/>
          </p:cNvSpPr>
          <p:nvPr>
            <p:ph type="sldNum" sz="quarter" idx="5"/>
          </p:nvPr>
        </p:nvSpPr>
        <p:spPr/>
        <p:txBody>
          <a:bodyPr/>
          <a:lstStyle/>
          <a:p>
            <a:fld id="{3F124BBE-F09E-3F4C-9ED1-AD12583997AC}" type="slidenum">
              <a:rPr lang="sv-SE" smtClean="0"/>
              <a:t>9</a:t>
            </a:fld>
            <a:endParaRPr lang="sv-SE"/>
          </a:p>
        </p:txBody>
      </p:sp>
    </p:spTree>
    <p:extLst>
      <p:ext uri="{BB962C8B-B14F-4D97-AF65-F5344CB8AC3E}">
        <p14:creationId xmlns:p14="http://schemas.microsoft.com/office/powerpoint/2010/main" val="2430472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spTree>
    <p:extLst>
      <p:ext uri="{BB962C8B-B14F-4D97-AF65-F5344CB8AC3E}">
        <p14:creationId xmlns:p14="http://schemas.microsoft.com/office/powerpoint/2010/main" val="1428071299"/>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02190E4D-8F81-FE4F-986E-C746DE16C05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644008518"/>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02190E4D-8F81-FE4F-986E-C746DE16C05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endParaRPr lang="sv-SE"/>
          </a:p>
        </p:txBody>
      </p:sp>
      <p:pic>
        <p:nvPicPr>
          <p:cNvPr id="9" name="Bild 8">
            <a:extLst>
              <a:ext uri="{FF2B5EF4-FFF2-40B4-BE49-F238E27FC236}">
                <a16:creationId xmlns:a16="http://schemas.microsoft.com/office/drawing/2014/main" id="{EACB4A23-3C87-4C5A-07DC-8116B46C6C7A}"/>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06866283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GB"/>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2234214984"/>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GB"/>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795850"/>
            <a:ext cx="8805181" cy="453030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48010824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GB"/>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13381840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GB"/>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805182" cy="453030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4110200652"/>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GB"/>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750754" cy="453030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21313574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en-GB"/>
              <a:t>Click to edit Master title style</a:t>
            </a:r>
            <a:endParaRPr lang="sv-SE" dirty="0"/>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255325862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470243975"/>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88463199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spTree>
    <p:extLst>
      <p:ext uri="{BB962C8B-B14F-4D97-AF65-F5344CB8AC3E}">
        <p14:creationId xmlns:p14="http://schemas.microsoft.com/office/powerpoint/2010/main" val="413091861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E53B21-3BB0-7776-1C8F-14570934732F}"/>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33767709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D98A3471-E78E-5A25-CDCD-A70A1BA88DD1}"/>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05833624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83C6AD54-EED3-3960-39F1-6C44C49ED29A}"/>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12795987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4BFF3707-BCF8-3B40-4A6E-BB485A3058DD}"/>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55458034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498978-27A1-BC36-D1C0-F12E64FC5C0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2214480982"/>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925A3E22-BA62-7F69-450C-20B52F594B7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047527822"/>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0A12FA56-217E-78A9-0201-C28109AB8E9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6451343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A5D08FD5-CEDA-760E-6063-D0EA59B0D676}"/>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en-GB"/>
              <a:t>Click to edit Master title style</a:t>
            </a:r>
            <a:endParaRPr lang="sv-SE" dirty="0"/>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GB"/>
              <a:t>Click to edit Master text styles</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215689453"/>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91622001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452879963"/>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Logotype">
            <a:extLst>
              <a:ext uri="{FF2B5EF4-FFF2-40B4-BE49-F238E27FC236}">
                <a16:creationId xmlns:a16="http://schemas.microsoft.com/office/drawing/2014/main" id="{5CB0B686-93A0-FA00-859F-3930A6FB741E}"/>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sp>
        <p:nvSpPr>
          <p:cNvPr id="8" name="Rektangel 7">
            <a:extLst>
              <a:ext uri="{FF2B5EF4-FFF2-40B4-BE49-F238E27FC236}">
                <a16:creationId xmlns:a16="http://schemas.microsoft.com/office/drawing/2014/main" id="{599C849E-1E62-7E27-4099-2DEB2C85E99A}"/>
              </a:ext>
            </a:extLst>
          </p:cNvPr>
          <p:cNvSpPr/>
          <p:nvPr/>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dirty="0">
                <a:latin typeface="+mj-lt"/>
              </a:rPr>
              <a:t>Change background image</a:t>
            </a:r>
          </a:p>
          <a:p>
            <a:pPr marL="162900" indent="-162900" algn="l">
              <a:spcAft>
                <a:spcPts val="600"/>
              </a:spcAft>
              <a:buFont typeface="+mj-lt"/>
              <a:buAutoNum type="arabicPeriod"/>
            </a:pPr>
            <a:r>
              <a:rPr lang="en-US" sz="1000" noProof="0" dirty="0"/>
              <a:t>Select Design &gt; Format Background.</a:t>
            </a:r>
          </a:p>
          <a:p>
            <a:pPr marL="162900" indent="-162900" algn="l">
              <a:spcAft>
                <a:spcPts val="600"/>
              </a:spcAft>
              <a:buFont typeface="+mj-lt"/>
              <a:buAutoNum type="arabicPeriod"/>
            </a:pPr>
            <a:r>
              <a:rPr lang="en-US" sz="1000" noProof="0" dirty="0"/>
              <a:t>In the Format Background pane, select Picture or texture fill.</a:t>
            </a:r>
          </a:p>
          <a:p>
            <a:pPr marL="162900" indent="-162900" algn="l">
              <a:spcAft>
                <a:spcPts val="600"/>
              </a:spcAft>
              <a:buFont typeface="+mj-lt"/>
              <a:buAutoNum type="arabicPeriod"/>
            </a:pPr>
            <a:r>
              <a:rPr lang="en-US" sz="1000" noProof="0" dirty="0"/>
              <a:t>Select File.</a:t>
            </a:r>
          </a:p>
          <a:p>
            <a:pPr marL="162900" indent="-162900" algn="l">
              <a:spcAft>
                <a:spcPts val="600"/>
              </a:spcAft>
              <a:buFont typeface="+mj-lt"/>
              <a:buAutoNum type="arabicPeriod"/>
            </a:pPr>
            <a:r>
              <a:rPr lang="en-US" sz="1000" noProof="0" dirty="0"/>
              <a:t>In the Insert Picture dialog box, choose the picture you want to use and then select Insert.</a:t>
            </a:r>
          </a:p>
        </p:txBody>
      </p:sp>
    </p:spTree>
    <p:extLst>
      <p:ext uri="{BB962C8B-B14F-4D97-AF65-F5344CB8AC3E}">
        <p14:creationId xmlns:p14="http://schemas.microsoft.com/office/powerpoint/2010/main" val="84139369"/>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878588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302739122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91604107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09304676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GB"/>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229919664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GB"/>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665770075"/>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GB"/>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02190E4D-8F81-FE4F-986E-C746DE16C058}" type="slidenum">
              <a:rPr lang="sv-SE" smtClean="0"/>
              <a:t>‹#›</a:t>
            </a:fld>
            <a:endParaRPr lang="sv-SE"/>
          </a:p>
        </p:txBody>
      </p:sp>
      <p:pic>
        <p:nvPicPr>
          <p:cNvPr id="6" name="Bild 5">
            <a:extLst>
              <a:ext uri="{FF2B5EF4-FFF2-40B4-BE49-F238E27FC236}">
                <a16:creationId xmlns:a16="http://schemas.microsoft.com/office/drawing/2014/main" id="{2CD49F62-B17F-4256-87E8-B48CEC1AECFD}"/>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51844082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GB"/>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02190E4D-8F81-FE4F-986E-C746DE16C058}" type="slidenum">
              <a:rPr lang="sv-SE" smtClean="0"/>
              <a:t>‹#›</a:t>
            </a:fld>
            <a:endParaRPr lang="sv-SE"/>
          </a:p>
        </p:txBody>
      </p:sp>
      <p:pic>
        <p:nvPicPr>
          <p:cNvPr id="6" name="Bild 5">
            <a:extLst>
              <a:ext uri="{FF2B5EF4-FFF2-40B4-BE49-F238E27FC236}">
                <a16:creationId xmlns:a16="http://schemas.microsoft.com/office/drawing/2014/main" id="{70BC9548-E26C-77A2-1994-5B2D723366A9}"/>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177520383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GB"/>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02190E4D-8F81-FE4F-986E-C746DE16C058}" type="slidenum">
              <a:rPr lang="sv-SE" smtClean="0"/>
              <a:t>‹#›</a:t>
            </a:fld>
            <a:endParaRPr lang="sv-SE"/>
          </a:p>
        </p:txBody>
      </p:sp>
      <p:pic>
        <p:nvPicPr>
          <p:cNvPr id="6" name="Bild 5">
            <a:extLst>
              <a:ext uri="{FF2B5EF4-FFF2-40B4-BE49-F238E27FC236}">
                <a16:creationId xmlns:a16="http://schemas.microsoft.com/office/drawing/2014/main" id="{C21FC7DD-9D09-44CA-0597-9DEB74E2004D}"/>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1304620272"/>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GB"/>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02190E4D-8F81-FE4F-986E-C746DE16C058}" type="slidenum">
              <a:rPr lang="sv-SE" smtClean="0"/>
              <a:t>‹#›</a:t>
            </a:fld>
            <a:endParaRPr lang="sv-SE"/>
          </a:p>
        </p:txBody>
      </p:sp>
      <p:pic>
        <p:nvPicPr>
          <p:cNvPr id="6" name="Bild 5">
            <a:extLst>
              <a:ext uri="{FF2B5EF4-FFF2-40B4-BE49-F238E27FC236}">
                <a16:creationId xmlns:a16="http://schemas.microsoft.com/office/drawing/2014/main" id="{B0E08DE0-7713-2F89-9CAE-718563F453A7}"/>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552035468"/>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4142094555"/>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671522529"/>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GB"/>
              <a:t>Click to edit Master title style</a:t>
            </a:r>
            <a:endParaRPr lang="sv-SE" dirty="0"/>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402587939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GB"/>
              <a:t>Click to edit Master title style</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21208755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endParaRPr lang="sv-SE"/>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pic>
        <p:nvPicPr>
          <p:cNvPr id="2" name="Bild 1">
            <a:extLst>
              <a:ext uri="{FF2B5EF4-FFF2-40B4-BE49-F238E27FC236}">
                <a16:creationId xmlns:a16="http://schemas.microsoft.com/office/drawing/2014/main" id="{B31C6E16-A8C5-A850-CB5B-D4A530D7DE27}"/>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638127735"/>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endParaRPr lang="sv-SE"/>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pic>
        <p:nvPicPr>
          <p:cNvPr id="2" name="Bild 1">
            <a:extLst>
              <a:ext uri="{FF2B5EF4-FFF2-40B4-BE49-F238E27FC236}">
                <a16:creationId xmlns:a16="http://schemas.microsoft.com/office/drawing/2014/main" id="{0D27DED8-EA09-1EA2-8C8D-DCB1C9F0377C}"/>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303446882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02190E4D-8F81-FE4F-986E-C746DE16C058}" type="slidenum">
              <a:rPr lang="sv-SE" smtClean="0"/>
              <a:t>‹#›</a:t>
            </a:fld>
            <a:endParaRPr lang="sv-SE"/>
          </a:p>
        </p:txBody>
      </p:sp>
      <p:sp>
        <p:nvSpPr>
          <p:cNvPr id="7" name="textruta 6">
            <a:extLst>
              <a:ext uri="{FF2B5EF4-FFF2-40B4-BE49-F238E27FC236}">
                <a16:creationId xmlns:a16="http://schemas.microsoft.com/office/drawing/2014/main" id="{90ED1EC6-276A-A06E-A517-156B8EACE0DE}"/>
              </a:ext>
            </a:extLst>
          </p:cNvPr>
          <p:cNvSpPr txBox="1"/>
          <p:nvPr/>
        </p:nvSpPr>
        <p:spPr>
          <a:xfrm>
            <a:off x="600076" y="1046036"/>
            <a:ext cx="10991850" cy="796252"/>
          </a:xfrm>
          <a:prstGeom prst="rect">
            <a:avLst/>
          </a:prstGeom>
          <a:noFill/>
        </p:spPr>
        <p:txBody>
          <a:bodyPr wrap="square" anchor="t">
            <a:noAutofit/>
          </a:bodyPr>
          <a:lstStyle/>
          <a:p>
            <a:r>
              <a:rPr lang="en-US" sz="3600" b="1" noProof="0" dirty="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dirty="0">
                <a:solidFill>
                  <a:schemeClr val="tx2"/>
                </a:solidFill>
              </a:rPr>
              <a:t>Slide templates</a:t>
            </a:r>
          </a:p>
          <a:p>
            <a:pPr>
              <a:spcAft>
                <a:spcPts val="600"/>
              </a:spcAft>
            </a:pPr>
            <a:r>
              <a:rPr lang="en-US" sz="800" noProof="0" dirty="0"/>
              <a:t>Click on </a:t>
            </a:r>
            <a:r>
              <a:rPr lang="en-US" sz="800" i="1" noProof="0" dirty="0"/>
              <a:t>New slide</a:t>
            </a:r>
            <a:r>
              <a:rPr lang="en-US" sz="800" noProof="0" dirty="0"/>
              <a:t> to see the templates various template slide. Choose one to suite </a:t>
            </a:r>
            <a:br>
              <a:rPr lang="en-US" sz="800" noProof="0" dirty="0"/>
            </a:br>
            <a:r>
              <a:rPr lang="en-US" sz="800" noProof="0" dirty="0"/>
              <a:t>your content.</a:t>
            </a:r>
          </a:p>
        </p:txBody>
      </p:sp>
      <p:sp>
        <p:nvSpPr>
          <p:cNvPr id="8" name="textruta 7">
            <a:extLst>
              <a:ext uri="{FF2B5EF4-FFF2-40B4-BE49-F238E27FC236}">
                <a16:creationId xmlns:a16="http://schemas.microsoft.com/office/drawing/2014/main" id="{768BCC39-F9DA-DF60-4025-17B6E0131556}"/>
              </a:ext>
            </a:extLst>
          </p:cNvPr>
          <p:cNvSpPr txBox="1"/>
          <p:nvPr/>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dirty="0">
                <a:solidFill>
                  <a:schemeClr val="tx2"/>
                </a:solidFill>
              </a:rPr>
              <a:t>Layout</a:t>
            </a:r>
          </a:p>
          <a:p>
            <a:pPr>
              <a:spcAft>
                <a:spcPts val="600"/>
              </a:spcAft>
            </a:pPr>
            <a:r>
              <a:rPr lang="en-US" sz="800" noProof="0" dirty="0"/>
              <a:t>If you’d like to change slide template on an existing slide, click on </a:t>
            </a:r>
            <a:r>
              <a:rPr lang="en-US" sz="800" i="1" noProof="0" dirty="0"/>
              <a:t>Layout</a:t>
            </a:r>
            <a:r>
              <a:rPr lang="en-US" sz="800" noProof="0" dirty="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dirty="0">
                <a:solidFill>
                  <a:schemeClr val="tx2"/>
                </a:solidFill>
              </a:rPr>
              <a:t>Reset</a:t>
            </a:r>
          </a:p>
          <a:p>
            <a:pPr>
              <a:spcAft>
                <a:spcPts val="600"/>
              </a:spcAft>
            </a:pPr>
            <a:r>
              <a:rPr lang="en-US" sz="800" noProof="0" dirty="0"/>
              <a:t>Reset a slide to the slide templates design by </a:t>
            </a:r>
            <a:br>
              <a:rPr lang="en-US" sz="800" noProof="0" dirty="0"/>
            </a:br>
            <a:r>
              <a:rPr lang="en-US" sz="800" noProof="0" dirty="0"/>
              <a:t>clicking on </a:t>
            </a:r>
            <a:r>
              <a:rPr lang="en-US" sz="800" i="1" noProof="0" dirty="0"/>
              <a:t>Reset</a:t>
            </a:r>
            <a:r>
              <a:rPr lang="en-US" sz="800" noProof="0" dirty="0"/>
              <a:t>. </a:t>
            </a:r>
          </a:p>
        </p:txBody>
      </p:sp>
      <p:sp>
        <p:nvSpPr>
          <p:cNvPr id="10" name="textruta 9">
            <a:extLst>
              <a:ext uri="{FF2B5EF4-FFF2-40B4-BE49-F238E27FC236}">
                <a16:creationId xmlns:a16="http://schemas.microsoft.com/office/drawing/2014/main" id="{C49C5967-B80A-E7A8-432B-804EA96184DA}"/>
              </a:ext>
            </a:extLst>
          </p:cNvPr>
          <p:cNvSpPr txBox="1"/>
          <p:nvPr/>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Colors</a:t>
            </a:r>
          </a:p>
          <a:p>
            <a:pPr>
              <a:spcAft>
                <a:spcPts val="600"/>
              </a:spcAft>
            </a:pPr>
            <a:r>
              <a:rPr lang="en-US" sz="800" noProof="0" dirty="0"/>
              <a:t>This template is programmed with the KTH color palette. The correct colors are the in top row under </a:t>
            </a:r>
            <a:r>
              <a:rPr lang="en-US" sz="800" i="1" noProof="0" dirty="0"/>
              <a:t>Theme Colors</a:t>
            </a:r>
            <a:r>
              <a:rPr lang="en-US" sz="800" noProof="0" dirty="0"/>
              <a:t> and all colors under </a:t>
            </a:r>
            <a:r>
              <a:rPr lang="en-US" sz="800" i="1" noProof="0" dirty="0"/>
              <a:t>Custom Colors</a:t>
            </a:r>
            <a:r>
              <a:rPr lang="en-US" sz="800" noProof="0" dirty="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p:nvSpPr>
        <p:spPr>
          <a:xfrm>
            <a:off x="6938221" y="2303726"/>
            <a:ext cx="598588" cy="307777"/>
          </a:xfrm>
          <a:prstGeom prst="rect">
            <a:avLst/>
          </a:prstGeom>
          <a:noFill/>
        </p:spPr>
        <p:txBody>
          <a:bodyPr wrap="square" lIns="0" tIns="0" rIns="0" bIns="0" rtlCol="0">
            <a:spAutoFit/>
          </a:bodyPr>
          <a:lstStyle/>
          <a:p>
            <a:r>
              <a:rPr lang="en-US" sz="500" noProof="0" dirty="0">
                <a:solidFill>
                  <a:srgbClr val="F9535C"/>
                </a:solidFill>
              </a:rPr>
              <a:t>Do </a:t>
            </a:r>
            <a:r>
              <a:rPr lang="en-US" sz="500" u="sng" noProof="0" dirty="0">
                <a:solidFill>
                  <a:srgbClr val="F9535C"/>
                </a:solidFill>
              </a:rPr>
              <a:t>NOT</a:t>
            </a:r>
            <a:r>
              <a:rPr lang="en-US" sz="500" noProof="0" dirty="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Change the image crop</a:t>
            </a:r>
          </a:p>
          <a:p>
            <a:pPr>
              <a:spcAft>
                <a:spcPts val="600"/>
              </a:spcAft>
            </a:pPr>
            <a:r>
              <a:rPr lang="en-US" sz="800" noProof="0" dirty="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dirty="0"/>
              <a:t>Select the image and go to </a:t>
            </a:r>
            <a:br>
              <a:rPr lang="en-US" sz="800" noProof="0" dirty="0"/>
            </a:br>
            <a:r>
              <a:rPr lang="en-US" sz="800" noProof="0" dirty="0"/>
              <a:t>the </a:t>
            </a:r>
            <a:r>
              <a:rPr lang="en-US" sz="800" i="1" noProof="0" dirty="0"/>
              <a:t>Picture Format </a:t>
            </a:r>
            <a:r>
              <a:rPr lang="en-US" sz="800" noProof="0" dirty="0"/>
              <a:t>tab. </a:t>
            </a:r>
          </a:p>
          <a:p>
            <a:pPr marL="120600" indent="-120600">
              <a:spcAft>
                <a:spcPts val="600"/>
              </a:spcAft>
              <a:buClr>
                <a:schemeClr val="accent1"/>
              </a:buClr>
              <a:buFont typeface="+mj-lt"/>
              <a:buAutoNum type="arabicPeriod"/>
            </a:pPr>
            <a:r>
              <a:rPr lang="en-US" sz="800" noProof="0" dirty="0"/>
              <a:t>Choose </a:t>
            </a:r>
            <a:r>
              <a:rPr lang="en-US" sz="800" i="1" noProof="0" dirty="0"/>
              <a:t>Crop</a:t>
            </a:r>
            <a:r>
              <a:rPr lang="en-US" sz="800" noProof="0" dirty="0"/>
              <a:t>. Now, the entire image is visible, the cropped out parts are darker. </a:t>
            </a:r>
          </a:p>
          <a:p>
            <a:pPr marL="120600" indent="-120600">
              <a:spcAft>
                <a:spcPts val="600"/>
              </a:spcAft>
              <a:buClr>
                <a:schemeClr val="accent1"/>
              </a:buClr>
              <a:buFont typeface="+mj-lt"/>
              <a:buAutoNum type="arabicPeriod"/>
            </a:pPr>
            <a:r>
              <a:rPr lang="en-US" sz="800" noProof="0" dirty="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dirty="0">
                <a:solidFill>
                  <a:schemeClr val="tx2"/>
                </a:solidFill>
              </a:rPr>
              <a:t>Edit image background</a:t>
            </a:r>
          </a:p>
          <a:p>
            <a:pPr marL="120600" indent="-120600">
              <a:spcAft>
                <a:spcPts val="600"/>
              </a:spcAft>
              <a:buClr>
                <a:schemeClr val="accent1"/>
              </a:buClr>
              <a:buAutoNum type="arabicPeriod"/>
            </a:pPr>
            <a:r>
              <a:rPr lang="en-US" sz="800" noProof="0" dirty="0"/>
              <a:t>Select </a:t>
            </a:r>
            <a:r>
              <a:rPr lang="en-US" sz="800" i="1" noProof="0" dirty="0"/>
              <a:t>Design</a:t>
            </a:r>
            <a:r>
              <a:rPr lang="en-US" sz="800" noProof="0" dirty="0"/>
              <a:t> &gt; </a:t>
            </a:r>
            <a:r>
              <a:rPr lang="en-US" sz="800" i="1" noProof="0" dirty="0"/>
              <a:t>Format Background</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Format Background pane</a:t>
            </a:r>
            <a:r>
              <a:rPr lang="en-US" sz="800" noProof="0" dirty="0"/>
              <a:t>, select </a:t>
            </a:r>
            <a:r>
              <a:rPr lang="en-US" sz="800" i="1" noProof="0" dirty="0"/>
              <a:t>Picture or texture fill</a:t>
            </a:r>
            <a:r>
              <a:rPr lang="en-US" sz="800" noProof="0" dirty="0"/>
              <a:t>.</a:t>
            </a:r>
          </a:p>
          <a:p>
            <a:pPr marL="120600" indent="-120600">
              <a:spcAft>
                <a:spcPts val="600"/>
              </a:spcAft>
              <a:buClr>
                <a:schemeClr val="accent1"/>
              </a:buClr>
              <a:buAutoNum type="arabicPeriod"/>
            </a:pPr>
            <a:r>
              <a:rPr lang="en-US" sz="800" noProof="0" dirty="0"/>
              <a:t>Select </a:t>
            </a:r>
            <a:r>
              <a:rPr lang="en-US" sz="800" i="1" noProof="0" dirty="0"/>
              <a:t>File</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Insert Picture</a:t>
            </a:r>
            <a:r>
              <a:rPr lang="en-US" sz="800" noProof="0" dirty="0"/>
              <a:t> dialog box, choose the picture </a:t>
            </a:r>
            <a:br>
              <a:rPr lang="en-US" sz="800" noProof="0" dirty="0"/>
            </a:br>
            <a:r>
              <a:rPr lang="en-US" sz="800" noProof="0" dirty="0"/>
              <a:t>you want to use and then select </a:t>
            </a:r>
            <a:r>
              <a:rPr lang="en-US" sz="800" i="1" noProof="0" dirty="0"/>
              <a:t>Insert</a:t>
            </a:r>
            <a:r>
              <a:rPr lang="en-US" sz="800" noProof="0" dirty="0"/>
              <a:t>.</a:t>
            </a:r>
          </a:p>
        </p:txBody>
      </p:sp>
      <p:sp>
        <p:nvSpPr>
          <p:cNvPr id="24" name="textruta 23">
            <a:extLst>
              <a:ext uri="{FF2B5EF4-FFF2-40B4-BE49-F238E27FC236}">
                <a16:creationId xmlns:a16="http://schemas.microsoft.com/office/drawing/2014/main" id="{49208D86-4998-5146-37DE-48F0F8DCB7BC}"/>
              </a:ext>
            </a:extLst>
          </p:cNvPr>
          <p:cNvSpPr txBox="1"/>
          <p:nvPr/>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dirty="0">
                <a:solidFill>
                  <a:schemeClr val="tx2"/>
                </a:solidFill>
              </a:rPr>
              <a:t>Header and footer</a:t>
            </a:r>
          </a:p>
          <a:p>
            <a:pPr>
              <a:spcAft>
                <a:spcPts val="600"/>
              </a:spcAft>
            </a:pPr>
            <a:r>
              <a:rPr lang="en-US" sz="800" noProof="0" dirty="0"/>
              <a:t>Insert header/footer, </a:t>
            </a:r>
            <a:br>
              <a:rPr lang="en-US" sz="800" noProof="0" dirty="0"/>
            </a:br>
            <a:r>
              <a:rPr lang="en-US" sz="800" noProof="0" dirty="0"/>
              <a:t>date and page numbers:</a:t>
            </a:r>
          </a:p>
          <a:p>
            <a:pPr marL="120600" indent="-120600">
              <a:spcAft>
                <a:spcPts val="600"/>
              </a:spcAft>
              <a:buClr>
                <a:schemeClr val="accent1"/>
              </a:buClr>
              <a:buFont typeface="+mj-lt"/>
              <a:buAutoNum type="arabicPeriod"/>
            </a:pPr>
            <a:r>
              <a:rPr lang="en-US" sz="800" noProof="0" dirty="0"/>
              <a:t>On the </a:t>
            </a:r>
            <a:r>
              <a:rPr lang="en-US" sz="800" i="1" noProof="0" dirty="0"/>
              <a:t>Insert</a:t>
            </a:r>
            <a:r>
              <a:rPr lang="en-US" sz="800" noProof="0" dirty="0"/>
              <a:t> tab, </a:t>
            </a:r>
            <a:br>
              <a:rPr lang="en-US" sz="800" noProof="0" dirty="0"/>
            </a:br>
            <a:r>
              <a:rPr lang="en-US" sz="800" noProof="0" dirty="0"/>
              <a:t>click </a:t>
            </a:r>
            <a:r>
              <a:rPr lang="en-US" sz="800" i="1" noProof="0" dirty="0"/>
              <a:t>Header &amp; Footer</a:t>
            </a:r>
            <a:r>
              <a:rPr lang="en-US" sz="800" noProof="0" dirty="0"/>
              <a:t>.</a:t>
            </a:r>
          </a:p>
          <a:p>
            <a:pPr marL="120600" indent="-120600">
              <a:spcAft>
                <a:spcPts val="600"/>
              </a:spcAft>
              <a:buClr>
                <a:schemeClr val="accent1"/>
              </a:buClr>
              <a:buFont typeface="+mj-lt"/>
              <a:buAutoNum type="arabicPeriod"/>
            </a:pPr>
            <a:r>
              <a:rPr lang="en-US" sz="800" noProof="0" dirty="0"/>
              <a:t>In the Header and Footer box, on the Slide tab, select the information you want.</a:t>
            </a:r>
          </a:p>
          <a:p>
            <a:pPr marL="120600" indent="-120600">
              <a:spcAft>
                <a:spcPts val="600"/>
              </a:spcAft>
              <a:buClr>
                <a:schemeClr val="accent1"/>
              </a:buClr>
              <a:buFont typeface="+mj-lt"/>
              <a:buAutoNum type="arabicPeriod"/>
            </a:pPr>
            <a:r>
              <a:rPr lang="en-US" sz="800" noProof="0" dirty="0"/>
              <a:t>Click </a:t>
            </a:r>
            <a:r>
              <a:rPr lang="en-US" sz="800" i="1" noProof="0" dirty="0"/>
              <a:t>Apply to All</a:t>
            </a:r>
            <a:r>
              <a:rPr lang="en-US" sz="800" noProof="0" dirty="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4" name="Rektangel 1123">
              <a:extLst>
                <a:ext uri="{FF2B5EF4-FFF2-40B4-BE49-F238E27FC236}">
                  <a16:creationId xmlns:a16="http://schemas.microsoft.com/office/drawing/2014/main" id="{97E61731-FF1C-C73E-9B81-82B5C53D7931}"/>
                </a:ext>
              </a:extLst>
            </p:cNvPr>
            <p:cNvSpPr/>
            <p:nvPr/>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71A7971D-8FD8-6FAF-FBCA-543DAC638849}"/>
                </a:ext>
              </a:extLst>
            </p:cNvPr>
            <p:cNvSpPr/>
            <p:nvPr/>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0" name="Rektangel 19">
              <a:extLst>
                <a:ext uri="{FF2B5EF4-FFF2-40B4-BE49-F238E27FC236}">
                  <a16:creationId xmlns:a16="http://schemas.microsoft.com/office/drawing/2014/main" id="{C9DDD11C-85E2-44BE-6A91-D72279994B26}"/>
                </a:ext>
              </a:extLst>
            </p:cNvPr>
            <p:cNvSpPr/>
            <p:nvPr/>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A5F72BB2-8D37-F99C-624D-D6B83AEDB706}"/>
                </a:ext>
              </a:extLst>
            </p:cNvPr>
            <p:cNvSpPr/>
            <p:nvPr/>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84DFF5F4-D1BE-880D-87D8-99BD8D5986B4}"/>
                </a:ext>
              </a:extLst>
            </p:cNvPr>
            <p:cNvSpPr/>
            <p:nvPr/>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57799422-9E37-147F-C5EF-BD69600A0259}"/>
                </a:ext>
              </a:extLst>
            </p:cNvPr>
            <p:cNvSpPr/>
            <p:nvPr/>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CF0BD3BD-CA59-5181-6A7D-85BA481CF469}"/>
                </a:ext>
              </a:extLst>
            </p:cNvPr>
            <p:cNvSpPr/>
            <p:nvPr/>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AD483FB7-DFED-6269-FDB3-DA99BF8F1738}"/>
                </a:ext>
              </a:extLst>
            </p:cNvPr>
            <p:cNvSpPr/>
            <p:nvPr/>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53C50CD2-78C6-259C-97BD-526C014CEC81}"/>
                </a:ext>
              </a:extLst>
            </p:cNvPr>
            <p:cNvSpPr/>
            <p:nvPr/>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Rektangel 46">
              <a:extLst>
                <a:ext uri="{FF2B5EF4-FFF2-40B4-BE49-F238E27FC236}">
                  <a16:creationId xmlns:a16="http://schemas.microsoft.com/office/drawing/2014/main" id="{8C1EA23D-35AA-C628-1834-7EC9974FAFA4}"/>
                </a:ext>
              </a:extLst>
            </p:cNvPr>
            <p:cNvSpPr/>
            <p:nvPr/>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5" name="Rektangel 54">
              <a:extLst>
                <a:ext uri="{FF2B5EF4-FFF2-40B4-BE49-F238E27FC236}">
                  <a16:creationId xmlns:a16="http://schemas.microsoft.com/office/drawing/2014/main" id="{583F96BE-E130-3FDD-576F-874BDC4A6C90}"/>
                </a:ext>
              </a:extLst>
            </p:cNvPr>
            <p:cNvSpPr/>
            <p:nvPr/>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3" name="Rektangel 62">
              <a:extLst>
                <a:ext uri="{FF2B5EF4-FFF2-40B4-BE49-F238E27FC236}">
                  <a16:creationId xmlns:a16="http://schemas.microsoft.com/office/drawing/2014/main" id="{33F1335E-E254-7491-5F15-30754BBD151E}"/>
                </a:ext>
              </a:extLst>
            </p:cNvPr>
            <p:cNvSpPr/>
            <p:nvPr/>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33" name="Rektangel 1032">
              <a:extLst>
                <a:ext uri="{FF2B5EF4-FFF2-40B4-BE49-F238E27FC236}">
                  <a16:creationId xmlns:a16="http://schemas.microsoft.com/office/drawing/2014/main" id="{B691ED7D-5446-C50C-8BC0-D7AB6D614765}"/>
                </a:ext>
              </a:extLst>
            </p:cNvPr>
            <p:cNvSpPr/>
            <p:nvPr/>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2" name="Rektangel 1041">
              <a:extLst>
                <a:ext uri="{FF2B5EF4-FFF2-40B4-BE49-F238E27FC236}">
                  <a16:creationId xmlns:a16="http://schemas.microsoft.com/office/drawing/2014/main" id="{7F5FD652-25CD-24B4-271B-3CFC6E465C27}"/>
                </a:ext>
              </a:extLst>
            </p:cNvPr>
            <p:cNvSpPr/>
            <p:nvPr/>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3" name="Rektangel 1042">
              <a:extLst>
                <a:ext uri="{FF2B5EF4-FFF2-40B4-BE49-F238E27FC236}">
                  <a16:creationId xmlns:a16="http://schemas.microsoft.com/office/drawing/2014/main" id="{46276B80-6A92-8513-3337-2E24980A3660}"/>
                </a:ext>
              </a:extLst>
            </p:cNvPr>
            <p:cNvSpPr/>
            <p:nvPr/>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4" name="Rektangel 1043">
              <a:extLst>
                <a:ext uri="{FF2B5EF4-FFF2-40B4-BE49-F238E27FC236}">
                  <a16:creationId xmlns:a16="http://schemas.microsoft.com/office/drawing/2014/main" id="{DF08EB8B-05A1-5D1E-3453-E35F156EA44C}"/>
                </a:ext>
              </a:extLst>
            </p:cNvPr>
            <p:cNvSpPr/>
            <p:nvPr/>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5" name="Rektangel 1044">
              <a:extLst>
                <a:ext uri="{FF2B5EF4-FFF2-40B4-BE49-F238E27FC236}">
                  <a16:creationId xmlns:a16="http://schemas.microsoft.com/office/drawing/2014/main" id="{73BCDEB0-F256-9D9A-1735-36C73E5A4254}"/>
                </a:ext>
              </a:extLst>
            </p:cNvPr>
            <p:cNvSpPr/>
            <p:nvPr/>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6" name="Rektangel 1045">
              <a:extLst>
                <a:ext uri="{FF2B5EF4-FFF2-40B4-BE49-F238E27FC236}">
                  <a16:creationId xmlns:a16="http://schemas.microsoft.com/office/drawing/2014/main" id="{8FB9E9DD-EB3E-746C-2937-90EBE84B3B2A}"/>
                </a:ext>
              </a:extLst>
            </p:cNvPr>
            <p:cNvSpPr/>
            <p:nvPr/>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7" name="Rektangel 1046">
              <a:extLst>
                <a:ext uri="{FF2B5EF4-FFF2-40B4-BE49-F238E27FC236}">
                  <a16:creationId xmlns:a16="http://schemas.microsoft.com/office/drawing/2014/main" id="{BF36CC62-D665-E681-0504-9607980B29D1}"/>
                </a:ext>
              </a:extLst>
            </p:cNvPr>
            <p:cNvSpPr/>
            <p:nvPr/>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8" name="Rektangel 1047">
              <a:extLst>
                <a:ext uri="{FF2B5EF4-FFF2-40B4-BE49-F238E27FC236}">
                  <a16:creationId xmlns:a16="http://schemas.microsoft.com/office/drawing/2014/main" id="{2ED8E59C-4621-6900-D5FB-392B5F63EB15}"/>
                </a:ext>
              </a:extLst>
            </p:cNvPr>
            <p:cNvSpPr/>
            <p:nvPr/>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9" name="Rektangel 1048">
              <a:extLst>
                <a:ext uri="{FF2B5EF4-FFF2-40B4-BE49-F238E27FC236}">
                  <a16:creationId xmlns:a16="http://schemas.microsoft.com/office/drawing/2014/main" id="{1D1DFB72-8F94-C092-AB42-28E3BBF12D65}"/>
                </a:ext>
              </a:extLst>
            </p:cNvPr>
            <p:cNvSpPr/>
            <p:nvPr/>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0" name="Rektangel 1049">
              <a:extLst>
                <a:ext uri="{FF2B5EF4-FFF2-40B4-BE49-F238E27FC236}">
                  <a16:creationId xmlns:a16="http://schemas.microsoft.com/office/drawing/2014/main" id="{9B388C52-8786-0F82-B433-3A79F1A4541A}"/>
                </a:ext>
              </a:extLst>
            </p:cNvPr>
            <p:cNvSpPr/>
            <p:nvPr/>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1" name="Rektangel 1050">
              <a:extLst>
                <a:ext uri="{FF2B5EF4-FFF2-40B4-BE49-F238E27FC236}">
                  <a16:creationId xmlns:a16="http://schemas.microsoft.com/office/drawing/2014/main" id="{D4A998FA-E595-5120-1049-A3CC1C33E72E}"/>
                </a:ext>
              </a:extLst>
            </p:cNvPr>
            <p:cNvSpPr/>
            <p:nvPr/>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2" name="Rektangel 1051">
              <a:extLst>
                <a:ext uri="{FF2B5EF4-FFF2-40B4-BE49-F238E27FC236}">
                  <a16:creationId xmlns:a16="http://schemas.microsoft.com/office/drawing/2014/main" id="{C8E27C97-6977-891F-B3C0-4CDE580AF57D}"/>
                </a:ext>
              </a:extLst>
            </p:cNvPr>
            <p:cNvSpPr/>
            <p:nvPr/>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3" name="Rektangel 1052">
              <a:extLst>
                <a:ext uri="{FF2B5EF4-FFF2-40B4-BE49-F238E27FC236}">
                  <a16:creationId xmlns:a16="http://schemas.microsoft.com/office/drawing/2014/main" id="{19FB03B5-BA18-74B7-9DEB-889CA8566539}"/>
                </a:ext>
              </a:extLst>
            </p:cNvPr>
            <p:cNvSpPr/>
            <p:nvPr/>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4" name="Rektangel 1053">
              <a:extLst>
                <a:ext uri="{FF2B5EF4-FFF2-40B4-BE49-F238E27FC236}">
                  <a16:creationId xmlns:a16="http://schemas.microsoft.com/office/drawing/2014/main" id="{57CEB0A0-35F5-997A-61EB-3E655B67D34B}"/>
                </a:ext>
              </a:extLst>
            </p:cNvPr>
            <p:cNvSpPr/>
            <p:nvPr/>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5" name="Rektangel 1054">
              <a:extLst>
                <a:ext uri="{FF2B5EF4-FFF2-40B4-BE49-F238E27FC236}">
                  <a16:creationId xmlns:a16="http://schemas.microsoft.com/office/drawing/2014/main" id="{187C5504-CF38-10EF-6656-9D373F47022B}"/>
                </a:ext>
              </a:extLst>
            </p:cNvPr>
            <p:cNvSpPr/>
            <p:nvPr/>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6" name="Rektangel 1055">
              <a:extLst>
                <a:ext uri="{FF2B5EF4-FFF2-40B4-BE49-F238E27FC236}">
                  <a16:creationId xmlns:a16="http://schemas.microsoft.com/office/drawing/2014/main" id="{00ECB6FD-B078-6ED8-3BF0-E6FFFB4125FF}"/>
                </a:ext>
              </a:extLst>
            </p:cNvPr>
            <p:cNvSpPr/>
            <p:nvPr/>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7" name="Rektangel 1056">
              <a:extLst>
                <a:ext uri="{FF2B5EF4-FFF2-40B4-BE49-F238E27FC236}">
                  <a16:creationId xmlns:a16="http://schemas.microsoft.com/office/drawing/2014/main" id="{2A81D134-CDD5-3A11-68DD-9A7DA325C5E2}"/>
                </a:ext>
              </a:extLst>
            </p:cNvPr>
            <p:cNvSpPr/>
            <p:nvPr/>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8" name="Rektangel 1057">
              <a:extLst>
                <a:ext uri="{FF2B5EF4-FFF2-40B4-BE49-F238E27FC236}">
                  <a16:creationId xmlns:a16="http://schemas.microsoft.com/office/drawing/2014/main" id="{A3E6B7BF-B8DF-4895-BFF7-E48F3EA56C3C}"/>
                </a:ext>
              </a:extLst>
            </p:cNvPr>
            <p:cNvSpPr/>
            <p:nvPr/>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9" name="Rektangel 1058">
              <a:extLst>
                <a:ext uri="{FF2B5EF4-FFF2-40B4-BE49-F238E27FC236}">
                  <a16:creationId xmlns:a16="http://schemas.microsoft.com/office/drawing/2014/main" id="{C9880F48-FE6A-D652-5F55-4BD96B03F4E4}"/>
                </a:ext>
              </a:extLst>
            </p:cNvPr>
            <p:cNvSpPr/>
            <p:nvPr/>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0" name="Rektangel 1059">
              <a:extLst>
                <a:ext uri="{FF2B5EF4-FFF2-40B4-BE49-F238E27FC236}">
                  <a16:creationId xmlns:a16="http://schemas.microsoft.com/office/drawing/2014/main" id="{3D6EF6E0-55EF-D427-7BD3-3F9C9599C746}"/>
                </a:ext>
              </a:extLst>
            </p:cNvPr>
            <p:cNvSpPr/>
            <p:nvPr/>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1" name="Rektangel 1060">
              <a:extLst>
                <a:ext uri="{FF2B5EF4-FFF2-40B4-BE49-F238E27FC236}">
                  <a16:creationId xmlns:a16="http://schemas.microsoft.com/office/drawing/2014/main" id="{BB5DD28F-1631-1EC1-63A2-5C34A28B0C19}"/>
                </a:ext>
              </a:extLst>
            </p:cNvPr>
            <p:cNvSpPr/>
            <p:nvPr/>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2" name="Rektangel 1061">
              <a:extLst>
                <a:ext uri="{FF2B5EF4-FFF2-40B4-BE49-F238E27FC236}">
                  <a16:creationId xmlns:a16="http://schemas.microsoft.com/office/drawing/2014/main" id="{C2846DE4-F371-1BF5-4167-59B95320B756}"/>
                </a:ext>
              </a:extLst>
            </p:cNvPr>
            <p:cNvSpPr/>
            <p:nvPr/>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3" name="Rektangel 1062">
              <a:extLst>
                <a:ext uri="{FF2B5EF4-FFF2-40B4-BE49-F238E27FC236}">
                  <a16:creationId xmlns:a16="http://schemas.microsoft.com/office/drawing/2014/main" id="{D1FCE270-22E9-6108-5292-0A2E890C7042}"/>
                </a:ext>
              </a:extLst>
            </p:cNvPr>
            <p:cNvSpPr/>
            <p:nvPr/>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4" name="Rektangel 1063">
              <a:extLst>
                <a:ext uri="{FF2B5EF4-FFF2-40B4-BE49-F238E27FC236}">
                  <a16:creationId xmlns:a16="http://schemas.microsoft.com/office/drawing/2014/main" id="{E0AB0C3D-3E2C-BA8B-F8FF-D1BAE2FD78AB}"/>
                </a:ext>
              </a:extLst>
            </p:cNvPr>
            <p:cNvSpPr/>
            <p:nvPr/>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5" name="Rektangel 1064">
              <a:extLst>
                <a:ext uri="{FF2B5EF4-FFF2-40B4-BE49-F238E27FC236}">
                  <a16:creationId xmlns:a16="http://schemas.microsoft.com/office/drawing/2014/main" id="{A5B9B835-C0B3-CE1F-0F4F-E77B314EE265}"/>
                </a:ext>
              </a:extLst>
            </p:cNvPr>
            <p:cNvSpPr/>
            <p:nvPr/>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6" name="Rektangel 1065">
              <a:extLst>
                <a:ext uri="{FF2B5EF4-FFF2-40B4-BE49-F238E27FC236}">
                  <a16:creationId xmlns:a16="http://schemas.microsoft.com/office/drawing/2014/main" id="{B6F46CE6-CCAF-9D3F-1627-61487FF99D45}"/>
                </a:ext>
              </a:extLst>
            </p:cNvPr>
            <p:cNvSpPr/>
            <p:nvPr/>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7" name="Rektangel 1066">
              <a:extLst>
                <a:ext uri="{FF2B5EF4-FFF2-40B4-BE49-F238E27FC236}">
                  <a16:creationId xmlns:a16="http://schemas.microsoft.com/office/drawing/2014/main" id="{B0D96E62-E6D5-5382-108B-2D8B21B1C7C0}"/>
                </a:ext>
              </a:extLst>
            </p:cNvPr>
            <p:cNvSpPr/>
            <p:nvPr/>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8" name="Rektangel 1067">
              <a:extLst>
                <a:ext uri="{FF2B5EF4-FFF2-40B4-BE49-F238E27FC236}">
                  <a16:creationId xmlns:a16="http://schemas.microsoft.com/office/drawing/2014/main" id="{589AC037-F773-58BF-FA0E-B29A0BAE94D6}"/>
                </a:ext>
              </a:extLst>
            </p:cNvPr>
            <p:cNvSpPr/>
            <p:nvPr/>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9" name="Rektangel 1068">
              <a:extLst>
                <a:ext uri="{FF2B5EF4-FFF2-40B4-BE49-F238E27FC236}">
                  <a16:creationId xmlns:a16="http://schemas.microsoft.com/office/drawing/2014/main" id="{07045815-7B67-4A94-7C17-8D64E287040A}"/>
                </a:ext>
              </a:extLst>
            </p:cNvPr>
            <p:cNvSpPr/>
            <p:nvPr/>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0" name="Rektangel 1069">
              <a:extLst>
                <a:ext uri="{FF2B5EF4-FFF2-40B4-BE49-F238E27FC236}">
                  <a16:creationId xmlns:a16="http://schemas.microsoft.com/office/drawing/2014/main" id="{D85D7A99-C5CD-38F6-939F-A3EF9E12781C}"/>
                </a:ext>
              </a:extLst>
            </p:cNvPr>
            <p:cNvSpPr/>
            <p:nvPr/>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1" name="Rektangel 1070">
              <a:extLst>
                <a:ext uri="{FF2B5EF4-FFF2-40B4-BE49-F238E27FC236}">
                  <a16:creationId xmlns:a16="http://schemas.microsoft.com/office/drawing/2014/main" id="{32FB7A58-1D8F-5665-AC4F-BA2FE1869B27}"/>
                </a:ext>
              </a:extLst>
            </p:cNvPr>
            <p:cNvSpPr/>
            <p:nvPr/>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7" name="Rektangel 1076">
              <a:extLst>
                <a:ext uri="{FF2B5EF4-FFF2-40B4-BE49-F238E27FC236}">
                  <a16:creationId xmlns:a16="http://schemas.microsoft.com/office/drawing/2014/main" id="{5F9AF638-6FAD-3C50-00FA-ADD872158CE5}"/>
                </a:ext>
              </a:extLst>
            </p:cNvPr>
            <p:cNvSpPr/>
            <p:nvPr/>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8" name="Rektangel 1077">
              <a:extLst>
                <a:ext uri="{FF2B5EF4-FFF2-40B4-BE49-F238E27FC236}">
                  <a16:creationId xmlns:a16="http://schemas.microsoft.com/office/drawing/2014/main" id="{C4749DD0-3DD2-A386-7BED-084BA84DBBE6}"/>
                </a:ext>
              </a:extLst>
            </p:cNvPr>
            <p:cNvSpPr/>
            <p:nvPr/>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9" name="Rektangel 1078">
              <a:extLst>
                <a:ext uri="{FF2B5EF4-FFF2-40B4-BE49-F238E27FC236}">
                  <a16:creationId xmlns:a16="http://schemas.microsoft.com/office/drawing/2014/main" id="{B4499066-323D-EE08-E5A2-F43B0807892C}"/>
                </a:ext>
              </a:extLst>
            </p:cNvPr>
            <p:cNvSpPr/>
            <p:nvPr/>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0" name="Rektangel 1079">
              <a:extLst>
                <a:ext uri="{FF2B5EF4-FFF2-40B4-BE49-F238E27FC236}">
                  <a16:creationId xmlns:a16="http://schemas.microsoft.com/office/drawing/2014/main" id="{1BBF49EA-C637-CAB3-6569-11A2CFD31079}"/>
                </a:ext>
              </a:extLst>
            </p:cNvPr>
            <p:cNvSpPr/>
            <p:nvPr/>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1" name="Rektangel 1080">
              <a:extLst>
                <a:ext uri="{FF2B5EF4-FFF2-40B4-BE49-F238E27FC236}">
                  <a16:creationId xmlns:a16="http://schemas.microsoft.com/office/drawing/2014/main" id="{1F27D949-C326-6486-1CD4-2B8AF35ADE78}"/>
                </a:ext>
              </a:extLst>
            </p:cNvPr>
            <p:cNvSpPr/>
            <p:nvPr/>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2" name="Rektangel 1081">
              <a:extLst>
                <a:ext uri="{FF2B5EF4-FFF2-40B4-BE49-F238E27FC236}">
                  <a16:creationId xmlns:a16="http://schemas.microsoft.com/office/drawing/2014/main" id="{F216B4A1-3944-F8CE-8C9B-FA88B4D03E26}"/>
                </a:ext>
              </a:extLst>
            </p:cNvPr>
            <p:cNvSpPr/>
            <p:nvPr/>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3" name="Rektangel 1082">
              <a:extLst>
                <a:ext uri="{FF2B5EF4-FFF2-40B4-BE49-F238E27FC236}">
                  <a16:creationId xmlns:a16="http://schemas.microsoft.com/office/drawing/2014/main" id="{5F4ADBA2-1A1B-A4CA-F30B-B0C82CEC3557}"/>
                </a:ext>
              </a:extLst>
            </p:cNvPr>
            <p:cNvSpPr/>
            <p:nvPr/>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4" name="Rektangel 1083">
              <a:extLst>
                <a:ext uri="{FF2B5EF4-FFF2-40B4-BE49-F238E27FC236}">
                  <a16:creationId xmlns:a16="http://schemas.microsoft.com/office/drawing/2014/main" id="{374BD5DA-8482-21B6-9413-9B1A45CF76C1}"/>
                </a:ext>
              </a:extLst>
            </p:cNvPr>
            <p:cNvSpPr/>
            <p:nvPr/>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5" name="Rektangel 1084">
              <a:extLst>
                <a:ext uri="{FF2B5EF4-FFF2-40B4-BE49-F238E27FC236}">
                  <a16:creationId xmlns:a16="http://schemas.microsoft.com/office/drawing/2014/main" id="{5F6020BD-6733-E876-2089-C3084AEA1A1C}"/>
                </a:ext>
              </a:extLst>
            </p:cNvPr>
            <p:cNvSpPr/>
            <p:nvPr/>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6" name="Rektangel 1085">
              <a:extLst>
                <a:ext uri="{FF2B5EF4-FFF2-40B4-BE49-F238E27FC236}">
                  <a16:creationId xmlns:a16="http://schemas.microsoft.com/office/drawing/2014/main" id="{C4348C5F-5E10-920F-C2FB-889532E2F622}"/>
                </a:ext>
              </a:extLst>
            </p:cNvPr>
            <p:cNvSpPr/>
            <p:nvPr/>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7" name="Rektangel 1086">
              <a:extLst>
                <a:ext uri="{FF2B5EF4-FFF2-40B4-BE49-F238E27FC236}">
                  <a16:creationId xmlns:a16="http://schemas.microsoft.com/office/drawing/2014/main" id="{D2D321FD-AE36-8DCA-8744-C0F46B88F58C}"/>
                </a:ext>
              </a:extLst>
            </p:cNvPr>
            <p:cNvSpPr/>
            <p:nvPr/>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8" name="Rektangel 1087">
              <a:extLst>
                <a:ext uri="{FF2B5EF4-FFF2-40B4-BE49-F238E27FC236}">
                  <a16:creationId xmlns:a16="http://schemas.microsoft.com/office/drawing/2014/main" id="{A93DF2FE-61D7-AA01-C339-B2ECCF6D103B}"/>
                </a:ext>
              </a:extLst>
            </p:cNvPr>
            <p:cNvSpPr/>
            <p:nvPr/>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9" name="Rektangel 1088">
              <a:extLst>
                <a:ext uri="{FF2B5EF4-FFF2-40B4-BE49-F238E27FC236}">
                  <a16:creationId xmlns:a16="http://schemas.microsoft.com/office/drawing/2014/main" id="{89244240-2B76-F8CB-21C9-2B1FA90DD280}"/>
                </a:ext>
              </a:extLst>
            </p:cNvPr>
            <p:cNvSpPr/>
            <p:nvPr/>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0" name="Rektangel 1089">
              <a:extLst>
                <a:ext uri="{FF2B5EF4-FFF2-40B4-BE49-F238E27FC236}">
                  <a16:creationId xmlns:a16="http://schemas.microsoft.com/office/drawing/2014/main" id="{33D9BE51-B8F2-F451-C1A3-3725C01F9D93}"/>
                </a:ext>
              </a:extLst>
            </p:cNvPr>
            <p:cNvSpPr/>
            <p:nvPr/>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1" name="Rektangel 1090">
              <a:extLst>
                <a:ext uri="{FF2B5EF4-FFF2-40B4-BE49-F238E27FC236}">
                  <a16:creationId xmlns:a16="http://schemas.microsoft.com/office/drawing/2014/main" id="{ACA30911-7D60-921E-C70A-F693BE675834}"/>
                </a:ext>
              </a:extLst>
            </p:cNvPr>
            <p:cNvSpPr/>
            <p:nvPr/>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2" name="Rektangel 1091">
              <a:extLst>
                <a:ext uri="{FF2B5EF4-FFF2-40B4-BE49-F238E27FC236}">
                  <a16:creationId xmlns:a16="http://schemas.microsoft.com/office/drawing/2014/main" id="{7C3A2D5F-4466-B210-4CF0-4DBBC6BB3BA6}"/>
                </a:ext>
              </a:extLst>
            </p:cNvPr>
            <p:cNvSpPr/>
            <p:nvPr/>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3" name="Rektangel 1092">
              <a:extLst>
                <a:ext uri="{FF2B5EF4-FFF2-40B4-BE49-F238E27FC236}">
                  <a16:creationId xmlns:a16="http://schemas.microsoft.com/office/drawing/2014/main" id="{3DB1223D-C353-676D-5093-C19368A843EA}"/>
                </a:ext>
              </a:extLst>
            </p:cNvPr>
            <p:cNvSpPr/>
            <p:nvPr/>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4" name="Rektangel 1093">
              <a:extLst>
                <a:ext uri="{FF2B5EF4-FFF2-40B4-BE49-F238E27FC236}">
                  <a16:creationId xmlns:a16="http://schemas.microsoft.com/office/drawing/2014/main" id="{ECBE00DC-9A99-ED4F-7AB0-E71447F5BE95}"/>
                </a:ext>
              </a:extLst>
            </p:cNvPr>
            <p:cNvSpPr/>
            <p:nvPr/>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5" name="Rektangel 1094">
              <a:extLst>
                <a:ext uri="{FF2B5EF4-FFF2-40B4-BE49-F238E27FC236}">
                  <a16:creationId xmlns:a16="http://schemas.microsoft.com/office/drawing/2014/main" id="{5BAC4B2F-5948-684F-53E5-17024EA24387}"/>
                </a:ext>
              </a:extLst>
            </p:cNvPr>
            <p:cNvSpPr/>
            <p:nvPr/>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6" name="Rektangel 1095">
              <a:extLst>
                <a:ext uri="{FF2B5EF4-FFF2-40B4-BE49-F238E27FC236}">
                  <a16:creationId xmlns:a16="http://schemas.microsoft.com/office/drawing/2014/main" id="{9DED6478-BDF3-512F-58F3-E36C2B3C3BAA}"/>
                </a:ext>
              </a:extLst>
            </p:cNvPr>
            <p:cNvSpPr/>
            <p:nvPr/>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7" name="Rektangel 1096">
              <a:extLst>
                <a:ext uri="{FF2B5EF4-FFF2-40B4-BE49-F238E27FC236}">
                  <a16:creationId xmlns:a16="http://schemas.microsoft.com/office/drawing/2014/main" id="{6D820422-D0D9-5ACE-DB5E-ACF44106A99E}"/>
                </a:ext>
              </a:extLst>
            </p:cNvPr>
            <p:cNvSpPr/>
            <p:nvPr/>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8" name="Rektangel 1097">
              <a:extLst>
                <a:ext uri="{FF2B5EF4-FFF2-40B4-BE49-F238E27FC236}">
                  <a16:creationId xmlns:a16="http://schemas.microsoft.com/office/drawing/2014/main" id="{8B60BAF5-04DE-84E4-664B-F75D369387BB}"/>
                </a:ext>
              </a:extLst>
            </p:cNvPr>
            <p:cNvSpPr/>
            <p:nvPr/>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9" name="Rektangel 1098">
              <a:extLst>
                <a:ext uri="{FF2B5EF4-FFF2-40B4-BE49-F238E27FC236}">
                  <a16:creationId xmlns:a16="http://schemas.microsoft.com/office/drawing/2014/main" id="{2E36144B-8356-508C-530F-E4563E893F8E}"/>
                </a:ext>
              </a:extLst>
            </p:cNvPr>
            <p:cNvSpPr/>
            <p:nvPr/>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0" name="Rektangel 1099">
              <a:extLst>
                <a:ext uri="{FF2B5EF4-FFF2-40B4-BE49-F238E27FC236}">
                  <a16:creationId xmlns:a16="http://schemas.microsoft.com/office/drawing/2014/main" id="{4A6003A8-E644-C22A-594E-648C05A084B5}"/>
                </a:ext>
              </a:extLst>
            </p:cNvPr>
            <p:cNvSpPr/>
            <p:nvPr/>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1" name="Rektangel 1100">
              <a:extLst>
                <a:ext uri="{FF2B5EF4-FFF2-40B4-BE49-F238E27FC236}">
                  <a16:creationId xmlns:a16="http://schemas.microsoft.com/office/drawing/2014/main" id="{71252218-348E-C0A3-6703-29BD88D5A17F}"/>
                </a:ext>
              </a:extLst>
            </p:cNvPr>
            <p:cNvSpPr/>
            <p:nvPr/>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2" name="Rektangel 1101">
              <a:extLst>
                <a:ext uri="{FF2B5EF4-FFF2-40B4-BE49-F238E27FC236}">
                  <a16:creationId xmlns:a16="http://schemas.microsoft.com/office/drawing/2014/main" id="{F40D39AB-38A0-8D9F-98CF-0849C6CB1A97}"/>
                </a:ext>
              </a:extLst>
            </p:cNvPr>
            <p:cNvSpPr/>
            <p:nvPr/>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3" name="Rektangel 1102">
              <a:extLst>
                <a:ext uri="{FF2B5EF4-FFF2-40B4-BE49-F238E27FC236}">
                  <a16:creationId xmlns:a16="http://schemas.microsoft.com/office/drawing/2014/main" id="{B0EEB85D-E1B5-BB7E-06F5-B7F663E237EA}"/>
                </a:ext>
              </a:extLst>
            </p:cNvPr>
            <p:cNvSpPr/>
            <p:nvPr/>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4" name="Rektangel 1103">
              <a:extLst>
                <a:ext uri="{FF2B5EF4-FFF2-40B4-BE49-F238E27FC236}">
                  <a16:creationId xmlns:a16="http://schemas.microsoft.com/office/drawing/2014/main" id="{0C4BF3AC-6949-B173-1F6F-7ACF6CCCA68D}"/>
                </a:ext>
              </a:extLst>
            </p:cNvPr>
            <p:cNvSpPr/>
            <p:nvPr/>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5" name="Rektangel 1104">
              <a:extLst>
                <a:ext uri="{FF2B5EF4-FFF2-40B4-BE49-F238E27FC236}">
                  <a16:creationId xmlns:a16="http://schemas.microsoft.com/office/drawing/2014/main" id="{5E724053-DDC1-BCE6-018B-3C13912CBCAA}"/>
                </a:ext>
              </a:extLst>
            </p:cNvPr>
            <p:cNvSpPr/>
            <p:nvPr/>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7" name="Rektangel 1106">
              <a:extLst>
                <a:ext uri="{FF2B5EF4-FFF2-40B4-BE49-F238E27FC236}">
                  <a16:creationId xmlns:a16="http://schemas.microsoft.com/office/drawing/2014/main" id="{B89A7384-2EB1-E47E-4661-2C135E836BAB}"/>
                </a:ext>
              </a:extLst>
            </p:cNvPr>
            <p:cNvSpPr/>
            <p:nvPr/>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8" name="Rektangel 1107">
              <a:extLst>
                <a:ext uri="{FF2B5EF4-FFF2-40B4-BE49-F238E27FC236}">
                  <a16:creationId xmlns:a16="http://schemas.microsoft.com/office/drawing/2014/main" id="{64053484-E065-730D-63D9-F3F09E971CEC}"/>
                </a:ext>
              </a:extLst>
            </p:cNvPr>
            <p:cNvSpPr/>
            <p:nvPr/>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9" name="Rektangel 1108">
              <a:extLst>
                <a:ext uri="{FF2B5EF4-FFF2-40B4-BE49-F238E27FC236}">
                  <a16:creationId xmlns:a16="http://schemas.microsoft.com/office/drawing/2014/main" id="{E5345871-5F8B-2377-CAC8-6913E51EB927}"/>
                </a:ext>
              </a:extLst>
            </p:cNvPr>
            <p:cNvSpPr/>
            <p:nvPr/>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1" name="Rektangel 1110">
              <a:extLst>
                <a:ext uri="{FF2B5EF4-FFF2-40B4-BE49-F238E27FC236}">
                  <a16:creationId xmlns:a16="http://schemas.microsoft.com/office/drawing/2014/main" id="{15038F50-63E9-76D9-070D-599071F6D0B1}"/>
                </a:ext>
              </a:extLst>
            </p:cNvPr>
            <p:cNvSpPr/>
            <p:nvPr/>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2" name="Rektangel 1111">
              <a:extLst>
                <a:ext uri="{FF2B5EF4-FFF2-40B4-BE49-F238E27FC236}">
                  <a16:creationId xmlns:a16="http://schemas.microsoft.com/office/drawing/2014/main" id="{062851F2-FDB2-63C5-B741-C1CAD1FE3211}"/>
                </a:ext>
              </a:extLst>
            </p:cNvPr>
            <p:cNvSpPr/>
            <p:nvPr/>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3" name="Rektangel 1112">
              <a:extLst>
                <a:ext uri="{FF2B5EF4-FFF2-40B4-BE49-F238E27FC236}">
                  <a16:creationId xmlns:a16="http://schemas.microsoft.com/office/drawing/2014/main" id="{DE4F3BAC-C90D-4B77-27FF-4CD535F909E2}"/>
                </a:ext>
              </a:extLst>
            </p:cNvPr>
            <p:cNvSpPr/>
            <p:nvPr/>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5" name="Rektangel 1114">
              <a:extLst>
                <a:ext uri="{FF2B5EF4-FFF2-40B4-BE49-F238E27FC236}">
                  <a16:creationId xmlns:a16="http://schemas.microsoft.com/office/drawing/2014/main" id="{6625D88E-960F-4248-3CEB-C2E5020321B6}"/>
                </a:ext>
              </a:extLst>
            </p:cNvPr>
            <p:cNvSpPr/>
            <p:nvPr/>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6" name="Rektangel 1115">
              <a:extLst>
                <a:ext uri="{FF2B5EF4-FFF2-40B4-BE49-F238E27FC236}">
                  <a16:creationId xmlns:a16="http://schemas.microsoft.com/office/drawing/2014/main" id="{C10CFB8F-8E16-B335-A926-3A4BAA2E78D5}"/>
                </a:ext>
              </a:extLst>
            </p:cNvPr>
            <p:cNvSpPr/>
            <p:nvPr/>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7" name="Rektangel 1116">
              <a:extLst>
                <a:ext uri="{FF2B5EF4-FFF2-40B4-BE49-F238E27FC236}">
                  <a16:creationId xmlns:a16="http://schemas.microsoft.com/office/drawing/2014/main" id="{1BAFE015-800E-787E-0572-90F6C0823C14}"/>
                </a:ext>
              </a:extLst>
            </p:cNvPr>
            <p:cNvSpPr/>
            <p:nvPr/>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9" name="Rektangel 1118">
              <a:extLst>
                <a:ext uri="{FF2B5EF4-FFF2-40B4-BE49-F238E27FC236}">
                  <a16:creationId xmlns:a16="http://schemas.microsoft.com/office/drawing/2014/main" id="{4A97B2EF-9E28-C94C-6879-E7C073C12C39}"/>
                </a:ext>
              </a:extLst>
            </p:cNvPr>
            <p:cNvSpPr/>
            <p:nvPr/>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0" name="Rektangel 1119">
              <a:extLst>
                <a:ext uri="{FF2B5EF4-FFF2-40B4-BE49-F238E27FC236}">
                  <a16:creationId xmlns:a16="http://schemas.microsoft.com/office/drawing/2014/main" id="{0046F9B6-9CA1-5B09-D162-A1A23AA1E72E}"/>
                </a:ext>
              </a:extLst>
            </p:cNvPr>
            <p:cNvSpPr/>
            <p:nvPr/>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1" name="Rektangel 1120">
              <a:extLst>
                <a:ext uri="{FF2B5EF4-FFF2-40B4-BE49-F238E27FC236}">
                  <a16:creationId xmlns:a16="http://schemas.microsoft.com/office/drawing/2014/main" id="{555E2503-2C99-3601-4234-B5374905D676}"/>
                </a:ext>
              </a:extLst>
            </p:cNvPr>
            <p:cNvSpPr/>
            <p:nvPr/>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1" name="Rektangel med rundade hörn 10">
            <a:extLst>
              <a:ext uri="{FF2B5EF4-FFF2-40B4-BE49-F238E27FC236}">
                <a16:creationId xmlns:a16="http://schemas.microsoft.com/office/drawing/2014/main" id="{636AEB1C-664E-B3BB-DB73-01E07A3BF846}"/>
              </a:ext>
            </a:extLst>
          </p:cNvPr>
          <p:cNvSpPr/>
          <p:nvPr/>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564691"/>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02190E4D-8F81-FE4F-986E-C746DE16C058}" type="slidenum">
              <a:rPr lang="sv-SE" smtClean="0"/>
              <a:t>‹#›</a:t>
            </a:fld>
            <a:endParaRPr lang="sv-SE"/>
          </a:p>
        </p:txBody>
      </p:sp>
      <p:sp>
        <p:nvSpPr>
          <p:cNvPr id="7" name="textruta 6">
            <a:extLst>
              <a:ext uri="{FF2B5EF4-FFF2-40B4-BE49-F238E27FC236}">
                <a16:creationId xmlns:a16="http://schemas.microsoft.com/office/drawing/2014/main" id="{90ED1EC6-276A-A06E-A517-156B8EACE0DE}"/>
              </a:ext>
            </a:extLst>
          </p:cNvPr>
          <p:cNvSpPr txBox="1"/>
          <p:nvPr/>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p:nvSpPr>
        <p:spPr>
          <a:xfrm>
            <a:off x="6276976" y="3031066"/>
            <a:ext cx="5314950" cy="3216265"/>
          </a:xfrm>
          <a:prstGeom prst="rect">
            <a:avLst/>
          </a:prstGeom>
          <a:noFill/>
        </p:spPr>
        <p:txBody>
          <a:bodyPr wrap="square" rtlCol="0">
            <a:spAutoFit/>
          </a:bodyPr>
          <a:lstStyle/>
          <a:p>
            <a:pPr>
              <a:spcAft>
                <a:spcPts val="600"/>
              </a:spcAft>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dirty="0"/>
              <a:t>Selecting an object in the file.</a:t>
            </a:r>
          </a:p>
          <a:p>
            <a:pPr marL="228600" indent="-228600">
              <a:spcAft>
                <a:spcPts val="600"/>
              </a:spcAft>
              <a:buClr>
                <a:schemeClr val="accent1"/>
              </a:buClr>
              <a:buFont typeface="+mj-lt"/>
              <a:buAutoNum type="arabicPeriod"/>
            </a:pPr>
            <a:r>
              <a:rPr lang="en-US" sz="1200" dirty="0"/>
              <a:t>Choosing the "Format" tab that appears on the right side of the ribbon.</a:t>
            </a:r>
          </a:p>
          <a:p>
            <a:pPr marL="228600" indent="-228600">
              <a:spcAft>
                <a:spcPts val="600"/>
              </a:spcAft>
              <a:buClr>
                <a:schemeClr val="accent1"/>
              </a:buClr>
              <a:buFont typeface="+mj-lt"/>
              <a:buAutoNum type="arabicPeriod"/>
            </a:pPr>
            <a:r>
              <a:rPr lang="en-US" sz="1200" dirty="0"/>
              <a:t>Selecting "Selection Pane" in the "Arrange" group.</a:t>
            </a:r>
          </a:p>
          <a:p>
            <a:pPr marL="228600" indent="-228600">
              <a:spcAft>
                <a:spcPts val="600"/>
              </a:spcAft>
              <a:buClr>
                <a:schemeClr val="accent1"/>
              </a:buClr>
              <a:buFont typeface="+mj-lt"/>
              <a:buAutoNum type="arabicPeriod"/>
            </a:pPr>
            <a:r>
              <a:rPr lang="en-US" sz="1200" dirty="0"/>
              <a:t>Selecting one or more objects in the list.</a:t>
            </a:r>
          </a:p>
          <a:p>
            <a:pPr marL="228600" indent="-228600">
              <a:spcAft>
                <a:spcPts val="600"/>
              </a:spcAft>
              <a:buClr>
                <a:schemeClr val="accent1"/>
              </a:buClr>
              <a:buFont typeface="+mj-lt"/>
              <a:buAutoNum type="arabicPeriod"/>
            </a:pPr>
            <a:r>
              <a:rPr lang="en-US" sz="1200" dirty="0"/>
              <a:t>Dragging the selection upward or downward, or clicking the "Up" button.</a:t>
            </a:r>
          </a:p>
          <a:p>
            <a:pPr marL="228600" indent="-228600">
              <a:spcAft>
                <a:spcPts val="600"/>
              </a:spcAft>
              <a:buClr>
                <a:schemeClr val="accent1"/>
              </a:buClr>
              <a:buFont typeface="+mj-lt"/>
              <a:buAutoNum type="arabicPeriod"/>
            </a:pPr>
            <a:r>
              <a:rPr lang="en-US" sz="1200" dirty="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1556996424"/>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02190E4D-8F81-FE4F-986E-C746DE16C058}" type="slidenum">
              <a:rPr lang="sv-SE" smtClean="0"/>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p:nvSpPr>
        <p:spPr>
          <a:xfrm>
            <a:off x="6276976" y="3031066"/>
            <a:ext cx="5314950" cy="2246769"/>
          </a:xfrm>
          <a:prstGeom prst="rect">
            <a:avLst/>
          </a:prstGeom>
          <a:noFill/>
        </p:spPr>
        <p:txBody>
          <a:bodyPr wrap="square" rtlCol="0">
            <a:spAutoFit/>
          </a:bodyPr>
          <a:lstStyle/>
          <a:p>
            <a:pPr marL="0" indent="0">
              <a:spcAft>
                <a:spcPts val="600"/>
              </a:spcAft>
              <a:buNone/>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rPr>
              <a:t>You can control the reading order by:</a:t>
            </a:r>
          </a:p>
          <a:p>
            <a:pPr marL="228600" indent="-228600">
              <a:spcAft>
                <a:spcPts val="600"/>
              </a:spcAft>
              <a:buClr>
                <a:schemeClr val="accent1"/>
              </a:buClr>
              <a:buFont typeface="+mj-lt"/>
              <a:buAutoNum type="arabicPeriod"/>
            </a:pPr>
            <a:r>
              <a:rPr lang="en-US" sz="1200" dirty="0"/>
              <a:t>On the </a:t>
            </a:r>
            <a:r>
              <a:rPr lang="en-US" sz="1200" i="1" dirty="0"/>
              <a:t>Home</a:t>
            </a:r>
            <a:r>
              <a:rPr lang="en-US" sz="1200" dirty="0"/>
              <a:t> tab, select </a:t>
            </a:r>
            <a:r>
              <a:rPr lang="en-US" sz="1200" i="1" dirty="0"/>
              <a:t>Arrange</a:t>
            </a:r>
          </a:p>
          <a:p>
            <a:pPr marL="228600" indent="-228600">
              <a:spcAft>
                <a:spcPts val="600"/>
              </a:spcAft>
              <a:buClr>
                <a:schemeClr val="accent1"/>
              </a:buClr>
              <a:buFont typeface="+mj-lt"/>
              <a:buAutoNum type="arabicPeriod"/>
            </a:pPr>
            <a:r>
              <a:rPr lang="en-US" sz="1200" dirty="0"/>
              <a:t>From the </a:t>
            </a:r>
            <a:r>
              <a:rPr lang="en-US" sz="1200" i="1" dirty="0"/>
              <a:t>Arrange </a:t>
            </a:r>
            <a:r>
              <a:rPr lang="en-US" sz="1200" dirty="0"/>
              <a:t>menu, choose "Selection Pane.“</a:t>
            </a:r>
          </a:p>
          <a:p>
            <a:pPr marL="228600" indent="-228600">
              <a:spcAft>
                <a:spcPts val="600"/>
              </a:spcAft>
              <a:buClr>
                <a:schemeClr val="accent1"/>
              </a:buClr>
              <a:buFont typeface="+mj-lt"/>
              <a:buAutoNum type="arabicPeriod"/>
            </a:pPr>
            <a:r>
              <a:rPr lang="en-US" sz="1200" dirty="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248655128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241529883"/>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02190E4D-8F81-FE4F-986E-C746DE16C058}" type="slidenum">
              <a:rPr lang="sv-SE" smtClean="0"/>
              <a:t>‹#›</a:t>
            </a:fld>
            <a:endParaRPr lang="sv-SE"/>
          </a:p>
        </p:txBody>
      </p:sp>
    </p:spTree>
    <p:extLst>
      <p:ext uri="{BB962C8B-B14F-4D97-AF65-F5344CB8AC3E}">
        <p14:creationId xmlns:p14="http://schemas.microsoft.com/office/powerpoint/2010/main" val="1568780079"/>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02190E4D-8F81-FE4F-986E-C746DE16C05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2671971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spTree>
    <p:extLst>
      <p:ext uri="{BB962C8B-B14F-4D97-AF65-F5344CB8AC3E}">
        <p14:creationId xmlns:p14="http://schemas.microsoft.com/office/powerpoint/2010/main" val="13450480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GB"/>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02190E4D-8F81-FE4F-986E-C746DE16C05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endParaRPr lang="sv-SE"/>
          </a:p>
        </p:txBody>
      </p:sp>
      <p:pic>
        <p:nvPicPr>
          <p:cNvPr id="9" name="Bild 8">
            <a:extLst>
              <a:ext uri="{FF2B5EF4-FFF2-40B4-BE49-F238E27FC236}">
                <a16:creationId xmlns:a16="http://schemas.microsoft.com/office/drawing/2014/main" id="{B9CCB106-B724-D4FC-9180-F2081684D467}"/>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59772843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872344"/>
            <a:ext cx="10990263" cy="4453808"/>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06EF13A8-11C9-9242-B3BA-AF16EE7C5872}" type="datetimeFigureOut">
              <a:rPr lang="sv-SE" smtClean="0"/>
              <a:t>2026-08-03</a:t>
            </a:fld>
            <a:endParaRPr lang="sv-SE"/>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02190E4D-8F81-FE4F-986E-C746DE16C058}" type="slidenum">
              <a:rPr lang="sv-SE" smtClean="0"/>
              <a:t>‹#›</a:t>
            </a:fld>
            <a:endParaRPr lang="sv-SE"/>
          </a:p>
        </p:txBody>
      </p:sp>
      <p:pic>
        <p:nvPicPr>
          <p:cNvPr id="11" name="Bild 10">
            <a:extLst>
              <a:ext uri="{FF2B5EF4-FFF2-40B4-BE49-F238E27FC236}">
                <a16:creationId xmlns:a16="http://schemas.microsoft.com/office/drawing/2014/main" id="{57E3D58E-4C99-E6D1-B925-E182668FA2E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193566" y="164552"/>
            <a:ext cx="714243" cy="799273"/>
          </a:xfrm>
          <a:prstGeom prst="rect">
            <a:avLst/>
          </a:prstGeom>
        </p:spPr>
      </p:pic>
    </p:spTree>
    <p:extLst>
      <p:ext uri="{BB962C8B-B14F-4D97-AF65-F5344CB8AC3E}">
        <p14:creationId xmlns:p14="http://schemas.microsoft.com/office/powerpoint/2010/main" val="37542542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 id="2147483752" r:id="rId44"/>
    <p:sldLayoutId id="2147483753" r:id="rId45"/>
    <p:sldLayoutId id="2147483754" r:id="rId46"/>
    <p:sldLayoutId id="2147483755" r:id="rId47"/>
  </p:sldLayoutIdLst>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78">
          <p15:clr>
            <a:srgbClr val="F26B43"/>
          </p15:clr>
        </p15:guide>
        <p15:guide id="4" pos="1343">
          <p15:clr>
            <a:srgbClr val="F26B43"/>
          </p15:clr>
        </p15:guide>
        <p15:guide id="5" pos="1570">
          <p15:clr>
            <a:srgbClr val="F26B43"/>
          </p15:clr>
        </p15:guide>
        <p15:guide id="6" pos="2535">
          <p15:clr>
            <a:srgbClr val="F26B43"/>
          </p15:clr>
        </p15:guide>
        <p15:guide id="7" pos="2761">
          <p15:clr>
            <a:srgbClr val="F26B43"/>
          </p15:clr>
        </p15:guide>
        <p15:guide id="8" pos="3726">
          <p15:clr>
            <a:srgbClr val="F26B43"/>
          </p15:clr>
        </p15:guide>
        <p15:guide id="9" pos="3953">
          <p15:clr>
            <a:srgbClr val="F26B43"/>
          </p15:clr>
        </p15:guide>
        <p15:guide id="10" pos="4918">
          <p15:clr>
            <a:srgbClr val="F26B43"/>
          </p15:clr>
        </p15:guide>
        <p15:guide id="11" pos="5144">
          <p15:clr>
            <a:srgbClr val="F26B43"/>
          </p15:clr>
        </p15:guide>
        <p15:guide id="12" pos="6109">
          <p15:clr>
            <a:srgbClr val="F26B43"/>
          </p15:clr>
        </p15:guide>
        <p15:guide id="13" pos="6336">
          <p15:clr>
            <a:srgbClr val="F26B43"/>
          </p15:clr>
        </p15:guide>
        <p15:guide id="14" pos="7301">
          <p15:clr>
            <a:srgbClr val="F26B43"/>
          </p15:clr>
        </p15:guide>
        <p15:guide id="15" orient="horz">
          <p15:clr>
            <a:srgbClr val="F26B43"/>
          </p15:clr>
        </p15:guide>
        <p15:guide id="16" orient="horz" pos="4320">
          <p15:clr>
            <a:srgbClr val="F26B43"/>
          </p15:clr>
        </p15:guide>
        <p15:guide id="17" orient="horz" pos="514">
          <p15:clr>
            <a:srgbClr val="F26B43"/>
          </p15:clr>
        </p15:guide>
        <p15:guide id="18" orient="horz" pos="861">
          <p15:clr>
            <a:srgbClr val="F26B43"/>
          </p15:clr>
        </p15:guide>
        <p15:guide id="19" orient="horz" pos="1209">
          <p15:clr>
            <a:srgbClr val="F26B43"/>
          </p15:clr>
        </p15:guide>
        <p15:guide id="20" orient="horz" pos="1570">
          <p15:clr>
            <a:srgbClr val="F26B43"/>
          </p15:clr>
        </p15:guide>
        <p15:guide id="21" orient="horz" pos="1903">
          <p15:clr>
            <a:srgbClr val="F26B43"/>
          </p15:clr>
        </p15:guide>
        <p15:guide id="22" orient="horz" pos="2250">
          <p15:clr>
            <a:srgbClr val="F26B43"/>
          </p15:clr>
        </p15:guide>
        <p15:guide id="23" orient="horz" pos="2597">
          <p15:clr>
            <a:srgbClr val="F26B43"/>
          </p15:clr>
        </p15:guide>
        <p15:guide id="24" orient="horz" pos="2945">
          <p15:clr>
            <a:srgbClr val="F26B43"/>
          </p15:clr>
        </p15:guide>
        <p15:guide id="25" orient="horz" pos="3292">
          <p15:clr>
            <a:srgbClr val="F26B43"/>
          </p15:clr>
        </p15:guide>
        <p15:guide id="26" orient="horz" pos="3639">
          <p15:clr>
            <a:srgbClr val="F26B43"/>
          </p15:clr>
        </p15:guide>
        <p15:guide id="27" orient="horz" pos="398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27.svg"/><Relationship Id="rId4"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31.sv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1.sv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7.sv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7.svg"/><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9961"/>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88EA4-0E9C-EE72-DA85-640B181205A1}"/>
              </a:ext>
            </a:extLst>
          </p:cNvPr>
          <p:cNvSpPr>
            <a:spLocks noGrp="1"/>
          </p:cNvSpPr>
          <p:nvPr>
            <p:ph type="ctrTitle"/>
          </p:nvPr>
        </p:nvSpPr>
        <p:spPr>
          <a:xfrm>
            <a:off x="847132" y="3571875"/>
            <a:ext cx="10496147" cy="1109853"/>
          </a:xfrm>
        </p:spPr>
        <p:txBody>
          <a:bodyPr/>
          <a:lstStyle/>
          <a:p>
            <a:r>
              <a:rPr lang="sv-SE" sz="4400" dirty="0"/>
              <a:t>Metakognition och självreglerat lärande</a:t>
            </a:r>
          </a:p>
        </p:txBody>
      </p:sp>
      <p:sp>
        <p:nvSpPr>
          <p:cNvPr id="3" name="Subtitle 2">
            <a:extLst>
              <a:ext uri="{FF2B5EF4-FFF2-40B4-BE49-F238E27FC236}">
                <a16:creationId xmlns:a16="http://schemas.microsoft.com/office/drawing/2014/main" id="{91D67E0B-0540-E508-0A95-8622F7B23AA6}"/>
              </a:ext>
            </a:extLst>
          </p:cNvPr>
          <p:cNvSpPr>
            <a:spLocks noGrp="1"/>
          </p:cNvSpPr>
          <p:nvPr>
            <p:ph type="subTitle" idx="1"/>
          </p:nvPr>
        </p:nvSpPr>
        <p:spPr/>
        <p:txBody>
          <a:bodyPr>
            <a:normAutofit fontScale="92500" lnSpcReduction="10000"/>
          </a:bodyPr>
          <a:lstStyle/>
          <a:p>
            <a:r>
              <a:rPr lang="sv-SE" sz="3200" dirty="0"/>
              <a:t>Anna Land, </a:t>
            </a:r>
            <a:r>
              <a:rPr lang="sv-SE" sz="3200" dirty="0" err="1"/>
              <a:t>anland@kth.se</a:t>
            </a:r>
            <a:r>
              <a:rPr lang="sv-SE" sz="3200" dirty="0"/>
              <a:t> </a:t>
            </a:r>
          </a:p>
        </p:txBody>
      </p:sp>
      <p:sp>
        <p:nvSpPr>
          <p:cNvPr id="4" name="TextBox 3">
            <a:extLst>
              <a:ext uri="{FF2B5EF4-FFF2-40B4-BE49-F238E27FC236}">
                <a16:creationId xmlns:a16="http://schemas.microsoft.com/office/drawing/2014/main" id="{266E986C-EDA9-6C0E-292B-AE7F09418978}"/>
              </a:ext>
            </a:extLst>
          </p:cNvPr>
          <p:cNvSpPr txBox="1"/>
          <p:nvPr/>
        </p:nvSpPr>
        <p:spPr>
          <a:xfrm>
            <a:off x="1447402" y="4582989"/>
            <a:ext cx="9295605" cy="646331"/>
          </a:xfrm>
          <a:prstGeom prst="rect">
            <a:avLst/>
          </a:prstGeom>
          <a:noFill/>
        </p:spPr>
        <p:txBody>
          <a:bodyPr wrap="square" rtlCol="0">
            <a:spAutoFit/>
          </a:bodyPr>
          <a:lstStyle/>
          <a:p>
            <a:pPr algn="ctr"/>
            <a:r>
              <a:rPr lang="sv-SE" sz="3600" b="1" i="1" dirty="0">
                <a:solidFill>
                  <a:schemeClr val="bg1"/>
                </a:solidFill>
              </a:rPr>
              <a:t>Elevers digitala kompetens i AI-tider</a:t>
            </a:r>
            <a:endParaRPr lang="sv-SE" sz="3600" b="1" i="1" dirty="0">
              <a:solidFill>
                <a:schemeClr val="bg1"/>
              </a:solidFill>
              <a:latin typeface="+mj-lt"/>
            </a:endParaRPr>
          </a:p>
        </p:txBody>
      </p:sp>
    </p:spTree>
    <p:extLst>
      <p:ext uri="{BB962C8B-B14F-4D97-AF65-F5344CB8AC3E}">
        <p14:creationId xmlns:p14="http://schemas.microsoft.com/office/powerpoint/2010/main" val="1586861793"/>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A4ADB5-6498-186C-E55A-64F7EE8634E1}"/>
              </a:ext>
            </a:extLst>
          </p:cNvPr>
          <p:cNvSpPr>
            <a:spLocks noGrp="1"/>
          </p:cNvSpPr>
          <p:nvPr>
            <p:ph type="title"/>
          </p:nvPr>
        </p:nvSpPr>
        <p:spPr/>
        <p:txBody>
          <a:bodyPr/>
          <a:lstStyle/>
          <a:p>
            <a:pPr algn="ctr"/>
            <a:r>
              <a:rPr lang="sv-SE" dirty="0"/>
              <a:t>Tack! </a:t>
            </a:r>
          </a:p>
        </p:txBody>
      </p:sp>
    </p:spTree>
    <p:extLst>
      <p:ext uri="{BB962C8B-B14F-4D97-AF65-F5344CB8AC3E}">
        <p14:creationId xmlns:p14="http://schemas.microsoft.com/office/powerpoint/2010/main" val="1486311084"/>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FFD831-107E-FE74-39C0-F05F9FD04C12}"/>
              </a:ext>
            </a:extLst>
          </p:cNvPr>
          <p:cNvSpPr>
            <a:spLocks noGrp="1"/>
          </p:cNvSpPr>
          <p:nvPr>
            <p:ph type="title"/>
          </p:nvPr>
        </p:nvSpPr>
        <p:spPr>
          <a:xfrm>
            <a:off x="600868" y="2860588"/>
            <a:ext cx="10990263" cy="568412"/>
          </a:xfrm>
        </p:spPr>
        <p:txBody>
          <a:bodyPr anchor="ctr"/>
          <a:lstStyle/>
          <a:p>
            <a:r>
              <a:rPr lang="sv-SE" sz="4000" i="1" dirty="0"/>
              <a:t>Väger en elbil mer när den är fulladdad? </a:t>
            </a:r>
          </a:p>
        </p:txBody>
      </p:sp>
    </p:spTree>
    <p:extLst>
      <p:ext uri="{BB962C8B-B14F-4D97-AF65-F5344CB8AC3E}">
        <p14:creationId xmlns:p14="http://schemas.microsoft.com/office/powerpoint/2010/main" val="3318569592"/>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DDF44D1-8FDB-367A-2599-20F684581CC8}"/>
              </a:ext>
            </a:extLst>
          </p:cNvPr>
          <p:cNvSpPr>
            <a:spLocks noGrp="1"/>
          </p:cNvSpPr>
          <p:nvPr>
            <p:ph type="title"/>
          </p:nvPr>
        </p:nvSpPr>
        <p:spPr/>
        <p:txBody>
          <a:bodyPr/>
          <a:lstStyle/>
          <a:p>
            <a:r>
              <a:rPr lang="sv-SE" sz="4000" dirty="0"/>
              <a:t>AI – en kognitiv genväg?</a:t>
            </a:r>
          </a:p>
        </p:txBody>
      </p:sp>
      <p:sp>
        <p:nvSpPr>
          <p:cNvPr id="12" name="Shape 2">
            <a:extLst>
              <a:ext uri="{FF2B5EF4-FFF2-40B4-BE49-F238E27FC236}">
                <a16:creationId xmlns:a16="http://schemas.microsoft.com/office/drawing/2014/main" id="{3BA0C842-19E6-682E-33B2-81A0F6CFE47A}"/>
              </a:ext>
            </a:extLst>
          </p:cNvPr>
          <p:cNvSpPr/>
          <p:nvPr/>
        </p:nvSpPr>
        <p:spPr>
          <a:xfrm>
            <a:off x="482139" y="2093617"/>
            <a:ext cx="8703426" cy="1984248"/>
          </a:xfrm>
          <a:prstGeom prst="roundRect">
            <a:avLst>
              <a:gd name="adj" fmla="val 7641"/>
            </a:avLst>
          </a:prstGeom>
          <a:solidFill>
            <a:schemeClr val="bg2"/>
          </a:solidFill>
          <a:ln w="3175">
            <a:noFill/>
            <a:prstDash val="solid"/>
          </a:ln>
          <a:effectLst>
            <a:outerShdw blurRad="50800" dist="38100" dir="5400000" algn="t" rotWithShape="0">
              <a:prstClr val="black">
                <a:alpha val="40000"/>
              </a:prstClr>
            </a:outerShdw>
          </a:effectLst>
        </p:spPr>
        <p:txBody>
          <a:bodyPr/>
          <a:lstStyle/>
          <a:p>
            <a:endParaRPr lang="sv-SE" sz="3600"/>
          </a:p>
        </p:txBody>
      </p:sp>
      <p:sp>
        <p:nvSpPr>
          <p:cNvPr id="15" name="Text 4">
            <a:extLst>
              <a:ext uri="{FF2B5EF4-FFF2-40B4-BE49-F238E27FC236}">
                <a16:creationId xmlns:a16="http://schemas.microsoft.com/office/drawing/2014/main" id="{3D942983-CDBE-A51A-6EC0-E3E7D20FB8ED}"/>
              </a:ext>
            </a:extLst>
          </p:cNvPr>
          <p:cNvSpPr/>
          <p:nvPr/>
        </p:nvSpPr>
        <p:spPr>
          <a:xfrm>
            <a:off x="2052755" y="2286557"/>
            <a:ext cx="7076902" cy="457200"/>
          </a:xfrm>
          <a:prstGeom prst="rect">
            <a:avLst/>
          </a:prstGeom>
          <a:noFill/>
          <a:ln/>
        </p:spPr>
        <p:txBody>
          <a:bodyPr wrap="square" lIns="0" tIns="0" rIns="0" bIns="0" rtlCol="0" anchor="ctr"/>
          <a:lstStyle/>
          <a:p>
            <a:pPr marL="0" indent="0">
              <a:buNone/>
            </a:pPr>
            <a:r>
              <a:rPr lang="en-US" sz="3200" b="1" dirty="0">
                <a:solidFill>
                  <a:schemeClr val="accent3"/>
                </a:solidFill>
                <a:latin typeface="+mj-lt"/>
                <a:ea typeface="Calibri" pitchFamily="34" charset="-122"/>
                <a:cs typeface="Calibri" pitchFamily="34" charset="-120"/>
              </a:rPr>
              <a:t>Kognitiv avlastning är inget nytt</a:t>
            </a:r>
            <a:endParaRPr lang="en-US" sz="3200" dirty="0">
              <a:solidFill>
                <a:schemeClr val="accent3"/>
              </a:solidFill>
              <a:latin typeface="+mj-lt"/>
            </a:endParaRPr>
          </a:p>
        </p:txBody>
      </p:sp>
      <p:sp>
        <p:nvSpPr>
          <p:cNvPr id="16" name="Text 5">
            <a:extLst>
              <a:ext uri="{FF2B5EF4-FFF2-40B4-BE49-F238E27FC236}">
                <a16:creationId xmlns:a16="http://schemas.microsoft.com/office/drawing/2014/main" id="{862739F0-70F3-7E74-7DD8-D030311C9BF4}"/>
              </a:ext>
            </a:extLst>
          </p:cNvPr>
          <p:cNvSpPr/>
          <p:nvPr/>
        </p:nvSpPr>
        <p:spPr>
          <a:xfrm>
            <a:off x="2052755" y="2783274"/>
            <a:ext cx="7076902" cy="1206352"/>
          </a:xfrm>
          <a:prstGeom prst="rect">
            <a:avLst/>
          </a:prstGeom>
          <a:noFill/>
          <a:ln/>
        </p:spPr>
        <p:txBody>
          <a:bodyPr wrap="square" lIns="0" tIns="0" rIns="0" bIns="0" rtlCol="0" anchor="ctr"/>
          <a:lstStyle/>
          <a:p>
            <a:pPr marL="0" indent="0">
              <a:buNone/>
            </a:pPr>
            <a:r>
              <a:rPr lang="en-US" sz="3200" dirty="0" err="1">
                <a:solidFill>
                  <a:schemeClr val="tx2"/>
                </a:solidFill>
                <a:ea typeface="Calibri" pitchFamily="34" charset="-122"/>
                <a:cs typeface="Calibri" pitchFamily="34" charset="-120"/>
              </a:rPr>
              <a:t>Lärande</a:t>
            </a:r>
            <a:r>
              <a:rPr lang="en-US" sz="3200" dirty="0">
                <a:solidFill>
                  <a:schemeClr val="tx2"/>
                </a:solidFill>
                <a:ea typeface="Calibri" pitchFamily="34" charset="-122"/>
                <a:cs typeface="Calibri" pitchFamily="34" charset="-120"/>
              </a:rPr>
              <a:t> </a:t>
            </a:r>
            <a:r>
              <a:rPr lang="en-US" sz="3200" dirty="0" err="1">
                <a:solidFill>
                  <a:schemeClr val="tx2"/>
                </a:solidFill>
                <a:ea typeface="Calibri" pitchFamily="34" charset="-122"/>
                <a:cs typeface="Calibri" pitchFamily="34" charset="-120"/>
              </a:rPr>
              <a:t>är</a:t>
            </a:r>
            <a:r>
              <a:rPr lang="en-US" sz="3200" dirty="0">
                <a:solidFill>
                  <a:schemeClr val="tx2"/>
                </a:solidFill>
                <a:ea typeface="Calibri" pitchFamily="34" charset="-122"/>
                <a:cs typeface="Calibri" pitchFamily="34" charset="-120"/>
              </a:rPr>
              <a:t> </a:t>
            </a:r>
            <a:r>
              <a:rPr lang="en-US" sz="3200" dirty="0" err="1">
                <a:solidFill>
                  <a:schemeClr val="tx2"/>
                </a:solidFill>
                <a:ea typeface="Calibri" pitchFamily="34" charset="-122"/>
                <a:cs typeface="Calibri" pitchFamily="34" charset="-120"/>
              </a:rPr>
              <a:t>ansträngande</a:t>
            </a:r>
            <a:r>
              <a:rPr lang="en-US" sz="3200" dirty="0">
                <a:solidFill>
                  <a:schemeClr val="tx2"/>
                </a:solidFill>
                <a:ea typeface="Calibri" pitchFamily="34" charset="-122"/>
                <a:cs typeface="Calibri" pitchFamily="34" charset="-120"/>
              </a:rPr>
              <a:t>, </a:t>
            </a:r>
            <a:br>
              <a:rPr lang="en-US" sz="3200" dirty="0">
                <a:solidFill>
                  <a:schemeClr val="tx2"/>
                </a:solidFill>
                <a:ea typeface="Calibri" pitchFamily="34" charset="-122"/>
                <a:cs typeface="Calibri" pitchFamily="34" charset="-120"/>
              </a:rPr>
            </a:br>
            <a:r>
              <a:rPr lang="en-US" sz="3200" dirty="0" err="1">
                <a:solidFill>
                  <a:schemeClr val="tx2"/>
                </a:solidFill>
                <a:ea typeface="Calibri" pitchFamily="34" charset="-122"/>
                <a:cs typeface="Calibri" pitchFamily="34" charset="-120"/>
              </a:rPr>
              <a:t>finns</a:t>
            </a:r>
            <a:r>
              <a:rPr lang="en-US" sz="3200" dirty="0">
                <a:solidFill>
                  <a:schemeClr val="tx2"/>
                </a:solidFill>
                <a:ea typeface="Calibri" pitchFamily="34" charset="-122"/>
                <a:cs typeface="Calibri" pitchFamily="34" charset="-120"/>
              </a:rPr>
              <a:t> </a:t>
            </a:r>
            <a:r>
              <a:rPr lang="en-US" sz="3200" dirty="0" err="1">
                <a:solidFill>
                  <a:schemeClr val="tx2"/>
                </a:solidFill>
                <a:ea typeface="Calibri" pitchFamily="34" charset="-122"/>
                <a:cs typeface="Calibri" pitchFamily="34" charset="-120"/>
              </a:rPr>
              <a:t>genväg</a:t>
            </a:r>
            <a:r>
              <a:rPr lang="en-US" sz="3200" dirty="0">
                <a:solidFill>
                  <a:schemeClr val="tx2"/>
                </a:solidFill>
                <a:ea typeface="Calibri" pitchFamily="34" charset="-122"/>
                <a:cs typeface="Calibri" pitchFamily="34" charset="-120"/>
              </a:rPr>
              <a:t> </a:t>
            </a:r>
            <a:r>
              <a:rPr lang="en-US" sz="3200" dirty="0" err="1">
                <a:solidFill>
                  <a:schemeClr val="tx2"/>
                </a:solidFill>
                <a:ea typeface="Calibri" pitchFamily="34" charset="-122"/>
                <a:cs typeface="Calibri" pitchFamily="34" charset="-120"/>
              </a:rPr>
              <a:t>tas</a:t>
            </a:r>
            <a:r>
              <a:rPr lang="en-US" sz="3200" dirty="0">
                <a:solidFill>
                  <a:schemeClr val="tx2"/>
                </a:solidFill>
                <a:ea typeface="Calibri" pitchFamily="34" charset="-122"/>
                <a:cs typeface="Calibri" pitchFamily="34" charset="-120"/>
              </a:rPr>
              <a:t> den gärna.</a:t>
            </a:r>
            <a:endParaRPr lang="en-US" sz="3200" dirty="0">
              <a:solidFill>
                <a:schemeClr val="tx2"/>
              </a:solidFill>
            </a:endParaRPr>
          </a:p>
        </p:txBody>
      </p:sp>
      <p:sp>
        <p:nvSpPr>
          <p:cNvPr id="17" name="Shape 6">
            <a:extLst>
              <a:ext uri="{FF2B5EF4-FFF2-40B4-BE49-F238E27FC236}">
                <a16:creationId xmlns:a16="http://schemas.microsoft.com/office/drawing/2014/main" id="{E9C061E6-3B19-6990-BA53-3FC9BF653C31}"/>
              </a:ext>
            </a:extLst>
          </p:cNvPr>
          <p:cNvSpPr/>
          <p:nvPr/>
        </p:nvSpPr>
        <p:spPr>
          <a:xfrm>
            <a:off x="482140" y="4425038"/>
            <a:ext cx="8703425" cy="1984248"/>
          </a:xfrm>
          <a:prstGeom prst="roundRect">
            <a:avLst>
              <a:gd name="adj" fmla="val 9037"/>
            </a:avLst>
          </a:prstGeom>
          <a:solidFill>
            <a:schemeClr val="bg2"/>
          </a:solidFill>
          <a:ln w="3175">
            <a:noFill/>
            <a:prstDash val="solid"/>
          </a:ln>
          <a:effectLst>
            <a:outerShdw blurRad="50800" dist="38100" dir="5400000" algn="t" rotWithShape="0">
              <a:prstClr val="black">
                <a:alpha val="40000"/>
              </a:prstClr>
            </a:outerShdw>
          </a:effectLst>
        </p:spPr>
        <p:txBody>
          <a:bodyPr/>
          <a:lstStyle/>
          <a:p>
            <a:endParaRPr lang="sv-SE" sz="3600"/>
          </a:p>
        </p:txBody>
      </p:sp>
      <p:sp>
        <p:nvSpPr>
          <p:cNvPr id="20" name="Text 8">
            <a:extLst>
              <a:ext uri="{FF2B5EF4-FFF2-40B4-BE49-F238E27FC236}">
                <a16:creationId xmlns:a16="http://schemas.microsoft.com/office/drawing/2014/main" id="{2100B855-54BA-175A-1AF4-B2EBB4D0F601}"/>
              </a:ext>
            </a:extLst>
          </p:cNvPr>
          <p:cNvSpPr/>
          <p:nvPr/>
        </p:nvSpPr>
        <p:spPr>
          <a:xfrm>
            <a:off x="2052755" y="4618240"/>
            <a:ext cx="6605052" cy="457200"/>
          </a:xfrm>
          <a:prstGeom prst="rect">
            <a:avLst/>
          </a:prstGeom>
          <a:noFill/>
          <a:ln/>
        </p:spPr>
        <p:txBody>
          <a:bodyPr wrap="square" lIns="0" tIns="0" rIns="0" bIns="0" rtlCol="0" anchor="ctr"/>
          <a:lstStyle/>
          <a:p>
            <a:pPr marL="0" indent="0">
              <a:buNone/>
            </a:pPr>
            <a:r>
              <a:rPr lang="en-US" sz="3200" b="1" dirty="0">
                <a:solidFill>
                  <a:schemeClr val="accent3"/>
                </a:solidFill>
                <a:latin typeface="+mj-lt"/>
                <a:cs typeface="Calibri" pitchFamily="34" charset="-120"/>
              </a:rPr>
              <a:t>Risk: vi slutar </a:t>
            </a:r>
            <a:r>
              <a:rPr lang="en-US" sz="3200" b="1" dirty="0" err="1">
                <a:solidFill>
                  <a:schemeClr val="accent3"/>
                </a:solidFill>
                <a:latin typeface="+mj-lt"/>
                <a:cs typeface="Calibri" pitchFamily="34" charset="-120"/>
              </a:rPr>
              <a:t>träna</a:t>
            </a:r>
            <a:r>
              <a:rPr lang="en-US" sz="3200" b="1" dirty="0">
                <a:solidFill>
                  <a:schemeClr val="accent3"/>
                </a:solidFill>
                <a:latin typeface="+mj-lt"/>
                <a:cs typeface="Calibri" pitchFamily="34" charset="-120"/>
              </a:rPr>
              <a:t> </a:t>
            </a:r>
            <a:r>
              <a:rPr lang="en-US" sz="3200" b="1" dirty="0" err="1">
                <a:solidFill>
                  <a:schemeClr val="accent3"/>
                </a:solidFill>
                <a:latin typeface="+mj-lt"/>
                <a:cs typeface="Calibri" pitchFamily="34" charset="-120"/>
              </a:rPr>
              <a:t>hjärnan</a:t>
            </a:r>
            <a:endParaRPr lang="en-US" sz="3200" b="1" dirty="0">
              <a:solidFill>
                <a:schemeClr val="accent3"/>
              </a:solidFill>
              <a:latin typeface="+mj-lt"/>
              <a:cs typeface="Calibri" pitchFamily="34" charset="-120"/>
            </a:endParaRPr>
          </a:p>
        </p:txBody>
      </p:sp>
      <p:sp>
        <p:nvSpPr>
          <p:cNvPr id="21" name="Text 9">
            <a:extLst>
              <a:ext uri="{FF2B5EF4-FFF2-40B4-BE49-F238E27FC236}">
                <a16:creationId xmlns:a16="http://schemas.microsoft.com/office/drawing/2014/main" id="{EB6519AB-34A6-EB53-BF30-6880183827A3}"/>
              </a:ext>
            </a:extLst>
          </p:cNvPr>
          <p:cNvSpPr/>
          <p:nvPr/>
        </p:nvSpPr>
        <p:spPr>
          <a:xfrm>
            <a:off x="2094472" y="5075440"/>
            <a:ext cx="6993467" cy="1224881"/>
          </a:xfrm>
          <a:prstGeom prst="rect">
            <a:avLst/>
          </a:prstGeom>
          <a:noFill/>
          <a:ln/>
        </p:spPr>
        <p:txBody>
          <a:bodyPr wrap="square" lIns="0" tIns="0" rIns="0" bIns="0" rtlCol="0" anchor="ctr"/>
          <a:lstStyle/>
          <a:p>
            <a:pPr marL="0" indent="0">
              <a:buNone/>
            </a:pPr>
            <a:r>
              <a:rPr lang="en-US" sz="3200" dirty="0">
                <a:solidFill>
                  <a:schemeClr val="tx2"/>
                </a:solidFill>
                <a:cs typeface="Calibri" pitchFamily="34" charset="-120"/>
              </a:rPr>
              <a:t>För </a:t>
            </a:r>
            <a:r>
              <a:rPr lang="en-US" sz="3200" dirty="0" err="1">
                <a:solidFill>
                  <a:schemeClr val="tx2"/>
                </a:solidFill>
                <a:cs typeface="Calibri" pitchFamily="34" charset="-120"/>
              </a:rPr>
              <a:t>ofta</a:t>
            </a:r>
            <a:r>
              <a:rPr lang="en-US" sz="3200" dirty="0">
                <a:solidFill>
                  <a:schemeClr val="tx2"/>
                </a:solidFill>
                <a:cs typeface="Calibri" pitchFamily="34" charset="-120"/>
              </a:rPr>
              <a:t> </a:t>
            </a:r>
            <a:r>
              <a:rPr lang="en-US" sz="3200" dirty="0" err="1">
                <a:solidFill>
                  <a:schemeClr val="tx2"/>
                </a:solidFill>
                <a:cs typeface="Calibri" pitchFamily="34" charset="-120"/>
              </a:rPr>
              <a:t>eroderar</a:t>
            </a:r>
            <a:r>
              <a:rPr lang="en-US" sz="3200" dirty="0">
                <a:solidFill>
                  <a:schemeClr val="tx2"/>
                </a:solidFill>
                <a:cs typeface="Calibri" pitchFamily="34" charset="-120"/>
              </a:rPr>
              <a:t> </a:t>
            </a:r>
            <a:r>
              <a:rPr lang="en-US" sz="3200" dirty="0" err="1">
                <a:solidFill>
                  <a:schemeClr val="tx2"/>
                </a:solidFill>
                <a:cs typeface="Calibri" pitchFamily="34" charset="-120"/>
              </a:rPr>
              <a:t>kritiskt</a:t>
            </a:r>
            <a:r>
              <a:rPr lang="en-US" sz="3200" dirty="0">
                <a:solidFill>
                  <a:schemeClr val="tx2"/>
                </a:solidFill>
                <a:cs typeface="Calibri" pitchFamily="34" charset="-120"/>
              </a:rPr>
              <a:t> och </a:t>
            </a:r>
            <a:r>
              <a:rPr lang="en-US" sz="3200" dirty="0" err="1">
                <a:solidFill>
                  <a:schemeClr val="tx2"/>
                </a:solidFill>
                <a:cs typeface="Calibri" pitchFamily="34" charset="-120"/>
              </a:rPr>
              <a:t>kreativt</a:t>
            </a:r>
            <a:r>
              <a:rPr lang="en-US" sz="3200" dirty="0">
                <a:solidFill>
                  <a:schemeClr val="tx2"/>
                </a:solidFill>
                <a:cs typeface="Calibri" pitchFamily="34" charset="-120"/>
              </a:rPr>
              <a:t> </a:t>
            </a:r>
            <a:r>
              <a:rPr lang="en-US" sz="3200" dirty="0" err="1">
                <a:solidFill>
                  <a:schemeClr val="tx2"/>
                </a:solidFill>
                <a:cs typeface="Calibri" pitchFamily="34" charset="-120"/>
              </a:rPr>
              <a:t>tänkande</a:t>
            </a:r>
            <a:r>
              <a:rPr lang="en-US" sz="3200" dirty="0">
                <a:solidFill>
                  <a:schemeClr val="tx2"/>
                </a:solidFill>
                <a:cs typeface="Calibri" pitchFamily="34" charset="-120"/>
              </a:rPr>
              <a:t>.</a:t>
            </a:r>
          </a:p>
        </p:txBody>
      </p:sp>
      <p:pic>
        <p:nvPicPr>
          <p:cNvPr id="29" name="Graphic 28" descr="Warning with solid fill">
            <a:extLst>
              <a:ext uri="{FF2B5EF4-FFF2-40B4-BE49-F238E27FC236}">
                <a16:creationId xmlns:a16="http://schemas.microsoft.com/office/drawing/2014/main" id="{892DC259-6B5E-DD56-A642-3B050DF5D6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9447" y="4859162"/>
            <a:ext cx="1116000" cy="1116000"/>
          </a:xfrm>
          <a:prstGeom prst="rect">
            <a:avLst/>
          </a:prstGeom>
        </p:spPr>
      </p:pic>
      <p:pic>
        <p:nvPicPr>
          <p:cNvPr id="33" name="Graphic 32" descr="Lightbulb with solid fill">
            <a:extLst>
              <a:ext uri="{FF2B5EF4-FFF2-40B4-BE49-F238E27FC236}">
                <a16:creationId xmlns:a16="http://schemas.microsoft.com/office/drawing/2014/main" id="{3056F914-5602-544A-B965-9D69D38B23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9447" y="2527741"/>
            <a:ext cx="1116000" cy="1116000"/>
          </a:xfrm>
          <a:prstGeom prst="rect">
            <a:avLst/>
          </a:prstGeom>
        </p:spPr>
      </p:pic>
    </p:spTree>
    <p:extLst>
      <p:ext uri="{BB962C8B-B14F-4D97-AF65-F5344CB8AC3E}">
        <p14:creationId xmlns:p14="http://schemas.microsoft.com/office/powerpoint/2010/main" val="76776092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hild writing on paper">
            <a:extLst>
              <a:ext uri="{FF2B5EF4-FFF2-40B4-BE49-F238E27FC236}">
                <a16:creationId xmlns:a16="http://schemas.microsoft.com/office/drawing/2014/main" id="{6EE34CBA-4134-777D-0C73-74CD640EC335}"/>
              </a:ext>
            </a:extLst>
          </p:cNvPr>
          <p:cNvPicPr>
            <a:picLocks noChangeAspect="1"/>
          </p:cNvPicPr>
          <p:nvPr/>
        </p:nvPicPr>
        <p:blipFill>
          <a:blip r:embed="rId3"/>
          <a:srcRect b="14239"/>
          <a:stretch>
            <a:fillRect/>
          </a:stretch>
        </p:blipFill>
        <p:spPr>
          <a:xfrm>
            <a:off x="929640" y="3029587"/>
            <a:ext cx="6696076" cy="3828414"/>
          </a:xfrm>
          <a:prstGeom prst="rect">
            <a:avLst/>
          </a:prstGeom>
        </p:spPr>
      </p:pic>
      <p:sp>
        <p:nvSpPr>
          <p:cNvPr id="3" name="Content Placeholder 2">
            <a:extLst>
              <a:ext uri="{FF2B5EF4-FFF2-40B4-BE49-F238E27FC236}">
                <a16:creationId xmlns:a16="http://schemas.microsoft.com/office/drawing/2014/main" id="{9FD0D29F-79C9-820C-411E-4AEC96D25EE1}"/>
              </a:ext>
            </a:extLst>
          </p:cNvPr>
          <p:cNvSpPr>
            <a:spLocks noGrp="1"/>
          </p:cNvSpPr>
          <p:nvPr>
            <p:ph idx="1"/>
          </p:nvPr>
        </p:nvSpPr>
        <p:spPr>
          <a:xfrm>
            <a:off x="600076" y="1777942"/>
            <a:ext cx="9055988" cy="4676225"/>
          </a:xfrm>
        </p:spPr>
        <p:txBody>
          <a:bodyPr/>
          <a:lstStyle/>
          <a:p>
            <a:pPr marL="0" indent="0">
              <a:buNone/>
            </a:pPr>
            <a:r>
              <a:rPr lang="sv-SE" sz="3600" b="1" dirty="0"/>
              <a:t>Metakognition</a:t>
            </a:r>
            <a:r>
              <a:rPr lang="sv-SE" sz="3600" dirty="0"/>
              <a:t> = </a:t>
            </a:r>
            <a:r>
              <a:rPr lang="en-GB" sz="3600" dirty="0"/>
              <a:t>F</a:t>
            </a:r>
            <a:r>
              <a:rPr lang="en-SE" sz="3600" dirty="0"/>
              <a:t>örmåga att kontrollera och organisera sitt tänkande för att lära sig</a:t>
            </a:r>
          </a:p>
          <a:p>
            <a:endParaRPr lang="sv-SE" sz="3600" dirty="0"/>
          </a:p>
        </p:txBody>
      </p:sp>
      <p:sp>
        <p:nvSpPr>
          <p:cNvPr id="5" name="Text 1">
            <a:extLst>
              <a:ext uri="{FF2B5EF4-FFF2-40B4-BE49-F238E27FC236}">
                <a16:creationId xmlns:a16="http://schemas.microsoft.com/office/drawing/2014/main" id="{686048D4-FA0E-963F-CB29-8E40837F8E73}"/>
              </a:ext>
            </a:extLst>
          </p:cNvPr>
          <p:cNvSpPr/>
          <p:nvPr/>
        </p:nvSpPr>
        <p:spPr>
          <a:xfrm>
            <a:off x="929640" y="369767"/>
            <a:ext cx="10332720" cy="1280160"/>
          </a:xfrm>
          <a:prstGeom prst="rect">
            <a:avLst/>
          </a:prstGeom>
          <a:noFill/>
          <a:ln/>
        </p:spPr>
        <p:txBody>
          <a:bodyPr wrap="square" rtlCol="0" anchor="ctr"/>
          <a:lstStyle/>
          <a:p>
            <a:pPr marL="0" indent="0" algn="ctr">
              <a:buNone/>
            </a:pPr>
            <a:r>
              <a:rPr lang="en-US" sz="4000" b="1" dirty="0">
                <a:solidFill>
                  <a:schemeClr val="tx2"/>
                </a:solidFill>
                <a:latin typeface="+mj-lt"/>
                <a:ea typeface="Cambria" pitchFamily="34" charset="-122"/>
                <a:cs typeface="Cambria" pitchFamily="34" charset="-120"/>
              </a:rPr>
              <a:t>Träna metakognition och självreglerat lärande</a:t>
            </a:r>
            <a:endParaRPr lang="en-US" sz="4000" dirty="0">
              <a:solidFill>
                <a:schemeClr val="tx2"/>
              </a:solidFill>
              <a:latin typeface="+mj-lt"/>
            </a:endParaRPr>
          </a:p>
        </p:txBody>
      </p:sp>
      <p:sp>
        <p:nvSpPr>
          <p:cNvPr id="10" name="Oval 9">
            <a:extLst>
              <a:ext uri="{FF2B5EF4-FFF2-40B4-BE49-F238E27FC236}">
                <a16:creationId xmlns:a16="http://schemas.microsoft.com/office/drawing/2014/main" id="{6D0A2183-807C-BEAC-15A2-D3FFC777BA74}"/>
              </a:ext>
            </a:extLst>
          </p:cNvPr>
          <p:cNvSpPr/>
          <p:nvPr/>
        </p:nvSpPr>
        <p:spPr>
          <a:xfrm>
            <a:off x="5297186" y="4015420"/>
            <a:ext cx="301586" cy="301586"/>
          </a:xfrm>
          <a:prstGeom prst="ellipse">
            <a:avLst/>
          </a:prstGeom>
          <a:solidFill>
            <a:schemeClr val="accent2"/>
          </a:solidFill>
          <a:ln w="54670" cap="flat">
            <a:noFill/>
            <a:prstDash val="solid"/>
            <a:miter/>
          </a:ln>
        </p:spPr>
        <p:txBody>
          <a:bodyPr/>
          <a:lstStyle/>
          <a:p>
            <a:endParaRPr lang="sv-SE"/>
          </a:p>
        </p:txBody>
      </p:sp>
      <p:sp>
        <p:nvSpPr>
          <p:cNvPr id="11" name="Oval 10">
            <a:extLst>
              <a:ext uri="{FF2B5EF4-FFF2-40B4-BE49-F238E27FC236}">
                <a16:creationId xmlns:a16="http://schemas.microsoft.com/office/drawing/2014/main" id="{C7055FEE-4182-8279-C51C-1D1ECC1E755C}"/>
              </a:ext>
            </a:extLst>
          </p:cNvPr>
          <p:cNvSpPr/>
          <p:nvPr/>
        </p:nvSpPr>
        <p:spPr>
          <a:xfrm>
            <a:off x="5896338" y="3893920"/>
            <a:ext cx="524874" cy="524874"/>
          </a:xfrm>
          <a:prstGeom prst="ellipse">
            <a:avLst/>
          </a:prstGeom>
          <a:solidFill>
            <a:schemeClr val="accent2"/>
          </a:solidFill>
          <a:ln w="54670" cap="flat">
            <a:noFill/>
            <a:prstDash val="solid"/>
            <a:miter/>
          </a:ln>
        </p:spPr>
        <p:txBody>
          <a:bodyPr/>
          <a:lstStyle/>
          <a:p>
            <a:endParaRPr lang="sv-SE"/>
          </a:p>
        </p:txBody>
      </p:sp>
      <p:sp>
        <p:nvSpPr>
          <p:cNvPr id="12" name="Freeform 11">
            <a:extLst>
              <a:ext uri="{FF2B5EF4-FFF2-40B4-BE49-F238E27FC236}">
                <a16:creationId xmlns:a16="http://schemas.microsoft.com/office/drawing/2014/main" id="{D373AD08-B85C-B32B-6CF8-D7ED7D3EC5C5}"/>
              </a:ext>
            </a:extLst>
          </p:cNvPr>
          <p:cNvSpPr/>
          <p:nvPr/>
        </p:nvSpPr>
        <p:spPr>
          <a:xfrm>
            <a:off x="6554610" y="3182112"/>
            <a:ext cx="5037314" cy="2936222"/>
          </a:xfrm>
          <a:custGeom>
            <a:avLst/>
            <a:gdLst>
              <a:gd name="csX0" fmla="*/ 3379037 w 3882027"/>
              <a:gd name="csY0" fmla="*/ 895845 h 2638121"/>
              <a:gd name="csX1" fmla="*/ 3264601 w 3882027"/>
              <a:gd name="csY1" fmla="*/ 910793 h 2638121"/>
              <a:gd name="csX2" fmla="*/ 3279549 w 3882027"/>
              <a:gd name="csY2" fmla="*/ 796301 h 2638121"/>
              <a:gd name="csX3" fmla="*/ 2781668 w 3882027"/>
              <a:gd name="csY3" fmla="*/ 298639 h 2638121"/>
              <a:gd name="csX4" fmla="*/ 2473127 w 3882027"/>
              <a:gd name="csY4" fmla="*/ 403165 h 2638121"/>
              <a:gd name="csX5" fmla="*/ 1985540 w 3882027"/>
              <a:gd name="csY5" fmla="*/ 9 h 2638121"/>
              <a:gd name="csX6" fmla="*/ 1502771 w 3882027"/>
              <a:gd name="csY6" fmla="*/ 373270 h 2638121"/>
              <a:gd name="csX7" fmla="*/ 1089759 w 3882027"/>
              <a:gd name="csY7" fmla="*/ 149324 h 2638121"/>
              <a:gd name="csX8" fmla="*/ 592043 w 3882027"/>
              <a:gd name="csY8" fmla="*/ 646986 h 2638121"/>
              <a:gd name="csX9" fmla="*/ 606991 w 3882027"/>
              <a:gd name="csY9" fmla="*/ 761478 h 2638121"/>
              <a:gd name="csX10" fmla="*/ 492499 w 3882027"/>
              <a:gd name="csY10" fmla="*/ 746530 h 2638121"/>
              <a:gd name="csX11" fmla="*/ 28 w 3882027"/>
              <a:gd name="csY11" fmla="*/ 1249437 h 2638121"/>
              <a:gd name="csX12" fmla="*/ 492499 w 3882027"/>
              <a:gd name="csY12" fmla="*/ 1741908 h 2638121"/>
              <a:gd name="csX13" fmla="*/ 497482 w 3882027"/>
              <a:gd name="csY13" fmla="*/ 1741908 h 2638121"/>
              <a:gd name="csX14" fmla="*/ 1036199 w 3882027"/>
              <a:gd name="csY14" fmla="*/ 2187680 h 2638121"/>
              <a:gd name="csX15" fmla="*/ 1293774 w 3882027"/>
              <a:gd name="csY15" fmla="*/ 2085327 h 2638121"/>
              <a:gd name="csX16" fmla="*/ 1288791 w 3882027"/>
              <a:gd name="csY16" fmla="*/ 2140082 h 2638121"/>
              <a:gd name="csX17" fmla="*/ 1788266 w 3882027"/>
              <a:gd name="csY17" fmla="*/ 2638122 h 2638121"/>
              <a:gd name="csX18" fmla="*/ 2284225 w 3882027"/>
              <a:gd name="csY18" fmla="*/ 2184871 h 2638121"/>
              <a:gd name="csX19" fmla="*/ 2682343 w 3882027"/>
              <a:gd name="csY19" fmla="*/ 2388940 h 2638121"/>
              <a:gd name="csX20" fmla="*/ 3180060 w 3882027"/>
              <a:gd name="csY20" fmla="*/ 1891223 h 2638121"/>
              <a:gd name="csX21" fmla="*/ 3180060 w 3882027"/>
              <a:gd name="csY21" fmla="*/ 1846434 h 2638121"/>
              <a:gd name="csX22" fmla="*/ 3379092 w 3882027"/>
              <a:gd name="csY22" fmla="*/ 1891223 h 2638121"/>
              <a:gd name="csX23" fmla="*/ 3881999 w 3882027"/>
              <a:gd name="csY23" fmla="*/ 1398752 h 2638121"/>
              <a:gd name="csX24" fmla="*/ 3389534 w 3882027"/>
              <a:gd name="csY24" fmla="*/ 895845 h 2638121"/>
              <a:gd name="csX25" fmla="*/ 3379092 w 3882027"/>
              <a:gd name="csY25" fmla="*/ 895845 h 2638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3882027" h="2638121">
                <a:moveTo>
                  <a:pt x="3379037" y="895845"/>
                </a:moveTo>
                <a:cubicBezTo>
                  <a:pt x="3340408" y="895905"/>
                  <a:pt x="3301948" y="900931"/>
                  <a:pt x="3264601" y="910793"/>
                </a:cubicBezTo>
                <a:cubicBezTo>
                  <a:pt x="3274785" y="873488"/>
                  <a:pt x="3279811" y="834969"/>
                  <a:pt x="3279549" y="796301"/>
                </a:cubicBezTo>
                <a:cubicBezTo>
                  <a:pt x="3278705" y="521714"/>
                  <a:pt x="3056255" y="299361"/>
                  <a:pt x="2781668" y="298639"/>
                </a:cubicBezTo>
                <a:cubicBezTo>
                  <a:pt x="2670188" y="298973"/>
                  <a:pt x="2561856" y="335675"/>
                  <a:pt x="2473127" y="403165"/>
                </a:cubicBezTo>
                <a:cubicBezTo>
                  <a:pt x="2429707" y="168415"/>
                  <a:pt x="2224269" y="-1452"/>
                  <a:pt x="1985540" y="9"/>
                </a:cubicBezTo>
                <a:cubicBezTo>
                  <a:pt x="1759279" y="2546"/>
                  <a:pt x="1562185" y="154934"/>
                  <a:pt x="1502771" y="373270"/>
                </a:cubicBezTo>
                <a:cubicBezTo>
                  <a:pt x="1411676" y="233750"/>
                  <a:pt x="1256388" y="149549"/>
                  <a:pt x="1089759" y="149324"/>
                </a:cubicBezTo>
                <a:cubicBezTo>
                  <a:pt x="815227" y="150106"/>
                  <a:pt x="592853" y="372454"/>
                  <a:pt x="592043" y="646986"/>
                </a:cubicBezTo>
                <a:cubicBezTo>
                  <a:pt x="592103" y="685632"/>
                  <a:pt x="597124" y="724113"/>
                  <a:pt x="606991" y="761478"/>
                </a:cubicBezTo>
                <a:cubicBezTo>
                  <a:pt x="569626" y="751616"/>
                  <a:pt x="531145" y="746590"/>
                  <a:pt x="492499" y="746530"/>
                </a:cubicBezTo>
                <a:cubicBezTo>
                  <a:pt x="217633" y="749415"/>
                  <a:pt x="-2852" y="974570"/>
                  <a:pt x="28" y="1249437"/>
                </a:cubicBezTo>
                <a:cubicBezTo>
                  <a:pt x="2870" y="1520236"/>
                  <a:pt x="221701" y="1739067"/>
                  <a:pt x="492499" y="1741908"/>
                </a:cubicBezTo>
                <a:lnTo>
                  <a:pt x="497482" y="1741908"/>
                </a:lnTo>
                <a:cubicBezTo>
                  <a:pt x="523151" y="2013769"/>
                  <a:pt x="764338" y="2213343"/>
                  <a:pt x="1036199" y="2187680"/>
                </a:cubicBezTo>
                <a:cubicBezTo>
                  <a:pt x="1130058" y="2178815"/>
                  <a:pt x="1219428" y="2143301"/>
                  <a:pt x="1293774" y="2085327"/>
                </a:cubicBezTo>
                <a:cubicBezTo>
                  <a:pt x="1293774" y="2100275"/>
                  <a:pt x="1288791" y="2120151"/>
                  <a:pt x="1288791" y="2140082"/>
                </a:cubicBezTo>
                <a:cubicBezTo>
                  <a:pt x="1289185" y="2415540"/>
                  <a:pt x="1512808" y="2638516"/>
                  <a:pt x="1788266" y="2638122"/>
                </a:cubicBezTo>
                <a:cubicBezTo>
                  <a:pt x="2045813" y="2637755"/>
                  <a:pt x="2260730" y="2441346"/>
                  <a:pt x="2284225" y="2184871"/>
                </a:cubicBezTo>
                <a:cubicBezTo>
                  <a:pt x="2376091" y="2313308"/>
                  <a:pt x="2524432" y="2389351"/>
                  <a:pt x="2682343" y="2388940"/>
                </a:cubicBezTo>
                <a:cubicBezTo>
                  <a:pt x="2956887" y="2388130"/>
                  <a:pt x="3179250" y="2165767"/>
                  <a:pt x="3180060" y="1891223"/>
                </a:cubicBezTo>
                <a:lnTo>
                  <a:pt x="3180060" y="1846434"/>
                </a:lnTo>
                <a:cubicBezTo>
                  <a:pt x="3242863" y="1874151"/>
                  <a:pt x="3310468" y="1889362"/>
                  <a:pt x="3379092" y="1891223"/>
                </a:cubicBezTo>
                <a:cubicBezTo>
                  <a:pt x="3653959" y="1894109"/>
                  <a:pt x="3879119" y="1673619"/>
                  <a:pt x="3881999" y="1398752"/>
                </a:cubicBezTo>
                <a:cubicBezTo>
                  <a:pt x="3884885" y="1123886"/>
                  <a:pt x="3664400" y="898730"/>
                  <a:pt x="3389534" y="895845"/>
                </a:cubicBezTo>
                <a:cubicBezTo>
                  <a:pt x="3386051" y="895806"/>
                  <a:pt x="3382574" y="895806"/>
                  <a:pt x="3379092" y="895845"/>
                </a:cubicBezTo>
                <a:close/>
              </a:path>
            </a:pathLst>
          </a:custGeom>
          <a:solidFill>
            <a:schemeClr val="accent2"/>
          </a:solidFill>
          <a:ln w="54670" cap="flat">
            <a:noFill/>
            <a:prstDash val="solid"/>
            <a:miter/>
          </a:ln>
        </p:spPr>
        <p:txBody>
          <a:bodyPr anchor="t"/>
          <a:lstStyle/>
          <a:p>
            <a:pPr algn="ctr"/>
            <a:endParaRPr lang="sv-SE" sz="3600" dirty="0">
              <a:solidFill>
                <a:schemeClr val="bg1"/>
              </a:solidFill>
            </a:endParaRPr>
          </a:p>
          <a:p>
            <a:pPr algn="ctr"/>
            <a:endParaRPr lang="sv-SE" dirty="0">
              <a:solidFill>
                <a:schemeClr val="bg1"/>
              </a:solidFill>
            </a:endParaRPr>
          </a:p>
          <a:p>
            <a:pPr algn="ctr"/>
            <a:r>
              <a:rPr lang="sv-SE" sz="3200" dirty="0">
                <a:solidFill>
                  <a:schemeClr val="bg1"/>
                </a:solidFill>
              </a:rPr>
              <a:t>Hur vet jag det här, </a:t>
            </a:r>
          </a:p>
          <a:p>
            <a:pPr algn="ctr"/>
            <a:r>
              <a:rPr lang="sv-SE" sz="3200" dirty="0">
                <a:solidFill>
                  <a:schemeClr val="bg1"/>
                </a:solidFill>
              </a:rPr>
              <a:t>hur lärde jag mig det?</a:t>
            </a:r>
          </a:p>
        </p:txBody>
      </p:sp>
    </p:spTree>
    <p:extLst>
      <p:ext uri="{BB962C8B-B14F-4D97-AF65-F5344CB8AC3E}">
        <p14:creationId xmlns:p14="http://schemas.microsoft.com/office/powerpoint/2010/main" val="1167756570"/>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50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FA6F8-04D3-DAF2-F639-1EACF779C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385AF1-247B-BDFF-0E6C-91810C67797A}"/>
              </a:ext>
            </a:extLst>
          </p:cNvPr>
          <p:cNvSpPr>
            <a:spLocks noGrp="1"/>
          </p:cNvSpPr>
          <p:nvPr>
            <p:ph type="title"/>
          </p:nvPr>
        </p:nvSpPr>
        <p:spPr/>
        <p:txBody>
          <a:bodyPr/>
          <a:lstStyle/>
          <a:p>
            <a:pPr algn="ctr"/>
            <a:r>
              <a:rPr lang="sv-SE" sz="4400" dirty="0"/>
              <a:t>Tre frågor – tre studier </a:t>
            </a:r>
            <a:br>
              <a:rPr lang="sv-SE" dirty="0"/>
            </a:br>
            <a:r>
              <a:rPr lang="sv-SE" sz="3200" b="0" i="1" dirty="0"/>
              <a:t>Vår karta för samtalet om AI och lärande </a:t>
            </a:r>
            <a:endParaRPr lang="sv-SE" b="0" i="1" dirty="0"/>
          </a:p>
        </p:txBody>
      </p:sp>
      <p:grpSp>
        <p:nvGrpSpPr>
          <p:cNvPr id="6" name="Group 5">
            <a:extLst>
              <a:ext uri="{FF2B5EF4-FFF2-40B4-BE49-F238E27FC236}">
                <a16:creationId xmlns:a16="http://schemas.microsoft.com/office/drawing/2014/main" id="{D33617D8-4867-85CE-1E89-90C842587E33}"/>
              </a:ext>
            </a:extLst>
          </p:cNvPr>
          <p:cNvGrpSpPr/>
          <p:nvPr/>
        </p:nvGrpSpPr>
        <p:grpSpPr>
          <a:xfrm>
            <a:off x="1200046" y="2937546"/>
            <a:ext cx="9791905" cy="982907"/>
            <a:chOff x="1200046" y="2937546"/>
            <a:chExt cx="9791905" cy="982907"/>
          </a:xfrm>
        </p:grpSpPr>
        <p:sp>
          <p:nvSpPr>
            <p:cNvPr id="3" name="Parallelogram 2">
              <a:extLst>
                <a:ext uri="{FF2B5EF4-FFF2-40B4-BE49-F238E27FC236}">
                  <a16:creationId xmlns:a16="http://schemas.microsoft.com/office/drawing/2014/main" id="{F4F2537F-169D-6129-D003-123946E93626}"/>
                </a:ext>
              </a:extLst>
            </p:cNvPr>
            <p:cNvSpPr/>
            <p:nvPr/>
          </p:nvSpPr>
          <p:spPr>
            <a:xfrm>
              <a:off x="1200046" y="2937546"/>
              <a:ext cx="3432223" cy="982907"/>
            </a:xfrm>
            <a:prstGeom prst="parallelogram">
              <a:avLst>
                <a:gd name="adj" fmla="val 4332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När?  </a:t>
              </a:r>
            </a:p>
          </p:txBody>
        </p:sp>
        <p:pic>
          <p:nvPicPr>
            <p:cNvPr id="51" name="Graphic 50" descr="Clock with solid fill">
              <a:extLst>
                <a:ext uri="{FF2B5EF4-FFF2-40B4-BE49-F238E27FC236}">
                  <a16:creationId xmlns:a16="http://schemas.microsoft.com/office/drawing/2014/main" id="{9C4714D7-C036-2362-0BDA-900931B44B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13616" y="3051000"/>
              <a:ext cx="756000" cy="756000"/>
            </a:xfrm>
            <a:prstGeom prst="rect">
              <a:avLst/>
            </a:prstGeom>
          </p:spPr>
        </p:pic>
        <p:sp>
          <p:nvSpPr>
            <p:cNvPr id="4" name="Parallelogram 3">
              <a:extLst>
                <a:ext uri="{FF2B5EF4-FFF2-40B4-BE49-F238E27FC236}">
                  <a16:creationId xmlns:a16="http://schemas.microsoft.com/office/drawing/2014/main" id="{C22ED374-D06C-932C-2CEE-3BBDC925BEE1}"/>
                </a:ext>
              </a:extLst>
            </p:cNvPr>
            <p:cNvSpPr/>
            <p:nvPr/>
          </p:nvSpPr>
          <p:spPr>
            <a:xfrm>
              <a:off x="4379887" y="2937546"/>
              <a:ext cx="3432223" cy="982907"/>
            </a:xfrm>
            <a:prstGeom prst="parallelogram">
              <a:avLst>
                <a:gd name="adj" fmla="val 4332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Hur?  </a:t>
              </a:r>
            </a:p>
          </p:txBody>
        </p:sp>
        <p:pic>
          <p:nvPicPr>
            <p:cNvPr id="55" name="Graphic 54" descr="Bad Inventory with solid fill">
              <a:extLst>
                <a:ext uri="{FF2B5EF4-FFF2-40B4-BE49-F238E27FC236}">
                  <a16:creationId xmlns:a16="http://schemas.microsoft.com/office/drawing/2014/main" id="{B009C875-FE25-3D8D-15C9-92A8F32DE0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7186" y="3061601"/>
              <a:ext cx="756000" cy="756000"/>
            </a:xfrm>
            <a:prstGeom prst="rect">
              <a:avLst/>
            </a:prstGeom>
          </p:spPr>
        </p:pic>
        <p:sp>
          <p:nvSpPr>
            <p:cNvPr id="5" name="Parallelogram 4">
              <a:extLst>
                <a:ext uri="{FF2B5EF4-FFF2-40B4-BE49-F238E27FC236}">
                  <a16:creationId xmlns:a16="http://schemas.microsoft.com/office/drawing/2014/main" id="{22D2D236-5386-AEBD-0765-B74B6CD066DB}"/>
                </a:ext>
              </a:extLst>
            </p:cNvPr>
            <p:cNvSpPr/>
            <p:nvPr/>
          </p:nvSpPr>
          <p:spPr>
            <a:xfrm>
              <a:off x="7559728" y="2937546"/>
              <a:ext cx="3432223" cy="982907"/>
            </a:xfrm>
            <a:prstGeom prst="parallelogram">
              <a:avLst>
                <a:gd name="adj" fmla="val 4332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Vem?  </a:t>
              </a:r>
            </a:p>
          </p:txBody>
        </p:sp>
        <p:pic>
          <p:nvPicPr>
            <p:cNvPr id="58" name="Graphic 57" descr="Children with solid fill">
              <a:extLst>
                <a:ext uri="{FF2B5EF4-FFF2-40B4-BE49-F238E27FC236}">
                  <a16:creationId xmlns:a16="http://schemas.microsoft.com/office/drawing/2014/main" id="{DB0D53D6-E065-D2AC-EC93-86070AEAA5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00387" y="2996999"/>
              <a:ext cx="864000" cy="864000"/>
            </a:xfrm>
            <a:prstGeom prst="rect">
              <a:avLst/>
            </a:prstGeom>
          </p:spPr>
        </p:pic>
      </p:grpSp>
    </p:spTree>
    <p:extLst>
      <p:ext uri="{BB962C8B-B14F-4D97-AF65-F5344CB8AC3E}">
        <p14:creationId xmlns:p14="http://schemas.microsoft.com/office/powerpoint/2010/main" val="88287090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0E403F-50E7-B132-E356-FBDDEE81E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DAC543-AECA-947D-43DD-7BCE8421542B}"/>
              </a:ext>
            </a:extLst>
          </p:cNvPr>
          <p:cNvSpPr>
            <a:spLocks noGrp="1"/>
          </p:cNvSpPr>
          <p:nvPr>
            <p:ph type="title"/>
          </p:nvPr>
        </p:nvSpPr>
        <p:spPr>
          <a:xfrm>
            <a:off x="600076" y="1675426"/>
            <a:ext cx="10990263" cy="568412"/>
          </a:xfrm>
        </p:spPr>
        <p:txBody>
          <a:bodyPr/>
          <a:lstStyle/>
          <a:p>
            <a:pPr algn="ctr"/>
            <a:r>
              <a:rPr lang="sv-SE" sz="4400" dirty="0"/>
              <a:t>Tidpunkten spelar roll </a:t>
            </a:r>
            <a:br>
              <a:rPr lang="sv-SE" dirty="0"/>
            </a:br>
            <a:endParaRPr lang="sv-SE" b="0" i="1" dirty="0"/>
          </a:p>
        </p:txBody>
      </p:sp>
      <p:sp>
        <p:nvSpPr>
          <p:cNvPr id="9" name="Content Placeholder 8">
            <a:extLst>
              <a:ext uri="{FF2B5EF4-FFF2-40B4-BE49-F238E27FC236}">
                <a16:creationId xmlns:a16="http://schemas.microsoft.com/office/drawing/2014/main" id="{60D242AF-8921-C246-F0AE-FDDF53107BFC}"/>
              </a:ext>
            </a:extLst>
          </p:cNvPr>
          <p:cNvSpPr>
            <a:spLocks noGrp="1"/>
          </p:cNvSpPr>
          <p:nvPr>
            <p:ph idx="1"/>
          </p:nvPr>
        </p:nvSpPr>
        <p:spPr>
          <a:xfrm>
            <a:off x="600075" y="2646951"/>
            <a:ext cx="10990263" cy="2725150"/>
          </a:xfrm>
        </p:spPr>
        <p:txBody>
          <a:bodyPr/>
          <a:lstStyle/>
          <a:p>
            <a:pPr marL="0" indent="0">
              <a:lnSpc>
                <a:spcPct val="150000"/>
              </a:lnSpc>
              <a:buNone/>
            </a:pPr>
            <a:r>
              <a:rPr lang="en-US" sz="3200" dirty="0">
                <a:cs typeface="Calibri" pitchFamily="34" charset="-120"/>
              </a:rPr>
              <a:t>	 AI för </a:t>
            </a:r>
            <a:r>
              <a:rPr lang="en-US" sz="3200" dirty="0" err="1">
                <a:cs typeface="Calibri" pitchFamily="34" charset="-120"/>
              </a:rPr>
              <a:t>tidigt</a:t>
            </a:r>
            <a:r>
              <a:rPr lang="en-US" sz="3200" dirty="0">
                <a:cs typeface="Calibri" pitchFamily="34" charset="-120"/>
              </a:rPr>
              <a:t> → </a:t>
            </a:r>
            <a:r>
              <a:rPr lang="en-US" sz="3200" dirty="0" err="1">
                <a:cs typeface="Calibri" pitchFamily="34" charset="-120"/>
              </a:rPr>
              <a:t>minskat</a:t>
            </a:r>
            <a:r>
              <a:rPr lang="en-US" sz="3200" dirty="0">
                <a:cs typeface="Calibri" pitchFamily="34" charset="-120"/>
              </a:rPr>
              <a:t> </a:t>
            </a:r>
            <a:r>
              <a:rPr lang="en-US" sz="3200" dirty="0" err="1">
                <a:cs typeface="Calibri" pitchFamily="34" charset="-120"/>
              </a:rPr>
              <a:t>lärande</a:t>
            </a:r>
            <a:r>
              <a:rPr lang="en-US" sz="3200" dirty="0">
                <a:cs typeface="Calibri" pitchFamily="34" charset="-120"/>
              </a:rPr>
              <a:t> </a:t>
            </a:r>
          </a:p>
          <a:p>
            <a:pPr marL="288000" indent="0">
              <a:lnSpc>
                <a:spcPct val="150000"/>
              </a:lnSpc>
              <a:buNone/>
              <a:tabLst>
                <a:tab pos="432000" algn="l"/>
              </a:tabLst>
            </a:pPr>
            <a:r>
              <a:rPr lang="en-US" sz="3200" dirty="0">
                <a:cs typeface="Calibri" pitchFamily="34" charset="-120"/>
              </a:rPr>
              <a:t>       AI </a:t>
            </a:r>
            <a:r>
              <a:rPr lang="en-US" sz="3200" dirty="0" err="1">
                <a:cs typeface="Calibri" pitchFamily="34" charset="-120"/>
              </a:rPr>
              <a:t>senare</a:t>
            </a:r>
            <a:r>
              <a:rPr lang="en-US" sz="3200" dirty="0">
                <a:cs typeface="Calibri" pitchFamily="34" charset="-120"/>
              </a:rPr>
              <a:t> → </a:t>
            </a:r>
            <a:r>
              <a:rPr lang="en-US" sz="3200" dirty="0" err="1">
                <a:cs typeface="Calibri" pitchFamily="34" charset="-120"/>
              </a:rPr>
              <a:t>ökat</a:t>
            </a:r>
            <a:r>
              <a:rPr lang="en-US" sz="3200" dirty="0">
                <a:cs typeface="Calibri" pitchFamily="34" charset="-120"/>
              </a:rPr>
              <a:t> </a:t>
            </a:r>
            <a:r>
              <a:rPr lang="en-US" sz="3200" dirty="0" err="1">
                <a:cs typeface="Calibri" pitchFamily="34" charset="-120"/>
              </a:rPr>
              <a:t>ägandeskap</a:t>
            </a:r>
            <a:r>
              <a:rPr lang="en-US" sz="3200" dirty="0">
                <a:cs typeface="Calibri" pitchFamily="34" charset="-120"/>
              </a:rPr>
              <a:t> och </a:t>
            </a:r>
            <a:r>
              <a:rPr lang="en-US" sz="3200" dirty="0" err="1">
                <a:cs typeface="Calibri" pitchFamily="34" charset="-120"/>
              </a:rPr>
              <a:t>minne</a:t>
            </a:r>
            <a:endParaRPr lang="sv-SE" sz="3600" dirty="0"/>
          </a:p>
        </p:txBody>
      </p:sp>
      <p:grpSp>
        <p:nvGrpSpPr>
          <p:cNvPr id="6" name="Group 5">
            <a:extLst>
              <a:ext uri="{FF2B5EF4-FFF2-40B4-BE49-F238E27FC236}">
                <a16:creationId xmlns:a16="http://schemas.microsoft.com/office/drawing/2014/main" id="{F6A03D6D-0FBC-A2E3-0F5C-80F0EEB4F6D7}"/>
              </a:ext>
            </a:extLst>
          </p:cNvPr>
          <p:cNvGrpSpPr/>
          <p:nvPr/>
        </p:nvGrpSpPr>
        <p:grpSpPr>
          <a:xfrm>
            <a:off x="1199254" y="289407"/>
            <a:ext cx="9791905" cy="982907"/>
            <a:chOff x="1200046" y="2937546"/>
            <a:chExt cx="9791905" cy="982907"/>
          </a:xfrm>
        </p:grpSpPr>
        <p:sp>
          <p:nvSpPr>
            <p:cNvPr id="3" name="Parallelogram 2">
              <a:extLst>
                <a:ext uri="{FF2B5EF4-FFF2-40B4-BE49-F238E27FC236}">
                  <a16:creationId xmlns:a16="http://schemas.microsoft.com/office/drawing/2014/main" id="{3CAF094E-17D7-2698-E89E-950ECD771FE7}"/>
                </a:ext>
              </a:extLst>
            </p:cNvPr>
            <p:cNvSpPr/>
            <p:nvPr/>
          </p:nvSpPr>
          <p:spPr>
            <a:xfrm>
              <a:off x="1200046" y="2937546"/>
              <a:ext cx="3432223" cy="982907"/>
            </a:xfrm>
            <a:prstGeom prst="parallelogram">
              <a:avLst>
                <a:gd name="adj" fmla="val 4332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När?  </a:t>
              </a:r>
            </a:p>
          </p:txBody>
        </p:sp>
        <p:pic>
          <p:nvPicPr>
            <p:cNvPr id="51" name="Graphic 50" descr="Clock with solid fill">
              <a:extLst>
                <a:ext uri="{FF2B5EF4-FFF2-40B4-BE49-F238E27FC236}">
                  <a16:creationId xmlns:a16="http://schemas.microsoft.com/office/drawing/2014/main" id="{4AF0509B-58A0-EE48-5FF6-577929247D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13616" y="3051000"/>
              <a:ext cx="756000" cy="756000"/>
            </a:xfrm>
            <a:prstGeom prst="rect">
              <a:avLst/>
            </a:prstGeom>
          </p:spPr>
        </p:pic>
        <p:sp>
          <p:nvSpPr>
            <p:cNvPr id="4" name="Parallelogram 3">
              <a:extLst>
                <a:ext uri="{FF2B5EF4-FFF2-40B4-BE49-F238E27FC236}">
                  <a16:creationId xmlns:a16="http://schemas.microsoft.com/office/drawing/2014/main" id="{62834836-FFD6-ABCA-D7BF-7E575566597C}"/>
                </a:ext>
              </a:extLst>
            </p:cNvPr>
            <p:cNvSpPr/>
            <p:nvPr/>
          </p:nvSpPr>
          <p:spPr>
            <a:xfrm>
              <a:off x="4379887" y="2937546"/>
              <a:ext cx="3432223" cy="982907"/>
            </a:xfrm>
            <a:prstGeom prst="parallelogram">
              <a:avLst>
                <a:gd name="adj" fmla="val 43324"/>
              </a:avLst>
            </a:prstGeom>
            <a:solidFill>
              <a:schemeClr val="accent1">
                <a:alpha val="2997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2">
                      <a:lumMod val="40000"/>
                      <a:lumOff val="60000"/>
                    </a:schemeClr>
                  </a:solidFill>
                </a:rPr>
                <a:t>    Hur?  </a:t>
              </a:r>
            </a:p>
          </p:txBody>
        </p:sp>
        <p:pic>
          <p:nvPicPr>
            <p:cNvPr id="55" name="Graphic 54" descr="Bad Inventory with solid fill">
              <a:extLst>
                <a:ext uri="{FF2B5EF4-FFF2-40B4-BE49-F238E27FC236}">
                  <a16:creationId xmlns:a16="http://schemas.microsoft.com/office/drawing/2014/main" id="{D77AD598-8F4D-07E4-6D00-1B8F7F7C34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7186" y="3061601"/>
              <a:ext cx="756000" cy="756000"/>
            </a:xfrm>
            <a:prstGeom prst="rect">
              <a:avLst/>
            </a:prstGeom>
          </p:spPr>
        </p:pic>
        <p:sp>
          <p:nvSpPr>
            <p:cNvPr id="5" name="Parallelogram 4">
              <a:extLst>
                <a:ext uri="{FF2B5EF4-FFF2-40B4-BE49-F238E27FC236}">
                  <a16:creationId xmlns:a16="http://schemas.microsoft.com/office/drawing/2014/main" id="{07A82E1D-F501-BC92-185C-BF818131BE5C}"/>
                </a:ext>
              </a:extLst>
            </p:cNvPr>
            <p:cNvSpPr/>
            <p:nvPr/>
          </p:nvSpPr>
          <p:spPr>
            <a:xfrm>
              <a:off x="7559728" y="2937546"/>
              <a:ext cx="3432223" cy="982907"/>
            </a:xfrm>
            <a:prstGeom prst="parallelogram">
              <a:avLst>
                <a:gd name="adj" fmla="val 43324"/>
              </a:avLst>
            </a:prstGeom>
            <a:solidFill>
              <a:schemeClr val="accent1">
                <a:alpha val="2954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a:t>
              </a:r>
              <a:r>
                <a:rPr lang="sv-SE" sz="3200" b="1" dirty="0">
                  <a:solidFill>
                    <a:schemeClr val="accent2">
                      <a:lumMod val="40000"/>
                      <a:lumOff val="60000"/>
                    </a:schemeClr>
                  </a:solidFill>
                </a:rPr>
                <a:t>Vem?  </a:t>
              </a:r>
            </a:p>
          </p:txBody>
        </p:sp>
        <p:pic>
          <p:nvPicPr>
            <p:cNvPr id="58" name="Graphic 57" descr="Children with solid fill">
              <a:extLst>
                <a:ext uri="{FF2B5EF4-FFF2-40B4-BE49-F238E27FC236}">
                  <a16:creationId xmlns:a16="http://schemas.microsoft.com/office/drawing/2014/main" id="{48DB5D26-ACAB-6DA9-E201-5337267EE2F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00387" y="2996999"/>
              <a:ext cx="864000" cy="864000"/>
            </a:xfrm>
            <a:prstGeom prst="rect">
              <a:avLst/>
            </a:prstGeom>
          </p:spPr>
        </p:pic>
      </p:grpSp>
      <p:pic>
        <p:nvPicPr>
          <p:cNvPr id="15" name="Graphic 14" descr="Badge Tick1 with solid fill">
            <a:extLst>
              <a:ext uri="{FF2B5EF4-FFF2-40B4-BE49-F238E27FC236}">
                <a16:creationId xmlns:a16="http://schemas.microsoft.com/office/drawing/2014/main" id="{93C23871-43D0-6B32-9105-78248C5E410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0089" y="3631238"/>
            <a:ext cx="720000" cy="720000"/>
          </a:xfrm>
          <a:prstGeom prst="rect">
            <a:avLst/>
          </a:prstGeom>
        </p:spPr>
      </p:pic>
      <p:pic>
        <p:nvPicPr>
          <p:cNvPr id="21" name="Graphic 20" descr="Warning with solid fill">
            <a:extLst>
              <a:ext uri="{FF2B5EF4-FFF2-40B4-BE49-F238E27FC236}">
                <a16:creationId xmlns:a16="http://schemas.microsoft.com/office/drawing/2014/main" id="{68D496B8-4C6F-28E8-6893-31FAB726280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0089" y="2709000"/>
            <a:ext cx="720000" cy="720000"/>
          </a:xfrm>
          <a:prstGeom prst="rect">
            <a:avLst/>
          </a:prstGeom>
        </p:spPr>
      </p:pic>
      <p:sp>
        <p:nvSpPr>
          <p:cNvPr id="22" name="Rounded Rectangle 21">
            <a:extLst>
              <a:ext uri="{FF2B5EF4-FFF2-40B4-BE49-F238E27FC236}">
                <a16:creationId xmlns:a16="http://schemas.microsoft.com/office/drawing/2014/main" id="{5957635B-8191-AC89-48E7-22762F8D9C0A}"/>
              </a:ext>
            </a:extLst>
          </p:cNvPr>
          <p:cNvSpPr/>
          <p:nvPr/>
        </p:nvSpPr>
        <p:spPr>
          <a:xfrm>
            <a:off x="345544" y="5282628"/>
            <a:ext cx="8571865" cy="1222804"/>
          </a:xfrm>
          <a:prstGeom prst="roundRect">
            <a:avLst>
              <a:gd name="adj" fmla="val 11173"/>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1000"/>
              </a:spcBef>
              <a:buClr>
                <a:srgbClr val="004791"/>
              </a:buClr>
              <a:defRPr/>
            </a:pPr>
            <a:r>
              <a:rPr kumimoji="0" lang="en-US" sz="3000" b="1" i="0" u="none" strike="noStrike" kern="1200" cap="none" spc="0" normalizeH="0" baseline="0" noProof="0" dirty="0" err="1">
                <a:ln>
                  <a:noFill/>
                </a:ln>
                <a:solidFill>
                  <a:schemeClr val="tx2"/>
                </a:solidFill>
                <a:effectLst/>
                <a:uLnTx/>
                <a:uFillTx/>
                <a:latin typeface="Figtree" panose="020F0502020204030204"/>
                <a:ea typeface="Calibri" pitchFamily="34" charset="-122"/>
                <a:cs typeface="Calibri" pitchFamily="34" charset="-120"/>
              </a:rPr>
              <a:t>Kosmyna</a:t>
            </a:r>
            <a:r>
              <a:rPr kumimoji="0" lang="en-US" sz="3000" b="1"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 et al. (2025) </a:t>
            </a:r>
            <a:r>
              <a:rPr kumimoji="0" lang="en-US" sz="3000" b="1"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Your brain on ChatGPT... </a:t>
            </a:r>
            <a:b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br>
            <a: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(https://</a:t>
            </a:r>
            <a:r>
              <a:rPr kumimoji="0" lang="en-US" sz="3000" i="0" u="none" strike="noStrike" kern="1200" cap="none" spc="0" normalizeH="0" baseline="0" noProof="0" dirty="0" err="1">
                <a:ln>
                  <a:noFill/>
                </a:ln>
                <a:solidFill>
                  <a:schemeClr val="tx2"/>
                </a:solidFill>
                <a:effectLst/>
                <a:uLnTx/>
                <a:uFillTx/>
                <a:latin typeface="Figtree" panose="020F0502020204030204"/>
                <a:ea typeface="Calibri" pitchFamily="34" charset="-122"/>
                <a:cs typeface="Calibri" pitchFamily="34" charset="-120"/>
              </a:rPr>
              <a:t>doi.org</a:t>
            </a:r>
            <a: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/10.48550/arXiv.2506.08872)</a:t>
            </a:r>
            <a:endParaRPr kumimoji="0" lang="en-US" sz="3000" i="1" u="none" strike="noStrike" kern="1200" cap="none" spc="0" normalizeH="0" baseline="0" noProof="0" dirty="0">
              <a:ln>
                <a:noFill/>
              </a:ln>
              <a:solidFill>
                <a:schemeClr val="tx2"/>
              </a:solidFill>
              <a:effectLst/>
              <a:uLnTx/>
              <a:uFillTx/>
              <a:latin typeface="Figtree" panose="020F0502020204030204"/>
              <a:ea typeface="+mn-ea"/>
              <a:cs typeface="Calibri" pitchFamily="34" charset="-120"/>
            </a:endParaRPr>
          </a:p>
        </p:txBody>
      </p:sp>
    </p:spTree>
    <p:extLst>
      <p:ext uri="{BB962C8B-B14F-4D97-AF65-F5344CB8AC3E}">
        <p14:creationId xmlns:p14="http://schemas.microsoft.com/office/powerpoint/2010/main" val="2987668959"/>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7FEF19-2D3D-A79F-9E86-B99BD14F2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BC3D8-46A7-1250-E412-971BCF1FFE67}"/>
              </a:ext>
            </a:extLst>
          </p:cNvPr>
          <p:cNvSpPr>
            <a:spLocks noGrp="1"/>
          </p:cNvSpPr>
          <p:nvPr>
            <p:ph type="title"/>
          </p:nvPr>
        </p:nvSpPr>
        <p:spPr>
          <a:xfrm>
            <a:off x="600076" y="1586554"/>
            <a:ext cx="10990263" cy="657284"/>
          </a:xfrm>
        </p:spPr>
        <p:txBody>
          <a:bodyPr/>
          <a:lstStyle/>
          <a:p>
            <a:pPr algn="ctr"/>
            <a:r>
              <a:rPr kumimoji="0" lang="sv-SE" sz="4400" b="1" i="0" u="none" strike="noStrike" kern="1200" cap="none" spc="0" normalizeH="0" baseline="0" noProof="0" dirty="0">
                <a:ln>
                  <a:noFill/>
                </a:ln>
                <a:solidFill>
                  <a:srgbClr val="000061"/>
                </a:solidFill>
                <a:effectLst/>
                <a:uLnTx/>
                <a:uFillTx/>
                <a:latin typeface="Figtree" panose="020F0302020204030204"/>
                <a:ea typeface="+mj-ea"/>
                <a:cs typeface="+mj-cs"/>
              </a:rPr>
              <a:t>Den pedagogiska inramningen avgör</a:t>
            </a:r>
            <a:endParaRPr lang="sv-SE" b="0" i="1" dirty="0"/>
          </a:p>
        </p:txBody>
      </p:sp>
      <p:sp>
        <p:nvSpPr>
          <p:cNvPr id="9" name="Content Placeholder 8">
            <a:extLst>
              <a:ext uri="{FF2B5EF4-FFF2-40B4-BE49-F238E27FC236}">
                <a16:creationId xmlns:a16="http://schemas.microsoft.com/office/drawing/2014/main" id="{BD9EB09C-73DD-2424-EBF5-E2BE76BB15FC}"/>
              </a:ext>
            </a:extLst>
          </p:cNvPr>
          <p:cNvSpPr>
            <a:spLocks noGrp="1"/>
          </p:cNvSpPr>
          <p:nvPr>
            <p:ph idx="1"/>
          </p:nvPr>
        </p:nvSpPr>
        <p:spPr>
          <a:xfrm>
            <a:off x="600075" y="2426762"/>
            <a:ext cx="7399520" cy="2755811"/>
          </a:xfrm>
        </p:spPr>
        <p:txBody>
          <a:bodyPr/>
          <a:lstStyle/>
          <a:p>
            <a:pPr marL="0" indent="0">
              <a:lnSpc>
                <a:spcPct val="150000"/>
              </a:lnSpc>
              <a:buNone/>
            </a:pPr>
            <a:r>
              <a:rPr lang="en-US" sz="3200" dirty="0">
                <a:ea typeface="Calibri" pitchFamily="34" charset="-122"/>
                <a:cs typeface="Calibri" pitchFamily="34" charset="-120"/>
              </a:rPr>
              <a:t>	 </a:t>
            </a:r>
            <a:r>
              <a:rPr lang="en-US" sz="3200" dirty="0" err="1">
                <a:ea typeface="Calibri" pitchFamily="34" charset="-122"/>
                <a:cs typeface="Calibri" pitchFamily="34" charset="-120"/>
              </a:rPr>
              <a:t>Undvik</a:t>
            </a:r>
            <a:r>
              <a:rPr lang="en-US" sz="3200" dirty="0">
                <a:ea typeface="Calibri" pitchFamily="34" charset="-122"/>
                <a:cs typeface="Calibri" pitchFamily="34" charset="-120"/>
              </a:rPr>
              <a:t> </a:t>
            </a:r>
            <a:r>
              <a:rPr lang="en-US" sz="3200" dirty="0" err="1">
                <a:ea typeface="Calibri" pitchFamily="34" charset="-122"/>
                <a:cs typeface="Calibri" pitchFamily="34" charset="-120"/>
              </a:rPr>
              <a:t>ostrukturerad</a:t>
            </a:r>
            <a:r>
              <a:rPr lang="en-US" sz="3200" dirty="0">
                <a:ea typeface="Calibri" pitchFamily="34" charset="-122"/>
                <a:cs typeface="Calibri" pitchFamily="34" charset="-120"/>
              </a:rPr>
              <a:t> </a:t>
            </a:r>
            <a:r>
              <a:rPr lang="en-US" sz="3200" dirty="0" err="1">
                <a:ea typeface="Calibri" pitchFamily="34" charset="-122"/>
                <a:cs typeface="Calibri" pitchFamily="34" charset="-120"/>
              </a:rPr>
              <a:t>användning</a:t>
            </a:r>
            <a:r>
              <a:rPr lang="en-US" sz="3200" dirty="0">
                <a:ea typeface="Calibri" pitchFamily="34" charset="-122"/>
                <a:cs typeface="Calibri" pitchFamily="34" charset="-120"/>
              </a:rPr>
              <a:t> </a:t>
            </a:r>
          </a:p>
          <a:p>
            <a:pPr marL="0" indent="0">
              <a:lnSpc>
                <a:spcPct val="100000"/>
              </a:lnSpc>
              <a:buNone/>
            </a:pPr>
            <a:r>
              <a:rPr lang="en-US" sz="3200" dirty="0">
                <a:ea typeface="Calibri" pitchFamily="34" charset="-122"/>
                <a:cs typeface="Calibri" pitchFamily="34" charset="-120"/>
              </a:rPr>
              <a:t>	 </a:t>
            </a:r>
            <a:r>
              <a:rPr lang="en-US" sz="3200" dirty="0" err="1">
                <a:ea typeface="Calibri" pitchFamily="34" charset="-122"/>
                <a:cs typeface="Calibri" pitchFamily="34" charset="-120"/>
              </a:rPr>
              <a:t>Inkludera</a:t>
            </a:r>
            <a:r>
              <a:rPr lang="en-US" sz="3200" dirty="0">
                <a:ea typeface="Calibri" pitchFamily="34" charset="-122"/>
                <a:cs typeface="Calibri" pitchFamily="34" charset="-120"/>
              </a:rPr>
              <a:t> </a:t>
            </a:r>
            <a:r>
              <a:rPr lang="en-US" sz="3200" dirty="0" err="1">
                <a:ea typeface="Calibri" pitchFamily="34" charset="-122"/>
                <a:cs typeface="Calibri" pitchFamily="34" charset="-120"/>
              </a:rPr>
              <a:t>metakognitivt</a:t>
            </a:r>
            <a:r>
              <a:rPr lang="en-US" sz="3200" dirty="0">
                <a:ea typeface="Calibri" pitchFamily="34" charset="-122"/>
                <a:cs typeface="Calibri" pitchFamily="34" charset="-120"/>
              </a:rPr>
              <a:t> </a:t>
            </a:r>
            <a:br>
              <a:rPr lang="en-US" sz="3200" dirty="0">
                <a:ea typeface="Calibri" pitchFamily="34" charset="-122"/>
                <a:cs typeface="Calibri" pitchFamily="34" charset="-120"/>
              </a:rPr>
            </a:br>
            <a:r>
              <a:rPr lang="en-US" sz="3200" dirty="0">
                <a:ea typeface="Calibri" pitchFamily="34" charset="-122"/>
                <a:cs typeface="Calibri" pitchFamily="34" charset="-120"/>
              </a:rPr>
              <a:t>	 </a:t>
            </a:r>
            <a:r>
              <a:rPr lang="en-US" sz="3200" dirty="0" err="1">
                <a:ea typeface="Calibri" pitchFamily="34" charset="-122"/>
                <a:cs typeface="Calibri" pitchFamily="34" charset="-120"/>
              </a:rPr>
              <a:t>stödjande</a:t>
            </a:r>
            <a:r>
              <a:rPr lang="en-US" sz="3200" dirty="0">
                <a:ea typeface="Calibri" pitchFamily="34" charset="-122"/>
                <a:cs typeface="Calibri" pitchFamily="34" charset="-120"/>
              </a:rPr>
              <a:t> </a:t>
            </a:r>
            <a:r>
              <a:rPr lang="en-US" sz="3200" dirty="0" err="1">
                <a:ea typeface="Calibri" pitchFamily="34" charset="-122"/>
                <a:cs typeface="Calibri" pitchFamily="34" charset="-120"/>
              </a:rPr>
              <a:t>strukturer</a:t>
            </a:r>
            <a:r>
              <a:rPr lang="en-US" sz="3200" dirty="0">
                <a:ea typeface="Calibri" pitchFamily="34" charset="-122"/>
                <a:cs typeface="Calibri" pitchFamily="34" charset="-120"/>
              </a:rPr>
              <a:t> </a:t>
            </a:r>
            <a:r>
              <a:rPr lang="sv-SE" sz="3200" dirty="0"/>
              <a:t>	</a:t>
            </a:r>
            <a:endParaRPr lang="en-US" sz="3200" i="1" dirty="0">
              <a:solidFill>
                <a:schemeClr val="accent1"/>
              </a:solidFill>
            </a:endParaRPr>
          </a:p>
          <a:p>
            <a:pPr marL="0" indent="0">
              <a:lnSpc>
                <a:spcPct val="100000"/>
              </a:lnSpc>
              <a:buNone/>
            </a:pPr>
            <a:endParaRPr lang="sv-SE" sz="3200" dirty="0"/>
          </a:p>
        </p:txBody>
      </p:sp>
      <p:grpSp>
        <p:nvGrpSpPr>
          <p:cNvPr id="6" name="Group 5">
            <a:extLst>
              <a:ext uri="{FF2B5EF4-FFF2-40B4-BE49-F238E27FC236}">
                <a16:creationId xmlns:a16="http://schemas.microsoft.com/office/drawing/2014/main" id="{691F9DE9-332E-9217-90D5-3924451D1870}"/>
              </a:ext>
            </a:extLst>
          </p:cNvPr>
          <p:cNvGrpSpPr/>
          <p:nvPr/>
        </p:nvGrpSpPr>
        <p:grpSpPr>
          <a:xfrm>
            <a:off x="1199254" y="289407"/>
            <a:ext cx="9791905" cy="982907"/>
            <a:chOff x="1200046" y="2937546"/>
            <a:chExt cx="9791905" cy="982907"/>
          </a:xfrm>
        </p:grpSpPr>
        <p:sp>
          <p:nvSpPr>
            <p:cNvPr id="3" name="Parallelogram 2">
              <a:extLst>
                <a:ext uri="{FF2B5EF4-FFF2-40B4-BE49-F238E27FC236}">
                  <a16:creationId xmlns:a16="http://schemas.microsoft.com/office/drawing/2014/main" id="{B8260C28-7074-AB91-8C69-5A124F3D49EB}"/>
                </a:ext>
              </a:extLst>
            </p:cNvPr>
            <p:cNvSpPr/>
            <p:nvPr/>
          </p:nvSpPr>
          <p:spPr>
            <a:xfrm>
              <a:off x="1200046" y="2937546"/>
              <a:ext cx="3432223" cy="982907"/>
            </a:xfrm>
            <a:prstGeom prst="parallelogram">
              <a:avLst>
                <a:gd name="adj" fmla="val 43324"/>
              </a:avLst>
            </a:prstGeom>
            <a:solidFill>
              <a:schemeClr val="accent1">
                <a:alpha val="2954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a:t>
              </a:r>
              <a:r>
                <a:rPr lang="sv-SE" sz="3200" b="1" dirty="0">
                  <a:solidFill>
                    <a:schemeClr val="accent2">
                      <a:lumMod val="40000"/>
                      <a:lumOff val="60000"/>
                    </a:schemeClr>
                  </a:solidFill>
                </a:rPr>
                <a:t>När?  </a:t>
              </a:r>
            </a:p>
          </p:txBody>
        </p:sp>
        <p:pic>
          <p:nvPicPr>
            <p:cNvPr id="51" name="Graphic 50" descr="Clock with solid fill">
              <a:extLst>
                <a:ext uri="{FF2B5EF4-FFF2-40B4-BE49-F238E27FC236}">
                  <a16:creationId xmlns:a16="http://schemas.microsoft.com/office/drawing/2014/main" id="{1BD61E78-6839-027D-DABB-5DF6232D35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13616" y="3051000"/>
              <a:ext cx="756000" cy="756000"/>
            </a:xfrm>
            <a:prstGeom prst="rect">
              <a:avLst/>
            </a:prstGeom>
          </p:spPr>
        </p:pic>
        <p:sp>
          <p:nvSpPr>
            <p:cNvPr id="4" name="Parallelogram 3">
              <a:extLst>
                <a:ext uri="{FF2B5EF4-FFF2-40B4-BE49-F238E27FC236}">
                  <a16:creationId xmlns:a16="http://schemas.microsoft.com/office/drawing/2014/main" id="{79E8371E-9616-BCC4-0FF5-02DB94270D8D}"/>
                </a:ext>
              </a:extLst>
            </p:cNvPr>
            <p:cNvSpPr/>
            <p:nvPr/>
          </p:nvSpPr>
          <p:spPr>
            <a:xfrm>
              <a:off x="4379887" y="2937546"/>
              <a:ext cx="3432223" cy="982907"/>
            </a:xfrm>
            <a:prstGeom prst="parallelogram">
              <a:avLst>
                <a:gd name="adj" fmla="val 4332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Hur?  </a:t>
              </a:r>
            </a:p>
          </p:txBody>
        </p:sp>
        <p:pic>
          <p:nvPicPr>
            <p:cNvPr id="55" name="Graphic 54" descr="Bad Inventory with solid fill">
              <a:extLst>
                <a:ext uri="{FF2B5EF4-FFF2-40B4-BE49-F238E27FC236}">
                  <a16:creationId xmlns:a16="http://schemas.microsoft.com/office/drawing/2014/main" id="{CF0DA357-FF6C-4380-D89A-9BDE19298F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7186" y="3061601"/>
              <a:ext cx="756000" cy="756000"/>
            </a:xfrm>
            <a:prstGeom prst="rect">
              <a:avLst/>
            </a:prstGeom>
          </p:spPr>
        </p:pic>
        <p:sp>
          <p:nvSpPr>
            <p:cNvPr id="5" name="Parallelogram 4">
              <a:extLst>
                <a:ext uri="{FF2B5EF4-FFF2-40B4-BE49-F238E27FC236}">
                  <a16:creationId xmlns:a16="http://schemas.microsoft.com/office/drawing/2014/main" id="{42DA34C7-37E1-E8F6-9157-F93E1E9F00CE}"/>
                </a:ext>
              </a:extLst>
            </p:cNvPr>
            <p:cNvSpPr/>
            <p:nvPr/>
          </p:nvSpPr>
          <p:spPr>
            <a:xfrm>
              <a:off x="7559728" y="2937546"/>
              <a:ext cx="3432223" cy="982907"/>
            </a:xfrm>
            <a:prstGeom prst="parallelogram">
              <a:avLst>
                <a:gd name="adj" fmla="val 43324"/>
              </a:avLst>
            </a:prstGeom>
            <a:solidFill>
              <a:schemeClr val="accent1">
                <a:alpha val="2954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2">
                      <a:lumMod val="40000"/>
                      <a:lumOff val="60000"/>
                    </a:schemeClr>
                  </a:solidFill>
                </a:rPr>
                <a:t>    Vem?  </a:t>
              </a:r>
            </a:p>
          </p:txBody>
        </p:sp>
        <p:pic>
          <p:nvPicPr>
            <p:cNvPr id="58" name="Graphic 57" descr="Children with solid fill">
              <a:extLst>
                <a:ext uri="{FF2B5EF4-FFF2-40B4-BE49-F238E27FC236}">
                  <a16:creationId xmlns:a16="http://schemas.microsoft.com/office/drawing/2014/main" id="{B7A34712-8595-D2E7-982C-52B03F6F85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00387" y="2996999"/>
              <a:ext cx="864000" cy="864000"/>
            </a:xfrm>
            <a:prstGeom prst="rect">
              <a:avLst/>
            </a:prstGeom>
          </p:spPr>
        </p:pic>
      </p:grpSp>
      <p:pic>
        <p:nvPicPr>
          <p:cNvPr id="15" name="Graphic 14" descr="Badge Tick1 with solid fill">
            <a:extLst>
              <a:ext uri="{FF2B5EF4-FFF2-40B4-BE49-F238E27FC236}">
                <a16:creationId xmlns:a16="http://schemas.microsoft.com/office/drawing/2014/main" id="{5597B768-8F9F-89C3-075B-52FE5DF06DA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6293" y="3472966"/>
            <a:ext cx="720000" cy="720000"/>
          </a:xfrm>
          <a:prstGeom prst="rect">
            <a:avLst/>
          </a:prstGeom>
        </p:spPr>
      </p:pic>
      <p:pic>
        <p:nvPicPr>
          <p:cNvPr id="21" name="Graphic 20" descr="Warning with solid fill">
            <a:extLst>
              <a:ext uri="{FF2B5EF4-FFF2-40B4-BE49-F238E27FC236}">
                <a16:creationId xmlns:a16="http://schemas.microsoft.com/office/drawing/2014/main" id="{B88B1B19-981A-16B3-0090-BA70D83500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4047" y="2441005"/>
            <a:ext cx="720000" cy="720000"/>
          </a:xfrm>
          <a:prstGeom prst="rect">
            <a:avLst/>
          </a:prstGeom>
        </p:spPr>
      </p:pic>
      <p:sp>
        <p:nvSpPr>
          <p:cNvPr id="7" name="Rounded Rectangle 6">
            <a:extLst>
              <a:ext uri="{FF2B5EF4-FFF2-40B4-BE49-F238E27FC236}">
                <a16:creationId xmlns:a16="http://schemas.microsoft.com/office/drawing/2014/main" id="{9EC2C88B-9E95-9711-F2AD-ABFF4140A50A}"/>
              </a:ext>
            </a:extLst>
          </p:cNvPr>
          <p:cNvSpPr/>
          <p:nvPr/>
        </p:nvSpPr>
        <p:spPr>
          <a:xfrm>
            <a:off x="284789" y="5182574"/>
            <a:ext cx="9023803" cy="1386020"/>
          </a:xfrm>
          <a:prstGeom prst="roundRect">
            <a:avLst>
              <a:gd name="adj" fmla="val 11173"/>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1000"/>
              </a:spcBef>
              <a:buClr>
                <a:srgbClr val="004791"/>
              </a:buClr>
              <a:defRPr/>
            </a:pPr>
            <a:r>
              <a:rPr lang="en-US" sz="3000" b="1" dirty="0">
                <a:solidFill>
                  <a:schemeClr val="tx2"/>
                </a:solidFill>
                <a:latin typeface="Figtree" panose="020F0502020204030204"/>
                <a:ea typeface="Calibri" pitchFamily="34" charset="-122"/>
                <a:cs typeface="Calibri" pitchFamily="34" charset="-120"/>
              </a:rPr>
              <a:t>Li</a:t>
            </a:r>
            <a:r>
              <a:rPr kumimoji="0" lang="en-US" sz="3000" b="1"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 et al. (2026)</a:t>
            </a:r>
            <a:r>
              <a:rPr lang="en-US" sz="3000" b="1" dirty="0">
                <a:solidFill>
                  <a:schemeClr val="tx2"/>
                </a:solidFill>
                <a:ea typeface="Calibri" pitchFamily="34" charset="-122"/>
                <a:cs typeface="Calibri" pitchFamily="34" charset="-120"/>
              </a:rPr>
              <a:t> The cognitive impact of ChatGPT…</a:t>
            </a:r>
            <a:b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br>
            <a: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a:t>
            </a:r>
            <a:r>
              <a:rPr lang="en-US" sz="3000" dirty="0">
                <a:solidFill>
                  <a:schemeClr val="tx2"/>
                </a:solidFill>
                <a:ea typeface="Calibri" pitchFamily="34" charset="-122"/>
                <a:cs typeface="Calibri" pitchFamily="34" charset="-120"/>
              </a:rPr>
              <a:t>https://</a:t>
            </a:r>
            <a:r>
              <a:rPr lang="en-US" sz="3000" dirty="0" err="1">
                <a:solidFill>
                  <a:schemeClr val="tx2"/>
                </a:solidFill>
                <a:ea typeface="Calibri" pitchFamily="34" charset="-122"/>
                <a:cs typeface="Calibri" pitchFamily="34" charset="-120"/>
              </a:rPr>
              <a:t>doi.org</a:t>
            </a:r>
            <a:r>
              <a:rPr lang="en-US" sz="3000" dirty="0">
                <a:solidFill>
                  <a:schemeClr val="tx2"/>
                </a:solidFill>
                <a:ea typeface="Calibri" pitchFamily="34" charset="-122"/>
                <a:cs typeface="Calibri" pitchFamily="34" charset="-120"/>
              </a:rPr>
              <a:t>/10.1016/j.caeai.2026.100571)</a:t>
            </a:r>
            <a:endParaRPr kumimoji="0" lang="en-US" sz="3000" i="1" u="none" strike="noStrike" kern="1200" cap="none" spc="0" normalizeH="0" baseline="0" noProof="0" dirty="0">
              <a:ln>
                <a:noFill/>
              </a:ln>
              <a:solidFill>
                <a:schemeClr val="tx2"/>
              </a:solidFill>
              <a:effectLst/>
              <a:uLnTx/>
              <a:uFillTx/>
              <a:latin typeface="Figtree" panose="020F0502020204030204"/>
              <a:ea typeface="+mn-ea"/>
              <a:cs typeface="Calibri" pitchFamily="34" charset="-120"/>
            </a:endParaRPr>
          </a:p>
        </p:txBody>
      </p:sp>
      <p:sp>
        <p:nvSpPr>
          <p:cNvPr id="14" name="Rounded Rectangular Callout 13">
            <a:extLst>
              <a:ext uri="{FF2B5EF4-FFF2-40B4-BE49-F238E27FC236}">
                <a16:creationId xmlns:a16="http://schemas.microsoft.com/office/drawing/2014/main" id="{25F82465-0914-5F1C-F933-17295030B07C}"/>
              </a:ext>
            </a:extLst>
          </p:cNvPr>
          <p:cNvSpPr/>
          <p:nvPr/>
        </p:nvSpPr>
        <p:spPr>
          <a:xfrm>
            <a:off x="7999595" y="2685163"/>
            <a:ext cx="4735744" cy="2056085"/>
          </a:xfrm>
          <a:prstGeom prst="wedgeRoundRectCallout">
            <a:avLst>
              <a:gd name="adj1" fmla="val -66513"/>
              <a:gd name="adj2" fmla="val 19835"/>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b="1" dirty="0"/>
              <a:t> </a:t>
            </a:r>
            <a:r>
              <a:rPr lang="sv-SE" sz="3200" b="1" i="1" dirty="0"/>
              <a:t>Ex: </a:t>
            </a:r>
            <a:r>
              <a:rPr lang="sv-SE" sz="3200" i="1" dirty="0"/>
              <a:t>“Ställ frågan till </a:t>
            </a:r>
            <a:br>
              <a:rPr lang="sv-SE" sz="3200" i="1" dirty="0"/>
            </a:br>
            <a:r>
              <a:rPr lang="sv-SE" sz="3200" i="1" dirty="0"/>
              <a:t>två olika AI-verktyg </a:t>
            </a:r>
            <a:br>
              <a:rPr lang="sv-SE" sz="3200" i="1" dirty="0"/>
            </a:br>
            <a:r>
              <a:rPr lang="sv-SE" sz="3200" i="1" dirty="0"/>
              <a:t>och jämför svaren” </a:t>
            </a:r>
            <a:endParaRPr lang="sv-SE" i="1" dirty="0"/>
          </a:p>
        </p:txBody>
      </p:sp>
    </p:spTree>
    <p:extLst>
      <p:ext uri="{BB962C8B-B14F-4D97-AF65-F5344CB8AC3E}">
        <p14:creationId xmlns:p14="http://schemas.microsoft.com/office/powerpoint/2010/main" val="3582462369"/>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915E8E-B217-7DC6-8842-0B19D65A35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5E5DE1-E10A-936A-2F24-68E4E5C94A27}"/>
              </a:ext>
            </a:extLst>
          </p:cNvPr>
          <p:cNvSpPr>
            <a:spLocks noGrp="1"/>
          </p:cNvSpPr>
          <p:nvPr>
            <p:ph type="title"/>
          </p:nvPr>
        </p:nvSpPr>
        <p:spPr>
          <a:xfrm>
            <a:off x="600076" y="1675426"/>
            <a:ext cx="10990263" cy="568412"/>
          </a:xfrm>
        </p:spPr>
        <p:txBody>
          <a:bodyPr/>
          <a:lstStyle/>
          <a:p>
            <a:pPr algn="ctr"/>
            <a:r>
              <a:rPr lang="en-US" sz="4400" dirty="0">
                <a:ea typeface="Cambria" pitchFamily="34" charset="-122"/>
                <a:cs typeface="Cambria" pitchFamily="34" charset="-120"/>
              </a:rPr>
              <a:t>Olika </a:t>
            </a:r>
            <a:r>
              <a:rPr lang="en-US" sz="4400" dirty="0" err="1">
                <a:ea typeface="Cambria" pitchFamily="34" charset="-122"/>
                <a:cs typeface="Cambria" pitchFamily="34" charset="-120"/>
              </a:rPr>
              <a:t>behov</a:t>
            </a:r>
            <a:r>
              <a:rPr lang="en-US" sz="4400" dirty="0">
                <a:ea typeface="Cambria" pitchFamily="34" charset="-122"/>
                <a:cs typeface="Cambria" pitchFamily="34" charset="-120"/>
              </a:rPr>
              <a:t> </a:t>
            </a:r>
            <a:r>
              <a:rPr lang="en-US" sz="4400" dirty="0" err="1">
                <a:ea typeface="Cambria" pitchFamily="34" charset="-122"/>
                <a:cs typeface="Cambria" pitchFamily="34" charset="-120"/>
              </a:rPr>
              <a:t>kräver</a:t>
            </a:r>
            <a:r>
              <a:rPr lang="en-US" sz="4400" dirty="0">
                <a:ea typeface="Cambria" pitchFamily="34" charset="-122"/>
                <a:cs typeface="Cambria" pitchFamily="34" charset="-120"/>
              </a:rPr>
              <a:t> </a:t>
            </a:r>
            <a:r>
              <a:rPr lang="en-US" sz="4400" dirty="0" err="1">
                <a:ea typeface="Cambria" pitchFamily="34" charset="-122"/>
                <a:cs typeface="Cambria" pitchFamily="34" charset="-120"/>
              </a:rPr>
              <a:t>varierat</a:t>
            </a:r>
            <a:r>
              <a:rPr lang="en-US" sz="4400" dirty="0">
                <a:ea typeface="Cambria" pitchFamily="34" charset="-122"/>
                <a:cs typeface="Cambria" pitchFamily="34" charset="-120"/>
              </a:rPr>
              <a:t> </a:t>
            </a:r>
            <a:r>
              <a:rPr lang="en-US" sz="4400" dirty="0" err="1">
                <a:ea typeface="Cambria" pitchFamily="34" charset="-122"/>
                <a:cs typeface="Cambria" pitchFamily="34" charset="-120"/>
              </a:rPr>
              <a:t>stöd</a:t>
            </a:r>
            <a:endParaRPr lang="sv-SE" sz="4400" dirty="0">
              <a:ea typeface="+mn-ea"/>
              <a:cs typeface="+mn-cs"/>
            </a:endParaRPr>
          </a:p>
        </p:txBody>
      </p:sp>
      <p:sp>
        <p:nvSpPr>
          <p:cNvPr id="9" name="Content Placeholder 8">
            <a:extLst>
              <a:ext uri="{FF2B5EF4-FFF2-40B4-BE49-F238E27FC236}">
                <a16:creationId xmlns:a16="http://schemas.microsoft.com/office/drawing/2014/main" id="{1AD02801-222E-401F-226F-2325F6002FBB}"/>
              </a:ext>
            </a:extLst>
          </p:cNvPr>
          <p:cNvSpPr>
            <a:spLocks noGrp="1"/>
          </p:cNvSpPr>
          <p:nvPr>
            <p:ph idx="1"/>
          </p:nvPr>
        </p:nvSpPr>
        <p:spPr>
          <a:xfrm>
            <a:off x="664465" y="2878038"/>
            <a:ext cx="10326694" cy="835168"/>
          </a:xfrm>
        </p:spPr>
        <p:txBody>
          <a:bodyPr/>
          <a:lstStyle/>
          <a:p>
            <a:pPr marL="0" indent="0">
              <a:lnSpc>
                <a:spcPct val="100000"/>
              </a:lnSpc>
              <a:buNone/>
            </a:pPr>
            <a:r>
              <a:rPr lang="en-US" sz="3200" b="1" dirty="0" err="1">
                <a:ea typeface="Calibri" pitchFamily="34" charset="-122"/>
                <a:cs typeface="Calibri" pitchFamily="34" charset="-120"/>
              </a:rPr>
              <a:t>Behov</a:t>
            </a:r>
            <a:r>
              <a:rPr lang="en-US" sz="3200" b="1" dirty="0">
                <a:ea typeface="Calibri" pitchFamily="34" charset="-122"/>
                <a:cs typeface="Calibri" pitchFamily="34" charset="-120"/>
              </a:rPr>
              <a:t> av </a:t>
            </a:r>
            <a:r>
              <a:rPr lang="en-US" sz="3200" b="1" dirty="0" err="1">
                <a:ea typeface="Calibri" pitchFamily="34" charset="-122"/>
                <a:cs typeface="Calibri" pitchFamily="34" charset="-120"/>
              </a:rPr>
              <a:t>kognitiv</a:t>
            </a:r>
            <a:r>
              <a:rPr lang="en-US" sz="3200" b="1" dirty="0">
                <a:ea typeface="Calibri" pitchFamily="34" charset="-122"/>
                <a:cs typeface="Calibri" pitchFamily="34" charset="-120"/>
              </a:rPr>
              <a:t> </a:t>
            </a:r>
            <a:r>
              <a:rPr lang="en-US" sz="3200" b="1" dirty="0" err="1">
                <a:ea typeface="Calibri" pitchFamily="34" charset="-122"/>
                <a:cs typeface="Calibri" pitchFamily="34" charset="-120"/>
              </a:rPr>
              <a:t>slutenhet</a:t>
            </a:r>
            <a:r>
              <a:rPr lang="en-US" sz="3200" b="1" dirty="0">
                <a:ea typeface="Calibri" pitchFamily="34" charset="-122"/>
                <a:cs typeface="Calibri" pitchFamily="34" charset="-120"/>
              </a:rPr>
              <a:t> = </a:t>
            </a:r>
            <a:r>
              <a:rPr lang="en-US" sz="3200" dirty="0" err="1">
                <a:ea typeface="Calibri" pitchFamily="34" charset="-122"/>
                <a:cs typeface="Calibri" pitchFamily="34" charset="-120"/>
              </a:rPr>
              <a:t>hur</a:t>
            </a:r>
            <a:r>
              <a:rPr lang="en-US" sz="3200" dirty="0">
                <a:ea typeface="Calibri" pitchFamily="34" charset="-122"/>
                <a:cs typeface="Calibri" pitchFamily="34" charset="-120"/>
              </a:rPr>
              <a:t> </a:t>
            </a:r>
            <a:r>
              <a:rPr lang="en-US" sz="3200" dirty="0" err="1">
                <a:ea typeface="Calibri" pitchFamily="34" charset="-122"/>
                <a:cs typeface="Calibri" pitchFamily="34" charset="-120"/>
              </a:rPr>
              <a:t>starkt</a:t>
            </a:r>
            <a:r>
              <a:rPr lang="en-US" sz="3200" dirty="0">
                <a:ea typeface="Calibri" pitchFamily="34" charset="-122"/>
                <a:cs typeface="Calibri" pitchFamily="34" charset="-120"/>
              </a:rPr>
              <a:t> du </a:t>
            </a:r>
            <a:r>
              <a:rPr lang="en-US" sz="3200" dirty="0" err="1">
                <a:ea typeface="Calibri" pitchFamily="34" charset="-122"/>
                <a:cs typeface="Calibri" pitchFamily="34" charset="-120"/>
              </a:rPr>
              <a:t>söker</a:t>
            </a:r>
            <a:r>
              <a:rPr lang="en-US" sz="3200" dirty="0">
                <a:ea typeface="Calibri" pitchFamily="34" charset="-122"/>
                <a:cs typeface="Calibri" pitchFamily="34" charset="-120"/>
              </a:rPr>
              <a:t> </a:t>
            </a:r>
            <a:r>
              <a:rPr lang="en-US" sz="3200" dirty="0" err="1">
                <a:ea typeface="Calibri" pitchFamily="34" charset="-122"/>
                <a:cs typeface="Calibri" pitchFamily="34" charset="-120"/>
              </a:rPr>
              <a:t>säkra</a:t>
            </a:r>
            <a:r>
              <a:rPr lang="en-US" sz="3200" dirty="0">
                <a:ea typeface="Calibri" pitchFamily="34" charset="-122"/>
                <a:cs typeface="Calibri" pitchFamily="34" charset="-120"/>
              </a:rPr>
              <a:t> </a:t>
            </a:r>
            <a:r>
              <a:rPr lang="en-US" sz="3200" dirty="0" err="1">
                <a:ea typeface="Calibri" pitchFamily="34" charset="-122"/>
                <a:cs typeface="Calibri" pitchFamily="34" charset="-120"/>
              </a:rPr>
              <a:t>svar</a:t>
            </a:r>
            <a:r>
              <a:rPr lang="en-US" sz="3200" dirty="0">
                <a:ea typeface="Calibri" pitchFamily="34" charset="-122"/>
                <a:cs typeface="Calibri" pitchFamily="34" charset="-120"/>
              </a:rPr>
              <a:t> och </a:t>
            </a:r>
            <a:r>
              <a:rPr lang="en-US" sz="3200" dirty="0" err="1">
                <a:ea typeface="Calibri" pitchFamily="34" charset="-122"/>
                <a:cs typeface="Calibri" pitchFamily="34" charset="-120"/>
              </a:rPr>
              <a:t>ogillar</a:t>
            </a:r>
            <a:r>
              <a:rPr lang="en-US" sz="3200" dirty="0">
                <a:ea typeface="Calibri" pitchFamily="34" charset="-122"/>
                <a:cs typeface="Calibri" pitchFamily="34" charset="-120"/>
              </a:rPr>
              <a:t> </a:t>
            </a:r>
            <a:r>
              <a:rPr lang="en-US" sz="3200" dirty="0" err="1">
                <a:ea typeface="Calibri" pitchFamily="34" charset="-122"/>
                <a:cs typeface="Calibri" pitchFamily="34" charset="-120"/>
              </a:rPr>
              <a:t>osäkerhet</a:t>
            </a:r>
            <a:endParaRPr lang="en-US" sz="3200" dirty="0">
              <a:ea typeface="Calibri" pitchFamily="34" charset="-122"/>
              <a:cs typeface="Calibri" pitchFamily="34" charset="-120"/>
            </a:endParaRPr>
          </a:p>
          <a:p>
            <a:pPr marL="0" indent="0">
              <a:lnSpc>
                <a:spcPct val="100000"/>
              </a:lnSpc>
              <a:buNone/>
            </a:pPr>
            <a:r>
              <a:rPr lang="en-US" sz="3200" dirty="0">
                <a:ea typeface="Calibri" pitchFamily="34" charset="-122"/>
                <a:cs typeface="Calibri" pitchFamily="34" charset="-120"/>
              </a:rPr>
              <a:t>	 </a:t>
            </a:r>
            <a:br>
              <a:rPr lang="en-US" sz="3200" dirty="0">
                <a:ea typeface="Calibri" pitchFamily="34" charset="-122"/>
                <a:cs typeface="Calibri" pitchFamily="34" charset="-120"/>
              </a:rPr>
            </a:br>
            <a:r>
              <a:rPr lang="en-US" sz="3200" dirty="0">
                <a:ea typeface="Calibri" pitchFamily="34" charset="-122"/>
                <a:cs typeface="Calibri" pitchFamily="34" charset="-120"/>
              </a:rPr>
              <a:t>	</a:t>
            </a:r>
            <a:endParaRPr lang="sv-SE" sz="3200" dirty="0"/>
          </a:p>
        </p:txBody>
      </p:sp>
      <p:grpSp>
        <p:nvGrpSpPr>
          <p:cNvPr id="6" name="Group 5">
            <a:extLst>
              <a:ext uri="{FF2B5EF4-FFF2-40B4-BE49-F238E27FC236}">
                <a16:creationId xmlns:a16="http://schemas.microsoft.com/office/drawing/2014/main" id="{2532A9BA-1F05-4465-FC4D-2AC96A79FD2B}"/>
              </a:ext>
            </a:extLst>
          </p:cNvPr>
          <p:cNvGrpSpPr/>
          <p:nvPr/>
        </p:nvGrpSpPr>
        <p:grpSpPr>
          <a:xfrm>
            <a:off x="1199254" y="289407"/>
            <a:ext cx="9791905" cy="982907"/>
            <a:chOff x="1200046" y="2937546"/>
            <a:chExt cx="9791905" cy="982907"/>
          </a:xfrm>
        </p:grpSpPr>
        <p:sp>
          <p:nvSpPr>
            <p:cNvPr id="3" name="Parallelogram 2">
              <a:extLst>
                <a:ext uri="{FF2B5EF4-FFF2-40B4-BE49-F238E27FC236}">
                  <a16:creationId xmlns:a16="http://schemas.microsoft.com/office/drawing/2014/main" id="{5D438C27-A591-079C-CA4F-72DF83EE1C37}"/>
                </a:ext>
              </a:extLst>
            </p:cNvPr>
            <p:cNvSpPr/>
            <p:nvPr/>
          </p:nvSpPr>
          <p:spPr>
            <a:xfrm>
              <a:off x="1200046" y="2937546"/>
              <a:ext cx="3432223" cy="982907"/>
            </a:xfrm>
            <a:prstGeom prst="parallelogram">
              <a:avLst>
                <a:gd name="adj" fmla="val 43324"/>
              </a:avLst>
            </a:prstGeom>
            <a:solidFill>
              <a:schemeClr val="accent1">
                <a:alpha val="2954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2">
                      <a:lumMod val="40000"/>
                      <a:lumOff val="60000"/>
                    </a:schemeClr>
                  </a:solidFill>
                </a:rPr>
                <a:t>    När?  </a:t>
              </a:r>
            </a:p>
          </p:txBody>
        </p:sp>
        <p:pic>
          <p:nvPicPr>
            <p:cNvPr id="51" name="Graphic 50" descr="Clock with solid fill">
              <a:extLst>
                <a:ext uri="{FF2B5EF4-FFF2-40B4-BE49-F238E27FC236}">
                  <a16:creationId xmlns:a16="http://schemas.microsoft.com/office/drawing/2014/main" id="{E24732F8-65A9-B9A5-7384-F2B632DD40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13616" y="3051000"/>
              <a:ext cx="756000" cy="756000"/>
            </a:xfrm>
            <a:prstGeom prst="rect">
              <a:avLst/>
            </a:prstGeom>
          </p:spPr>
        </p:pic>
        <p:sp>
          <p:nvSpPr>
            <p:cNvPr id="4" name="Parallelogram 3">
              <a:extLst>
                <a:ext uri="{FF2B5EF4-FFF2-40B4-BE49-F238E27FC236}">
                  <a16:creationId xmlns:a16="http://schemas.microsoft.com/office/drawing/2014/main" id="{CAC87E1D-0738-6678-A66F-6C96C3D4BF2D}"/>
                </a:ext>
              </a:extLst>
            </p:cNvPr>
            <p:cNvSpPr/>
            <p:nvPr/>
          </p:nvSpPr>
          <p:spPr>
            <a:xfrm>
              <a:off x="4379887" y="2937546"/>
              <a:ext cx="3432223" cy="982907"/>
            </a:xfrm>
            <a:prstGeom prst="parallelogram">
              <a:avLst>
                <a:gd name="adj" fmla="val 43324"/>
              </a:avLst>
            </a:prstGeom>
            <a:solidFill>
              <a:schemeClr val="accent1">
                <a:alpha val="2954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2">
                      <a:lumMod val="40000"/>
                      <a:lumOff val="60000"/>
                    </a:schemeClr>
                  </a:solidFill>
                </a:rPr>
                <a:t>    Hur?  </a:t>
              </a:r>
            </a:p>
          </p:txBody>
        </p:sp>
        <p:pic>
          <p:nvPicPr>
            <p:cNvPr id="55" name="Graphic 54" descr="Bad Inventory with solid fill">
              <a:extLst>
                <a:ext uri="{FF2B5EF4-FFF2-40B4-BE49-F238E27FC236}">
                  <a16:creationId xmlns:a16="http://schemas.microsoft.com/office/drawing/2014/main" id="{0C4277AB-41A7-E6AD-8B68-BBD0888F973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7186" y="3061601"/>
              <a:ext cx="756000" cy="756000"/>
            </a:xfrm>
            <a:prstGeom prst="rect">
              <a:avLst/>
            </a:prstGeom>
          </p:spPr>
        </p:pic>
        <p:sp>
          <p:nvSpPr>
            <p:cNvPr id="5" name="Parallelogram 4">
              <a:extLst>
                <a:ext uri="{FF2B5EF4-FFF2-40B4-BE49-F238E27FC236}">
                  <a16:creationId xmlns:a16="http://schemas.microsoft.com/office/drawing/2014/main" id="{0D5B162C-4D78-2695-B4FC-9C18CB96EE30}"/>
                </a:ext>
              </a:extLst>
            </p:cNvPr>
            <p:cNvSpPr/>
            <p:nvPr/>
          </p:nvSpPr>
          <p:spPr>
            <a:xfrm>
              <a:off x="7559728" y="2937546"/>
              <a:ext cx="3432223" cy="982907"/>
            </a:xfrm>
            <a:prstGeom prst="parallelogram">
              <a:avLst>
                <a:gd name="adj" fmla="val 4332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Vem?  </a:t>
              </a:r>
            </a:p>
          </p:txBody>
        </p:sp>
        <p:pic>
          <p:nvPicPr>
            <p:cNvPr id="58" name="Graphic 57" descr="Children with solid fill">
              <a:extLst>
                <a:ext uri="{FF2B5EF4-FFF2-40B4-BE49-F238E27FC236}">
                  <a16:creationId xmlns:a16="http://schemas.microsoft.com/office/drawing/2014/main" id="{480983FD-7DB0-D660-E566-FFEC41A8BC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00387" y="2996999"/>
              <a:ext cx="864000" cy="864000"/>
            </a:xfrm>
            <a:prstGeom prst="rect">
              <a:avLst/>
            </a:prstGeom>
          </p:spPr>
        </p:pic>
      </p:grpSp>
      <p:sp>
        <p:nvSpPr>
          <p:cNvPr id="13" name="Rounded Rectangle 12">
            <a:extLst>
              <a:ext uri="{FF2B5EF4-FFF2-40B4-BE49-F238E27FC236}">
                <a16:creationId xmlns:a16="http://schemas.microsoft.com/office/drawing/2014/main" id="{EC7A1E38-6E1C-8BCA-E87B-51B5CA08A3A3}"/>
              </a:ext>
            </a:extLst>
          </p:cNvPr>
          <p:cNvSpPr/>
          <p:nvPr/>
        </p:nvSpPr>
        <p:spPr>
          <a:xfrm>
            <a:off x="231343" y="5182574"/>
            <a:ext cx="8909996" cy="1417219"/>
          </a:xfrm>
          <a:prstGeom prst="roundRect">
            <a:avLst>
              <a:gd name="adj" fmla="val 11173"/>
            </a:avLst>
          </a:prstGeom>
          <a:solidFill>
            <a:schemeClr val="bg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1000"/>
              </a:spcBef>
              <a:buClr>
                <a:srgbClr val="004791"/>
              </a:buClr>
              <a:defRPr/>
            </a:pPr>
            <a:r>
              <a:rPr lang="en-US" sz="3200" b="1" noProof="0" dirty="0">
                <a:solidFill>
                  <a:schemeClr val="tx2"/>
                </a:solidFill>
                <a:latin typeface="Figtree" panose="020F0502020204030204"/>
                <a:ea typeface="Calibri" pitchFamily="34" charset="-122"/>
                <a:cs typeface="Calibri" pitchFamily="34" charset="-120"/>
              </a:rPr>
              <a:t>Han</a:t>
            </a:r>
            <a:r>
              <a:rPr kumimoji="0" lang="en-US" sz="3200" b="1"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 et al. (2025)</a:t>
            </a:r>
            <a:r>
              <a:rPr lang="en-US" sz="3200" b="1" dirty="0">
                <a:solidFill>
                  <a:schemeClr val="tx2"/>
                </a:solidFill>
                <a:ea typeface="Calibri" pitchFamily="34" charset="-122"/>
                <a:cs typeface="Calibri" pitchFamily="34" charset="-120"/>
              </a:rPr>
              <a:t> Identifying students’ metacognition patterns… </a:t>
            </a:r>
            <a:b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br>
            <a:r>
              <a:rPr kumimoji="0" lang="en-US" sz="3000" i="0" u="none" strike="noStrike" kern="1200" cap="none" spc="0" normalizeH="0" baseline="0" noProof="0" dirty="0">
                <a:ln>
                  <a:noFill/>
                </a:ln>
                <a:solidFill>
                  <a:schemeClr val="tx2"/>
                </a:solidFill>
                <a:effectLst/>
                <a:uLnTx/>
                <a:uFillTx/>
                <a:latin typeface="Figtree" panose="020F0502020204030204"/>
                <a:ea typeface="Calibri" pitchFamily="34" charset="-122"/>
                <a:cs typeface="Calibri" pitchFamily="34" charset="-120"/>
              </a:rPr>
              <a:t>(</a:t>
            </a:r>
            <a:r>
              <a:rPr lang="en-US" sz="3000" dirty="0">
                <a:solidFill>
                  <a:schemeClr val="tx2"/>
                </a:solidFill>
                <a:ea typeface="Calibri" pitchFamily="34" charset="-122"/>
                <a:cs typeface="Calibri" pitchFamily="34" charset="-120"/>
              </a:rPr>
              <a:t>https://</a:t>
            </a:r>
            <a:r>
              <a:rPr lang="en-US" sz="3000" dirty="0" err="1">
                <a:solidFill>
                  <a:schemeClr val="tx2"/>
                </a:solidFill>
                <a:ea typeface="Calibri" pitchFamily="34" charset="-122"/>
                <a:cs typeface="Calibri" pitchFamily="34" charset="-120"/>
              </a:rPr>
              <a:t>doi.org</a:t>
            </a:r>
            <a:r>
              <a:rPr lang="en-US" sz="3000" dirty="0">
                <a:solidFill>
                  <a:schemeClr val="tx2"/>
                </a:solidFill>
                <a:ea typeface="Calibri" pitchFamily="34" charset="-122"/>
                <a:cs typeface="Calibri" pitchFamily="34" charset="-120"/>
              </a:rPr>
              <a:t>/10.1016/j.compedu.2025.105422)</a:t>
            </a:r>
            <a:endParaRPr kumimoji="0" lang="en-US" sz="3000" i="1" u="none" strike="noStrike" kern="1200" cap="none" spc="0" normalizeH="0" baseline="0" noProof="0" dirty="0">
              <a:ln>
                <a:noFill/>
              </a:ln>
              <a:solidFill>
                <a:schemeClr val="tx2"/>
              </a:solidFill>
              <a:effectLst/>
              <a:uLnTx/>
              <a:uFillTx/>
              <a:latin typeface="Figtree" panose="020F0502020204030204"/>
              <a:cs typeface="Calibri" pitchFamily="34" charset="-120"/>
            </a:endParaRPr>
          </a:p>
        </p:txBody>
      </p:sp>
    </p:spTree>
    <p:extLst>
      <p:ext uri="{BB962C8B-B14F-4D97-AF65-F5344CB8AC3E}">
        <p14:creationId xmlns:p14="http://schemas.microsoft.com/office/powerpoint/2010/main" val="4124666007"/>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DD4408-3516-75E1-84E6-B062568B2369}"/>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2C4A75AF-C152-AC51-9A44-F300E718FB64}"/>
              </a:ext>
            </a:extLst>
          </p:cNvPr>
          <p:cNvGrpSpPr/>
          <p:nvPr/>
        </p:nvGrpSpPr>
        <p:grpSpPr>
          <a:xfrm>
            <a:off x="1199254" y="2429103"/>
            <a:ext cx="9791905" cy="982907"/>
            <a:chOff x="1200046" y="2937546"/>
            <a:chExt cx="9791905" cy="982907"/>
          </a:xfrm>
        </p:grpSpPr>
        <p:sp>
          <p:nvSpPr>
            <p:cNvPr id="3" name="Parallelogram 2">
              <a:extLst>
                <a:ext uri="{FF2B5EF4-FFF2-40B4-BE49-F238E27FC236}">
                  <a16:creationId xmlns:a16="http://schemas.microsoft.com/office/drawing/2014/main" id="{6273EF77-6560-B4B2-0D1A-498C19D28039}"/>
                </a:ext>
              </a:extLst>
            </p:cNvPr>
            <p:cNvSpPr/>
            <p:nvPr/>
          </p:nvSpPr>
          <p:spPr>
            <a:xfrm>
              <a:off x="1200046" y="2937546"/>
              <a:ext cx="3432223" cy="982907"/>
            </a:xfrm>
            <a:prstGeom prst="parallelogram">
              <a:avLst>
                <a:gd name="adj" fmla="val 4332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bg1"/>
                  </a:solidFill>
                </a:rPr>
                <a:t>    När?  </a:t>
              </a:r>
            </a:p>
          </p:txBody>
        </p:sp>
        <p:pic>
          <p:nvPicPr>
            <p:cNvPr id="51" name="Graphic 50" descr="Clock with solid fill">
              <a:extLst>
                <a:ext uri="{FF2B5EF4-FFF2-40B4-BE49-F238E27FC236}">
                  <a16:creationId xmlns:a16="http://schemas.microsoft.com/office/drawing/2014/main" id="{A5F861A1-C834-EA15-333B-30F051286C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13616" y="3051000"/>
              <a:ext cx="756000" cy="756000"/>
            </a:xfrm>
            <a:prstGeom prst="rect">
              <a:avLst/>
            </a:prstGeom>
          </p:spPr>
        </p:pic>
        <p:sp>
          <p:nvSpPr>
            <p:cNvPr id="4" name="Parallelogram 3">
              <a:extLst>
                <a:ext uri="{FF2B5EF4-FFF2-40B4-BE49-F238E27FC236}">
                  <a16:creationId xmlns:a16="http://schemas.microsoft.com/office/drawing/2014/main" id="{130EBAF9-49BE-B799-34F7-57C2FAF76215}"/>
                </a:ext>
              </a:extLst>
            </p:cNvPr>
            <p:cNvSpPr/>
            <p:nvPr/>
          </p:nvSpPr>
          <p:spPr>
            <a:xfrm>
              <a:off x="4379887" y="2937546"/>
              <a:ext cx="3432223" cy="982907"/>
            </a:xfrm>
            <a:prstGeom prst="parallelogram">
              <a:avLst>
                <a:gd name="adj" fmla="val 4332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bg1"/>
                  </a:solidFill>
                </a:rPr>
                <a:t>    Hur?  </a:t>
              </a:r>
            </a:p>
          </p:txBody>
        </p:sp>
        <p:pic>
          <p:nvPicPr>
            <p:cNvPr id="55" name="Graphic 54" descr="Bad Inventory with solid fill">
              <a:extLst>
                <a:ext uri="{FF2B5EF4-FFF2-40B4-BE49-F238E27FC236}">
                  <a16:creationId xmlns:a16="http://schemas.microsoft.com/office/drawing/2014/main" id="{13832E7A-A670-47FC-A188-2C0E3AAE0D7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7186" y="3061601"/>
              <a:ext cx="756000" cy="756000"/>
            </a:xfrm>
            <a:prstGeom prst="rect">
              <a:avLst/>
            </a:prstGeom>
          </p:spPr>
        </p:pic>
        <p:sp>
          <p:nvSpPr>
            <p:cNvPr id="5" name="Parallelogram 4">
              <a:extLst>
                <a:ext uri="{FF2B5EF4-FFF2-40B4-BE49-F238E27FC236}">
                  <a16:creationId xmlns:a16="http://schemas.microsoft.com/office/drawing/2014/main" id="{48CDC750-1B10-8130-E994-968CCC9F011A}"/>
                </a:ext>
              </a:extLst>
            </p:cNvPr>
            <p:cNvSpPr/>
            <p:nvPr/>
          </p:nvSpPr>
          <p:spPr>
            <a:xfrm>
              <a:off x="7559728" y="2937546"/>
              <a:ext cx="3432223" cy="982907"/>
            </a:xfrm>
            <a:prstGeom prst="parallelogram">
              <a:avLst>
                <a:gd name="adj" fmla="val 4332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t>    Vem?  </a:t>
              </a:r>
            </a:p>
          </p:txBody>
        </p:sp>
        <p:pic>
          <p:nvPicPr>
            <p:cNvPr id="58" name="Graphic 57" descr="Children with solid fill">
              <a:extLst>
                <a:ext uri="{FF2B5EF4-FFF2-40B4-BE49-F238E27FC236}">
                  <a16:creationId xmlns:a16="http://schemas.microsoft.com/office/drawing/2014/main" id="{ECCDA1E9-E71A-D837-27E7-5E77BCCC77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00387" y="2996999"/>
              <a:ext cx="864000" cy="864000"/>
            </a:xfrm>
            <a:prstGeom prst="rect">
              <a:avLst/>
            </a:prstGeom>
          </p:spPr>
        </p:pic>
      </p:grpSp>
      <p:sp>
        <p:nvSpPr>
          <p:cNvPr id="10" name="Content Placeholder 9">
            <a:extLst>
              <a:ext uri="{FF2B5EF4-FFF2-40B4-BE49-F238E27FC236}">
                <a16:creationId xmlns:a16="http://schemas.microsoft.com/office/drawing/2014/main" id="{9F525895-DECD-C3AF-8C95-78244518D534}"/>
              </a:ext>
            </a:extLst>
          </p:cNvPr>
          <p:cNvSpPr>
            <a:spLocks noGrp="1"/>
          </p:cNvSpPr>
          <p:nvPr>
            <p:ph idx="1"/>
          </p:nvPr>
        </p:nvSpPr>
        <p:spPr>
          <a:xfrm>
            <a:off x="1199254" y="3843130"/>
            <a:ext cx="7664341" cy="2483021"/>
          </a:xfrm>
        </p:spPr>
        <p:txBody>
          <a:bodyPr/>
          <a:lstStyle/>
          <a:p>
            <a:r>
              <a:rPr lang="sv-SE" sz="3200" dirty="0"/>
              <a:t>När – Låt eleverna tänka först</a:t>
            </a:r>
          </a:p>
          <a:p>
            <a:r>
              <a:rPr lang="sv-SE" sz="3200" dirty="0"/>
              <a:t>Hur – bygg in reflektionen i uppgiften </a:t>
            </a:r>
          </a:p>
          <a:p>
            <a:r>
              <a:rPr lang="sv-SE" sz="3200" dirty="0"/>
              <a:t>Vem – förstå dina elevers behov av kognitiv slutenhet </a:t>
            </a:r>
          </a:p>
        </p:txBody>
      </p:sp>
      <p:sp>
        <p:nvSpPr>
          <p:cNvPr id="15" name="Title 14">
            <a:extLst>
              <a:ext uri="{FF2B5EF4-FFF2-40B4-BE49-F238E27FC236}">
                <a16:creationId xmlns:a16="http://schemas.microsoft.com/office/drawing/2014/main" id="{B2614216-B1E5-C26B-A28A-4F9D02FA14BE}"/>
              </a:ext>
            </a:extLst>
          </p:cNvPr>
          <p:cNvSpPr>
            <a:spLocks noGrp="1"/>
          </p:cNvSpPr>
          <p:nvPr>
            <p:ph type="title"/>
          </p:nvPr>
        </p:nvSpPr>
        <p:spPr/>
        <p:txBody>
          <a:bodyPr/>
          <a:lstStyle/>
          <a:p>
            <a:r>
              <a:rPr lang="sv-SE" dirty="0"/>
              <a:t>Slutligen – Prata med dina elever </a:t>
            </a:r>
          </a:p>
        </p:txBody>
      </p:sp>
    </p:spTree>
    <p:extLst>
      <p:ext uri="{BB962C8B-B14F-4D97-AF65-F5344CB8AC3E}">
        <p14:creationId xmlns:p14="http://schemas.microsoft.com/office/powerpoint/2010/main" val="2559926106"/>
      </p:ext>
    </p:extLst>
  </p:cSld>
  <p:clrMapOvr>
    <a:masterClrMapping/>
  </p:clrMapOvr>
  <mc:AlternateContent xmlns:mc="http://schemas.openxmlformats.org/markup-compatibility/2006">
    <mc:Choice xmlns:p159="http://schemas.microsoft.com/office/powerpoint/2015/09/main" Requires="p159">
      <p:transition spd="med">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KTH">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KTH" id="{2E58FDCE-C296-E444-B9CE-03CF9C3333BA}" vid="{D25B1089-10A6-CE43-890E-62566CA759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KTH</Template>
  <TotalTime>4425</TotalTime>
  <Words>1323</Words>
  <Application>Microsoft Macintosh PowerPoint</Application>
  <PresentationFormat>Widescreen</PresentationFormat>
  <Paragraphs>92</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Calibri</vt:lpstr>
      <vt:lpstr>Cambria</vt:lpstr>
      <vt:lpstr>Figtree</vt:lpstr>
      <vt:lpstr>KTH</vt:lpstr>
      <vt:lpstr>Metakognition och självreglerat lärande</vt:lpstr>
      <vt:lpstr>Väger en elbil mer när den är fulladdad? </vt:lpstr>
      <vt:lpstr>AI – en kognitiv genväg?</vt:lpstr>
      <vt:lpstr>PowerPoint Presentation</vt:lpstr>
      <vt:lpstr>Tre frågor – tre studier  Vår karta för samtalet om AI och lärande </vt:lpstr>
      <vt:lpstr>Tidpunkten spelar roll  </vt:lpstr>
      <vt:lpstr>Den pedagogiska inramningen avgör</vt:lpstr>
      <vt:lpstr>Olika behov kräver varierat stöd</vt:lpstr>
      <vt:lpstr>Slutligen – Prata med dina elever </vt:lpstr>
      <vt:lpstr>Tack!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Land</dc:creator>
  <cp:lastModifiedBy>Anna Land</cp:lastModifiedBy>
  <cp:revision>6</cp:revision>
  <dcterms:created xsi:type="dcterms:W3CDTF">2025-10-21T09:16:03Z</dcterms:created>
  <dcterms:modified xsi:type="dcterms:W3CDTF">2026-08-06T08:14:02Z</dcterms:modified>
</cp:coreProperties>
</file>