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77" r:id="rId4"/>
    <p:sldMasterId id="2147484193" r:id="rId5"/>
  </p:sldMasterIdLst>
  <p:notesMasterIdLst>
    <p:notesMasterId r:id="rId24"/>
  </p:notesMasterIdLst>
  <p:handoutMasterIdLst>
    <p:handoutMasterId r:id="rId25"/>
  </p:handoutMasterIdLst>
  <p:sldIdLst>
    <p:sldId id="2147376974" r:id="rId6"/>
    <p:sldId id="2147376970" r:id="rId7"/>
    <p:sldId id="2147376971" r:id="rId8"/>
    <p:sldId id="2147376972" r:id="rId9"/>
    <p:sldId id="2147376907" r:id="rId10"/>
    <p:sldId id="2147376968" r:id="rId11"/>
    <p:sldId id="2147376969" r:id="rId12"/>
    <p:sldId id="770" r:id="rId13"/>
    <p:sldId id="2147376973" r:id="rId14"/>
    <p:sldId id="2147376967" r:id="rId15"/>
    <p:sldId id="2147376895" r:id="rId16"/>
    <p:sldId id="806" r:id="rId17"/>
    <p:sldId id="2147376901" r:id="rId18"/>
    <p:sldId id="2147376975" r:id="rId19"/>
    <p:sldId id="2147376904" r:id="rId20"/>
    <p:sldId id="2147376896" r:id="rId21"/>
    <p:sldId id="800" r:id="rId22"/>
    <p:sldId id="489" r:id="rId23"/>
  </p:sldIdLst>
  <p:sldSz cx="9144000" cy="5143500" type="screen16x9"/>
  <p:notesSz cx="6797675" cy="9872663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342900"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685800"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028700"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371600" algn="l" rtl="0" eaLnBrk="0" fontAlgn="base" hangingPunct="0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1714500" algn="l" defTabSz="685800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057400" algn="l" defTabSz="685800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2400300" algn="l" defTabSz="685800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2743200" algn="l" defTabSz="685800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17410F-AF46-05B5-EBD1-E5DF2B435872}" name="Darren Mackin" initials="DM" userId="S::dnmn01@karlstad.se::6ba130a4-c13c-40fa-8bcd-fa3046f242bb" providerId="AD"/>
  <p188:author id="{84F3783D-CB6D-D944-7249-39FAD6713423}" name="Linda Olsson" initials="LO" userId="S::laon04@karlstad.se::14723836-cd97-459d-b151-64a3dffbec9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9DE"/>
    <a:srgbClr val="FF7500"/>
    <a:srgbClr val="CA5215"/>
    <a:srgbClr val="FFF9D9"/>
    <a:srgbClr val="FF6900"/>
    <a:srgbClr val="D67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2"/>
  </p:normalViewPr>
  <p:slideViewPr>
    <p:cSldViewPr snapToGrid="0">
      <p:cViewPr varScale="1">
        <p:scale>
          <a:sx n="150" d="100"/>
          <a:sy n="150" d="100"/>
        </p:scale>
        <p:origin x="54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sv-SE" altLang="en-US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AACCF23-1A2A-4F60-A21A-5786337178F8}" type="datetimeFigureOut">
              <a:rPr lang="sv-SE" altLang="en-US"/>
              <a:pPr>
                <a:defRPr/>
              </a:pPr>
              <a:t>2026-08-05</a:t>
            </a:fld>
            <a:endParaRPr lang="sv-SE" altLang="en-US"/>
          </a:p>
        </p:txBody>
      </p:sp>
      <p:sp>
        <p:nvSpPr>
          <p:cNvPr id="230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363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sv-SE" altLang="en-US"/>
          </a:p>
        </p:txBody>
      </p:sp>
      <p:sp>
        <p:nvSpPr>
          <p:cNvPr id="230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7363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1BACB35-C982-4B3B-B5E7-0C2A626EBFAC}" type="slidenum">
              <a:rPr lang="sv-SE" altLang="en-US"/>
              <a:pPr>
                <a:defRPr/>
              </a:pPr>
              <a:t>‹#›</a:t>
            </a:fld>
            <a:endParaRPr lang="sv-SE" altLang="en-US"/>
          </a:p>
        </p:txBody>
      </p:sp>
    </p:spTree>
    <p:extLst>
      <p:ext uri="{BB962C8B-B14F-4D97-AF65-F5344CB8AC3E}">
        <p14:creationId xmlns:p14="http://schemas.microsoft.com/office/powerpoint/2010/main" val="1269819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327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76C6BA-4DE6-4676-ABFC-8B411BA600CA}" type="slidenum">
              <a:rPr lang="sv-SE" altLang="en-US" smtClean="0"/>
              <a:pPr>
                <a:defRPr/>
              </a:pPr>
              <a:t>1</a:t>
            </a:fld>
            <a:endParaRPr lang="sv-SE" altLang="en-US"/>
          </a:p>
        </p:txBody>
      </p:sp>
    </p:spTree>
    <p:extLst>
      <p:ext uri="{BB962C8B-B14F-4D97-AF65-F5344CB8AC3E}">
        <p14:creationId xmlns:p14="http://schemas.microsoft.com/office/powerpoint/2010/main" val="380990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76C6BA-4DE6-4676-ABFC-8B411BA600CA}" type="slidenum">
              <a:rPr lang="sv-SE" altLang="en-US" smtClean="0"/>
              <a:pPr>
                <a:defRPr/>
              </a:pPr>
              <a:t>9</a:t>
            </a:fld>
            <a:endParaRPr lang="sv-SE" altLang="en-US"/>
          </a:p>
        </p:txBody>
      </p:sp>
    </p:spTree>
    <p:extLst>
      <p:ext uri="{BB962C8B-B14F-4D97-AF65-F5344CB8AC3E}">
        <p14:creationId xmlns:p14="http://schemas.microsoft.com/office/powerpoint/2010/main" val="847043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76C6BA-4DE6-4676-ABFC-8B411BA600CA}" type="slidenum">
              <a:rPr lang="sv-SE" altLang="en-US" smtClean="0"/>
              <a:pPr>
                <a:defRPr/>
              </a:pPr>
              <a:t>12</a:t>
            </a:fld>
            <a:endParaRPr lang="sv-SE" altLang="en-US"/>
          </a:p>
        </p:txBody>
      </p:sp>
    </p:spTree>
    <p:extLst>
      <p:ext uri="{BB962C8B-B14F-4D97-AF65-F5344CB8AC3E}">
        <p14:creationId xmlns:p14="http://schemas.microsoft.com/office/powerpoint/2010/main" val="328344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titel- helsidesbild svart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B5B12B5-11EA-9D62-12CD-1C610ADFE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7241D73A-D05A-9E95-0D08-1946E4BF57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585" y="2172436"/>
            <a:ext cx="7110790" cy="738664"/>
          </a:xfrm>
          <a:effectLst>
            <a:outerShdw blurRad="50800" dist="25400" dir="2700000" algn="tl" rotWithShape="0">
              <a:prstClr val="black">
                <a:alpha val="85000"/>
              </a:prstClr>
            </a:outerShdw>
          </a:effectLst>
        </p:spPr>
        <p:txBody>
          <a:bodyPr lIns="0" tIns="0" rIns="0" bIns="0" anchor="b" anchorCtr="0">
            <a:noAutofit/>
          </a:bodyPr>
          <a:lstStyle>
            <a:lvl1pPr>
              <a:lnSpc>
                <a:spcPct val="80000"/>
              </a:lnSpc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672C6223-5825-A3B8-D48F-6077684AF3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6585" y="3075806"/>
            <a:ext cx="7110790" cy="276999"/>
          </a:xfrm>
          <a:effectLst>
            <a:outerShdw blurRad="50800" dist="25400" dir="2700000" algn="tl" rotWithShape="0">
              <a:prstClr val="black">
                <a:alpha val="85000"/>
              </a:prstClr>
            </a:outerShdw>
          </a:effectLst>
        </p:spPr>
        <p:txBody>
          <a:bodyPr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skriva underrubrik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F293D-6F21-F158-5733-5A9FCDED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sp>
        <p:nvSpPr>
          <p:cNvPr id="6" name="Platshållare för text 9">
            <a:extLst>
              <a:ext uri="{FF2B5EF4-FFF2-40B4-BE49-F238E27FC236}">
                <a16:creationId xmlns:a16="http://schemas.microsoft.com/office/drawing/2014/main" id="{F1F0D2B7-5394-E2EC-8317-E00164858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8316416" y="4414087"/>
            <a:ext cx="648000" cy="558000"/>
          </a:xfrm>
          <a:blipFill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185738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79608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vit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0C6E603C-C53A-47F2-DEF8-2E4E49AB5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0" y="510987"/>
            <a:ext cx="7902900" cy="846323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D802BF-7ED2-DD27-70B6-FEA865CDD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22F07F-83B5-627D-FACD-4FA2791C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DEB3DC-B90A-5CF9-09F1-87087072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482F7A-A18D-713C-4B63-647AD0717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6416" y="4413927"/>
            <a:ext cx="648000" cy="55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00769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473720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59D5C4-60FD-BA93-DBB9-19946CBF1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BC15E-9CBD-EE2A-24E3-486E4A6E5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672FF71-FD3D-DDCC-07E2-82BE3A37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940A-84F2-4A38-8447-E42260A64447}" type="datetimeFigureOut">
              <a:rPr lang="sv-SE" smtClean="0"/>
              <a:t>2026-08-05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CEB36E8-9F2E-5C34-0CAB-7BB363B6D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97B890-D29B-846F-0946-ACF98BE8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8A3F3-A66D-428A-85FC-7EB9ABABC7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1599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 bild och tex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0AECED8-9F10-6D68-5509-27685151C94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1C150E37-5A4C-0955-D4F5-193D7711F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000" y="2246400"/>
            <a:ext cx="5040000" cy="1170000"/>
          </a:xfrm>
          <a:prstGeom prst="rect">
            <a:avLst/>
          </a:prstGeom>
          <a:effectLst/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effectLst/>
              </a:defRPr>
            </a:lvl1pPr>
          </a:lstStyle>
          <a:p>
            <a:endParaRPr lang="sv-SE"/>
          </a:p>
        </p:txBody>
      </p:sp>
      <p:sp>
        <p:nvSpPr>
          <p:cNvPr id="4" name="Platshållare för text 8">
            <a:extLst>
              <a:ext uri="{FF2B5EF4-FFF2-40B4-BE49-F238E27FC236}">
                <a16:creationId xmlns:a16="http://schemas.microsoft.com/office/drawing/2014/main" id="{06D09904-4CD3-36C0-5656-C8B876D9284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0000" y="3568158"/>
            <a:ext cx="5039998" cy="7200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7DE45162-400D-40DF-C12B-08F1D9FF6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7290126" y="4556411"/>
            <a:ext cx="1493512" cy="331854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185738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8033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utan bild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5C020C-C106-B570-8535-9AA12AF9B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1075385"/>
            <a:ext cx="4319999" cy="18000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Platshållare för text 8">
            <a:extLst>
              <a:ext uri="{FF2B5EF4-FFF2-40B4-BE49-F238E27FC236}">
                <a16:creationId xmlns:a16="http://schemas.microsoft.com/office/drawing/2014/main" id="{5700090D-53BD-9987-5DE1-82094EBB3F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0000" y="2991669"/>
            <a:ext cx="4319999" cy="14400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9B26E9-D3E2-B57B-BD53-011B6A5A9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0126" y="4554427"/>
            <a:ext cx="1490400" cy="33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89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titel- helsidesbild svart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B5B12B5-11EA-9D62-12CD-1C610ADFE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7241D73A-D05A-9E95-0D08-1946E4BF57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585" y="2172436"/>
            <a:ext cx="7110790" cy="738664"/>
          </a:xfrm>
          <a:effectLst>
            <a:outerShdw blurRad="50800" dist="25400" dir="2700000" algn="tl" rotWithShape="0">
              <a:prstClr val="black">
                <a:alpha val="85000"/>
              </a:prstClr>
            </a:outerShdw>
          </a:effectLst>
        </p:spPr>
        <p:txBody>
          <a:bodyPr lIns="0" tIns="0" rIns="0" bIns="0" anchor="b" anchorCtr="0">
            <a:noAutofit/>
          </a:bodyPr>
          <a:lstStyle>
            <a:lvl1pPr>
              <a:lnSpc>
                <a:spcPct val="100000"/>
              </a:lnSpc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672C6223-5825-A3B8-D48F-6077684AF3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6585" y="3075806"/>
            <a:ext cx="7110790" cy="276999"/>
          </a:xfrm>
          <a:effectLst>
            <a:outerShdw blurRad="50800" dist="25400" dir="2700000" algn="tl" rotWithShape="0">
              <a:prstClr val="black">
                <a:alpha val="85000"/>
              </a:prstClr>
            </a:outerShdw>
          </a:effectLst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skriva underrubrik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F293D-6F21-F158-5733-5A9FCDED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sp>
        <p:nvSpPr>
          <p:cNvPr id="6" name="Platshållare för text 9">
            <a:extLst>
              <a:ext uri="{FF2B5EF4-FFF2-40B4-BE49-F238E27FC236}">
                <a16:creationId xmlns:a16="http://schemas.microsoft.com/office/drawing/2014/main" id="{F1F0D2B7-5394-E2EC-8317-E00164858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8316416" y="4414087"/>
            <a:ext cx="648000" cy="558000"/>
          </a:xfrm>
          <a:blipFill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185738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268168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22">
          <p15:clr>
            <a:srgbClr val="FBAE40"/>
          </p15:clr>
        </p15:guide>
        <p15:guide id="2" pos="5010">
          <p15:clr>
            <a:srgbClr val="FBAE40"/>
          </p15:clr>
        </p15:guide>
        <p15:guide id="3" orient="horz" pos="1835">
          <p15:clr>
            <a:srgbClr val="FBAE40"/>
          </p15:clr>
        </p15:guide>
        <p15:guide id="4" orient="horz" pos="1929">
          <p15:clr>
            <a:srgbClr val="FBAE40"/>
          </p15:clr>
        </p15:guide>
        <p15:guide id="5" orient="horz" pos="136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titel- helsidesbild vit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B5B12B5-11EA-9D62-12CD-1C610ADFE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7241D73A-D05A-9E95-0D08-1946E4BF57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585" y="2172436"/>
            <a:ext cx="7110790" cy="738664"/>
          </a:xfrm>
          <a:effectLst>
            <a:outerShdw blurRad="50800" dist="25400" dir="2700000" algn="tl" rotWithShape="0">
              <a:prstClr val="black">
                <a:alpha val="85000"/>
              </a:prstClr>
            </a:outerShdw>
          </a:effectLst>
        </p:spPr>
        <p:txBody>
          <a:bodyPr lIns="0" tIns="0" rIns="0" bIns="0" anchor="b" anchorCtr="0">
            <a:noAutofit/>
          </a:bodyPr>
          <a:lstStyle>
            <a:lvl1pPr>
              <a:lnSpc>
                <a:spcPct val="100000"/>
              </a:lnSpc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672C6223-5825-A3B8-D48F-6077684AF3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6585" y="3075806"/>
            <a:ext cx="7110790" cy="276999"/>
          </a:xfrm>
          <a:effectLst>
            <a:outerShdw blurRad="50800" dist="25400" dir="2700000" algn="tl" rotWithShape="0">
              <a:prstClr val="black">
                <a:alpha val="85000"/>
              </a:prstClr>
            </a:outerShdw>
          </a:effectLst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skriva underrubrik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F293D-6F21-F158-5733-5A9FCDED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3415D19D-53BE-FBAE-184D-1FEABF06E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8316416" y="4414087"/>
            <a:ext cx="648000" cy="558000"/>
          </a:xfrm>
          <a:blipFill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185738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7616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522">
          <p15:clr>
            <a:srgbClr val="FBAE40"/>
          </p15:clr>
        </p15:guide>
        <p15:guide id="2" pos="5010">
          <p15:clr>
            <a:srgbClr val="FBAE40"/>
          </p15:clr>
        </p15:guide>
        <p15:guide id="3" orient="horz" pos="1835">
          <p15:clr>
            <a:srgbClr val="FBAE40"/>
          </p15:clr>
        </p15:guide>
        <p15:guide id="4" orient="horz" pos="1929">
          <p15:clr>
            <a:srgbClr val="FBAE40"/>
          </p15:clr>
        </p15:guide>
        <p15:guide id="5" orient="horz" pos="136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7241D73A-D05A-9E95-0D08-1946E4BF57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584" y="2172437"/>
            <a:ext cx="7113600" cy="738664"/>
          </a:xfrm>
          <a:effectLst/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80000"/>
              </a:lnSpc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672C6223-5825-A3B8-D48F-6077684AF3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6584" y="3075806"/>
            <a:ext cx="7116791" cy="276999"/>
          </a:xfrm>
          <a:effectLst/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skriva underrubrik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F293D-6F21-F158-5733-5A9FCDED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F10C89-BC60-6E37-57B3-E36C67903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349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522">
          <p15:clr>
            <a:srgbClr val="FBAE40"/>
          </p15:clr>
        </p15:guide>
        <p15:guide id="2" pos="5010">
          <p15:clr>
            <a:srgbClr val="FBAE40"/>
          </p15:clr>
        </p15:guide>
        <p15:guide id="3" orient="horz" pos="1835">
          <p15:clr>
            <a:srgbClr val="FBAE40"/>
          </p15:clr>
        </p15:guide>
        <p15:guide id="4" orient="horz" pos="1929">
          <p15:clr>
            <a:srgbClr val="FBAE40"/>
          </p15:clr>
        </p15:guide>
        <p15:guide id="5" orient="horz" pos="136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en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9DED9-5CAB-328D-09DE-B309F831D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0" y="510988"/>
            <a:ext cx="7902900" cy="846324"/>
          </a:xfrm>
        </p:spPr>
        <p:txBody>
          <a:bodyPr anchor="b" anchorCtr="0"/>
          <a:lstStyle/>
          <a:p>
            <a:r>
              <a:rPr lang="en-GB"/>
              <a:t>Rubrik</a:t>
            </a:r>
            <a:endParaRPr lang="sv-S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39B6CAD-32AF-ABF9-AA4F-55FD77CD0B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001" y="1491627"/>
            <a:ext cx="7902900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E59F0-6BAC-4DC2-9282-50FCF02EF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083E22-6E1D-D1CE-B524-75245B885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F31AF-8ABA-375B-6BDF-91303B48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70114B-A462-F572-3D65-2B4966068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8878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388">
          <p15:clr>
            <a:srgbClr val="FBAE40"/>
          </p15:clr>
        </p15:guide>
        <p15:guide id="2" pos="5370">
          <p15:clr>
            <a:srgbClr val="FBAE40"/>
          </p15:clr>
        </p15:guide>
        <p15:guide id="3" orient="horz" pos="319">
          <p15:clr>
            <a:srgbClr val="FBAE40"/>
          </p15:clr>
        </p15:guide>
        <p15:guide id="4" orient="horz" pos="857">
          <p15:clr>
            <a:srgbClr val="FBAE40"/>
          </p15:clr>
        </p15:guide>
        <p15:guide id="5" orient="horz" pos="936">
          <p15:clr>
            <a:srgbClr val="FBAE40"/>
          </p15:clr>
        </p15:guide>
        <p15:guide id="6" orient="horz" pos="264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vå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9DED9-5CAB-328D-09DE-B309F831D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0" y="510987"/>
            <a:ext cx="7902900" cy="846325"/>
          </a:xfrm>
        </p:spPr>
        <p:txBody>
          <a:bodyPr anchor="b" anchorCtr="0"/>
          <a:lstStyle/>
          <a:p>
            <a:r>
              <a:rPr lang="en-GB"/>
              <a:t>Rubrik</a:t>
            </a:r>
            <a:endParaRPr lang="sv-S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3438BE-4002-A788-DD21-C13E29ECED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000" y="1491627"/>
            <a:ext cx="3772800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A8B3CAC-3CEA-28E7-F462-62D5DB1502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51100" y="1491627"/>
            <a:ext cx="3772800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E59F0-6BAC-4DC2-9282-50FCF02EF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083E22-6E1D-D1CE-B524-75245B885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F31AF-8ABA-375B-6BDF-91303B48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4E3E6C-2BBC-F12C-80BD-7A5CA8B78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5265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388">
          <p15:clr>
            <a:srgbClr val="FBAE40"/>
          </p15:clr>
        </p15:guide>
        <p15:guide id="2" orient="horz" pos="321">
          <p15:clr>
            <a:srgbClr val="FBAE40"/>
          </p15:clr>
        </p15:guide>
        <p15:guide id="3" orient="horz" pos="855">
          <p15:clr>
            <a:srgbClr val="FBAE40"/>
          </p15:clr>
        </p15:guide>
        <p15:guide id="4" orient="horz" pos="936">
          <p15:clr>
            <a:srgbClr val="FBAE40"/>
          </p15:clr>
        </p15:guide>
        <p15:guide id="5" pos="2768">
          <p15:clr>
            <a:srgbClr val="FBAE40"/>
          </p15:clr>
        </p15:guide>
        <p15:guide id="6" pos="2990">
          <p15:clr>
            <a:srgbClr val="FBAE40"/>
          </p15:clr>
        </p15:guide>
        <p15:guide id="7" pos="5370">
          <p15:clr>
            <a:srgbClr val="FBAE40"/>
          </p15:clr>
        </p15:guide>
        <p15:guide id="8" orient="horz" pos="264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titel- helsidesbild vit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B5B12B5-11EA-9D62-12CD-1C610ADFE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7241D73A-D05A-9E95-0D08-1946E4BF57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585" y="2172436"/>
            <a:ext cx="7110000" cy="738664"/>
          </a:xfrm>
          <a:effectLst>
            <a:outerShdw blurRad="50800" dist="25400" dir="2700000" algn="tl" rotWithShape="0">
              <a:prstClr val="black">
                <a:alpha val="85000"/>
              </a:prstClr>
            </a:outerShdw>
          </a:effectLst>
        </p:spPr>
        <p:txBody>
          <a:bodyPr lIns="0" tIns="0" rIns="0" bIns="0" anchor="b" anchorCtr="0">
            <a:noAutofit/>
          </a:bodyPr>
          <a:lstStyle>
            <a:lvl1pPr>
              <a:lnSpc>
                <a:spcPct val="80000"/>
              </a:lnSpc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672C6223-5825-A3B8-D48F-6077684AF3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6585" y="3075806"/>
            <a:ext cx="7110790" cy="276999"/>
          </a:xfrm>
          <a:effectLst>
            <a:outerShdw blurRad="50800" dist="25400" dir="2700000" algn="tl" rotWithShape="0">
              <a:prstClr val="black">
                <a:alpha val="85000"/>
              </a:prstClr>
            </a:outerShdw>
          </a:effectLst>
        </p:spPr>
        <p:txBody>
          <a:bodyPr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skriva underrubrik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F293D-6F21-F158-5733-5A9FCDED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3415D19D-53BE-FBAE-184D-1FEABF06E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8316416" y="4414087"/>
            <a:ext cx="648000" cy="558000"/>
          </a:xfrm>
          <a:blipFill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185738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55431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B5B12B5-11EA-9D62-12CD-1C610ADFE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72000" cy="5143499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013B226A-1050-C55B-AFD7-1585130DC4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354" y="510988"/>
            <a:ext cx="3375460" cy="846325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B5547D1B-B730-4C21-1BAE-CE025E58B2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7066" y="1491627"/>
            <a:ext cx="3375460" cy="2700000"/>
          </a:xfrm>
        </p:spPr>
        <p:txBody>
          <a:bodyPr wrap="square">
            <a:noAutofit/>
          </a:bodyPr>
          <a:lstStyle>
            <a:lvl1pPr marL="180000" indent="-180000">
              <a:spcBef>
                <a:spcPts val="0"/>
              </a:spcBef>
              <a:spcAft>
                <a:spcPts val="900"/>
              </a:spcAft>
              <a:defRPr/>
            </a:lvl1pPr>
            <a:lvl2pPr>
              <a:spcBef>
                <a:spcPts val="0"/>
              </a:spcBef>
              <a:spcAft>
                <a:spcPts val="900"/>
              </a:spcAft>
              <a:defRPr/>
            </a:lvl2pPr>
            <a:lvl3pPr>
              <a:spcBef>
                <a:spcPts val="0"/>
              </a:spcBef>
              <a:spcAft>
                <a:spcPts val="900"/>
              </a:spcAft>
              <a:defRPr/>
            </a:lvl3pPr>
            <a:lvl4pPr>
              <a:spcBef>
                <a:spcPts val="0"/>
              </a:spcBef>
              <a:spcAft>
                <a:spcPts val="900"/>
              </a:spcAft>
              <a:defRPr/>
            </a:lvl4pPr>
            <a:lvl5pPr marL="896938" indent="-1778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57065" y="4617405"/>
            <a:ext cx="2202739" cy="342900"/>
          </a:xfrm>
        </p:spPr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93619" y="4617405"/>
            <a:ext cx="698405" cy="342900"/>
          </a:xfrm>
        </p:spPr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2D64D6-F3A2-B982-140E-53F78D995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1568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18">
          <p15:clr>
            <a:srgbClr val="FBAE40"/>
          </p15:clr>
        </p15:guide>
        <p15:guide id="2" pos="2880">
          <p15:clr>
            <a:srgbClr val="FBAE40"/>
          </p15:clr>
        </p15:guide>
        <p15:guide id="3" pos="3245">
          <p15:clr>
            <a:srgbClr val="FBAE40"/>
          </p15:clr>
        </p15:guide>
        <p15:guide id="4" pos="5376">
          <p15:clr>
            <a:srgbClr val="FBAE40"/>
          </p15:clr>
        </p15:guide>
        <p15:guide id="5" orient="horz" pos="855">
          <p15:clr>
            <a:srgbClr val="FBAE40"/>
          </p15:clr>
        </p15:guide>
        <p15:guide id="6" orient="horz" pos="937">
          <p15:clr>
            <a:srgbClr val="FBAE40"/>
          </p15:clr>
        </p15:guide>
        <p15:guide id="7" orient="horz" pos="264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ruta och 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B5B12B5-11EA-9D62-12CD-1C610ADFE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11E561A8-75FD-74B0-C938-CB7682C096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1" y="814935"/>
            <a:ext cx="3600163" cy="721700"/>
          </a:xfrm>
          <a:solidFill>
            <a:schemeClr val="bg2"/>
          </a:solidFill>
        </p:spPr>
        <p:txBody>
          <a:bodyPr wrap="square" lIns="288000" tIns="144000" rIns="216000" bIns="144000" anchor="b" anchorCtr="0">
            <a:spAutoFit/>
          </a:bodyPr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9D3AEEF-EEBC-6C2D-BDB2-4B2CB0389E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001" y="1536635"/>
            <a:ext cx="3600162" cy="1622734"/>
          </a:xfrm>
          <a:solidFill>
            <a:schemeClr val="bg2"/>
          </a:solidFill>
        </p:spPr>
        <p:txBody>
          <a:bodyPr wrap="square" lIns="288000" rIns="144000" bIns="144000">
            <a:spAutoFit/>
          </a:bodyPr>
          <a:lstStyle>
            <a:lvl5pPr marL="890588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F293D-6F21-F158-5733-5A9FCDED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001" y="4617405"/>
            <a:ext cx="1149350" cy="342900"/>
          </a:xfrm>
        </p:spPr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sp>
        <p:nvSpPr>
          <p:cNvPr id="13" name="Platshållare för text 9">
            <a:extLst>
              <a:ext uri="{FF2B5EF4-FFF2-40B4-BE49-F238E27FC236}">
                <a16:creationId xmlns:a16="http://schemas.microsoft.com/office/drawing/2014/main" id="{F4932686-E626-FC8D-2F14-14E9580DB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8316416" y="4414087"/>
            <a:ext cx="648000" cy="558000"/>
          </a:xfrm>
          <a:blipFill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185738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9096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uiExpand="1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pos="387">
          <p15:clr>
            <a:srgbClr val="FBAE40"/>
          </p15:clr>
        </p15:guide>
        <p15:guide id="2" pos="2661">
          <p15:clr>
            <a:srgbClr val="FBAE40"/>
          </p15:clr>
        </p15:guide>
        <p15:guide id="3" orient="horz" pos="51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A4E58B4-DACA-F972-A050-C2BFB292B3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1" y="510987"/>
            <a:ext cx="7902900" cy="846323"/>
          </a:xfr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925190A-6801-FDD1-4932-4EF39401D0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1001" y="1491628"/>
            <a:ext cx="7902900" cy="2700000"/>
          </a:xfrm>
        </p:spPr>
        <p:txBody>
          <a:bodyPr/>
          <a:lstStyle>
            <a:lvl1pPr marL="179388" indent="-179388" algn="l"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sv-SE"/>
              <a:t>Innehåll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D802BF-7ED2-DD27-70B6-FEA865CDD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22F07F-83B5-627D-FACD-4FA2791C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DEB3DC-B90A-5CF9-09F1-87087072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2A5A29-8F79-18E0-11AA-C3D403324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9350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390">
          <p15:clr>
            <a:srgbClr val="FBAE40"/>
          </p15:clr>
        </p15:guide>
        <p15:guide id="2" orient="horz" pos="317">
          <p15:clr>
            <a:srgbClr val="FBAE40"/>
          </p15:clr>
        </p15:guide>
        <p15:guide id="3" orient="horz" pos="855">
          <p15:clr>
            <a:srgbClr val="FBAE40"/>
          </p15:clr>
        </p15:guide>
        <p15:guide id="4" orient="horz" pos="936">
          <p15:clr>
            <a:srgbClr val="FBAE40"/>
          </p15:clr>
        </p15:guide>
        <p15:guide id="5" orient="horz" pos="2644">
          <p15:clr>
            <a:srgbClr val="FBAE40"/>
          </p15:clr>
        </p15:guide>
        <p15:guide id="6" pos="5373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svart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0C6E603C-C53A-47F2-DEF8-2E4E49AB5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0" y="510987"/>
            <a:ext cx="7902900" cy="846323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D802BF-7ED2-DD27-70B6-FEA865CDD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22F07F-83B5-627D-FACD-4FA2791C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DEB3DC-B90A-5CF9-09F1-87087072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FF93DC-A783-5C15-909E-BB668D4D3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7861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17">
          <p15:clr>
            <a:srgbClr val="FBAE40"/>
          </p15:clr>
        </p15:guide>
        <p15:guide id="2" orient="horz" pos="857">
          <p15:clr>
            <a:srgbClr val="FBAE40"/>
          </p15:clr>
        </p15:guide>
        <p15:guide id="3" pos="387">
          <p15:clr>
            <a:srgbClr val="FBAE40"/>
          </p15:clr>
        </p15:guide>
        <p15:guide id="4" pos="5373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vit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0C6E603C-C53A-47F2-DEF8-2E4E49AB5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0" y="510987"/>
            <a:ext cx="7902900" cy="846323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D802BF-7ED2-DD27-70B6-FEA865CDD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22F07F-83B5-627D-FACD-4FA2791C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DEB3DC-B90A-5CF9-09F1-87087072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DA07B5-45AE-D461-A093-17B0699B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6416" y="4413927"/>
            <a:ext cx="648000" cy="55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7426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388">
          <p15:clr>
            <a:srgbClr val="FBAE40"/>
          </p15:clr>
        </p15:guide>
        <p15:guide id="2" pos="5372">
          <p15:clr>
            <a:srgbClr val="FBAE40"/>
          </p15:clr>
        </p15:guide>
        <p15:guide id="3" orient="horz" pos="316">
          <p15:clr>
            <a:srgbClr val="FBAE40"/>
          </p15:clr>
        </p15:guide>
        <p15:guide id="4" orient="horz" pos="85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964038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7241D73A-D05A-9E95-0D08-1946E4BF57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584" y="2172437"/>
            <a:ext cx="7110000" cy="738664"/>
          </a:xfrm>
          <a:effectLst/>
        </p:spPr>
        <p:txBody>
          <a:bodyPr wrap="square" lIns="0" tIns="0" rIns="0" bIns="0" anchor="b" anchorCtr="0">
            <a:noAutofit/>
          </a:bodyPr>
          <a:lstStyle>
            <a:lvl1pPr>
              <a:lnSpc>
                <a:spcPct val="80000"/>
              </a:lnSpc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672C6223-5825-A3B8-D48F-6077684AF3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6584" y="3075806"/>
            <a:ext cx="7110000" cy="276999"/>
          </a:xfrm>
          <a:effectLst/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skriva underrubrik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F293D-6F21-F158-5733-5A9FCDED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57ED24-FFFA-BFA6-46F5-DA095ACEA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4980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en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9DED9-5CAB-328D-09DE-B309F831D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0" y="510988"/>
            <a:ext cx="7902900" cy="846324"/>
          </a:xfrm>
        </p:spPr>
        <p:txBody>
          <a:bodyPr anchor="b" anchorCtr="0"/>
          <a:lstStyle/>
          <a:p>
            <a:r>
              <a:rPr lang="en-GB"/>
              <a:t>Rubrik</a:t>
            </a:r>
            <a:endParaRPr lang="sv-S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39B6CAD-32AF-ABF9-AA4F-55FD77CD0B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001" y="1491627"/>
            <a:ext cx="7902900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E59F0-6BAC-4DC2-9282-50FCF02EF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083E22-6E1D-D1CE-B524-75245B885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F31AF-8ABA-375B-6BDF-91303B48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CF7A15-3BEB-57A8-311E-15F0255A1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7367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vå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9DED9-5CAB-328D-09DE-B309F831D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0" y="510987"/>
            <a:ext cx="7902900" cy="846325"/>
          </a:xfrm>
        </p:spPr>
        <p:txBody>
          <a:bodyPr anchor="b" anchorCtr="0"/>
          <a:lstStyle/>
          <a:p>
            <a:r>
              <a:rPr lang="en-GB"/>
              <a:t>Rubrik</a:t>
            </a:r>
            <a:endParaRPr lang="sv-S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3438BE-4002-A788-DD21-C13E29ECED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1000" y="1491627"/>
            <a:ext cx="3772800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A8B3CAC-3CEA-28E7-F462-62D5DB1502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51100" y="1491627"/>
            <a:ext cx="3772800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E59F0-6BAC-4DC2-9282-50FCF02EF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083E22-6E1D-D1CE-B524-75245B885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F31AF-8ABA-375B-6BDF-91303B48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95B9D5-09AE-AF27-DF71-74D5299FB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3619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B5B12B5-11EA-9D62-12CD-1C610ADFE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572000" cy="5143499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5" name="Rubrik 14">
            <a:extLst>
              <a:ext uri="{FF2B5EF4-FFF2-40B4-BE49-F238E27FC236}">
                <a16:creationId xmlns:a16="http://schemas.microsoft.com/office/drawing/2014/main" id="{013B226A-1050-C55B-AFD7-1585130DC4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354" y="510988"/>
            <a:ext cx="3375460" cy="846325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B5547D1B-B730-4C21-1BAE-CE025E58B2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7066" y="1491627"/>
            <a:ext cx="3375460" cy="2700000"/>
          </a:xfrm>
        </p:spPr>
        <p:txBody>
          <a:bodyPr wrap="square">
            <a:noAutofit/>
          </a:bodyPr>
          <a:lstStyle>
            <a:lvl1pPr marL="180000" indent="-180000">
              <a:spcBef>
                <a:spcPts val="0"/>
              </a:spcBef>
              <a:spcAft>
                <a:spcPts val="900"/>
              </a:spcAft>
              <a:defRPr/>
            </a:lvl1pPr>
            <a:lvl2pPr>
              <a:spcBef>
                <a:spcPts val="0"/>
              </a:spcBef>
              <a:spcAft>
                <a:spcPts val="900"/>
              </a:spcAft>
              <a:defRPr/>
            </a:lvl2pPr>
            <a:lvl3pPr>
              <a:spcBef>
                <a:spcPts val="0"/>
              </a:spcBef>
              <a:spcAft>
                <a:spcPts val="900"/>
              </a:spcAft>
              <a:defRPr/>
            </a:lvl3pPr>
            <a:lvl4pPr>
              <a:spcBef>
                <a:spcPts val="0"/>
              </a:spcBef>
              <a:spcAft>
                <a:spcPts val="900"/>
              </a:spcAft>
              <a:defRPr/>
            </a:lvl4pPr>
            <a:lvl5pPr marL="896938" indent="-1778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57065" y="4617405"/>
            <a:ext cx="2202739" cy="342900"/>
          </a:xfrm>
        </p:spPr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93619" y="4617405"/>
            <a:ext cx="698405" cy="342900"/>
          </a:xfrm>
        </p:spPr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6843AE-46DF-5A83-4508-4402F7B0B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8608" y="4420023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2967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ruta och 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7B5B12B5-11EA-9D62-12CD-1C610ADFE9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11E561A8-75FD-74B0-C938-CB7682C096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1" y="814935"/>
            <a:ext cx="3600163" cy="721700"/>
          </a:xfrm>
          <a:solidFill>
            <a:schemeClr val="bg2"/>
          </a:solidFill>
        </p:spPr>
        <p:txBody>
          <a:bodyPr wrap="square" lIns="288000" tIns="144000" rIns="216000" bIns="144000" anchor="b" anchorCtr="0">
            <a:spAutoFit/>
          </a:bodyPr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9D3AEEF-EEBC-6C2D-BDB2-4B2CB0389E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001" y="1536635"/>
            <a:ext cx="3600162" cy="1622734"/>
          </a:xfrm>
          <a:solidFill>
            <a:schemeClr val="bg2"/>
          </a:solidFill>
        </p:spPr>
        <p:txBody>
          <a:bodyPr wrap="square" lIns="288000" rIns="144000" bIns="144000">
            <a:spAutoFit/>
          </a:bodyPr>
          <a:lstStyle>
            <a:lvl5pPr marL="890588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F293D-6F21-F158-5733-5A9FCDED9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1001" y="4617405"/>
            <a:ext cx="1149350" cy="342900"/>
          </a:xfrm>
        </p:spPr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58450A4-63B3-67B4-20F3-8472A51C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2CAC25-3F4C-FD35-E070-1D1CC8E8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sp>
        <p:nvSpPr>
          <p:cNvPr id="13" name="Platshållare för text 9">
            <a:extLst>
              <a:ext uri="{FF2B5EF4-FFF2-40B4-BE49-F238E27FC236}">
                <a16:creationId xmlns:a16="http://schemas.microsoft.com/office/drawing/2014/main" id="{F4932686-E626-FC8D-2F14-14E9580DB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8316416" y="4414087"/>
            <a:ext cx="648000" cy="558000"/>
          </a:xfrm>
          <a:blipFill>
            <a:blip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  <a:lvl2pPr marL="185738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43209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uiExpand="1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A4E58B4-DACA-F972-A050-C2BFB292B3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1" y="510987"/>
            <a:ext cx="7902900" cy="846323"/>
          </a:xfr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925190A-6801-FDD1-4932-4EF39401D0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1001" y="1491628"/>
            <a:ext cx="7902900" cy="2700000"/>
          </a:xfrm>
        </p:spPr>
        <p:txBody>
          <a:bodyPr/>
          <a:lstStyle>
            <a:lvl1pPr marL="179388" indent="-179388" algn="l"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sv-SE"/>
              <a:t>Innehåll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D802BF-7ED2-DD27-70B6-FEA865CDD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22F07F-83B5-627D-FACD-4FA2791C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DEB3DC-B90A-5CF9-09F1-87087072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82834F-7C1C-E1C0-3DD0-1C2182AB9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31652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svart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0C6E603C-C53A-47F2-DEF8-2E4E49AB5F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1000" y="510987"/>
            <a:ext cx="7902900" cy="846323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D802BF-7ED2-DD27-70B6-FEA865CDD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22F07F-83B5-627D-FACD-4FA2791C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ADEB3DC-B90A-5CF9-09F1-87087072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8A828E-526B-2F90-710A-F2C27BDF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4413927"/>
            <a:ext cx="648000" cy="5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23562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1000" y="510988"/>
            <a:ext cx="7902900" cy="846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/>
              <a:t>Rubrik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1000" y="1491627"/>
            <a:ext cx="79029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/>
              <a:t>Klicka här för att ändra format på bakgrundstexten</a:t>
            </a:r>
          </a:p>
          <a:p>
            <a:pPr lvl="1"/>
            <a:r>
              <a:rPr lang="sv-SE" altLang="en-US"/>
              <a:t>Nivå två</a:t>
            </a:r>
          </a:p>
          <a:p>
            <a:pPr lvl="2"/>
            <a:r>
              <a:rPr lang="sv-SE" altLang="en-US"/>
              <a:t>Nivå tre</a:t>
            </a:r>
          </a:p>
          <a:p>
            <a:pPr lvl="3"/>
            <a:r>
              <a:rPr lang="sv-SE" altLang="en-US"/>
              <a:t>Nivå fyra</a:t>
            </a:r>
          </a:p>
          <a:p>
            <a:pPr lvl="4"/>
            <a:r>
              <a:rPr lang="sv-SE" altLang="en-US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1001" y="4617405"/>
            <a:ext cx="114935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600">
                <a:latin typeface="Arial" charset="0"/>
                <a:ea typeface="ＭＳ Ｐゴシック" pitchFamily="-48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86251" y="4617405"/>
            <a:ext cx="3313113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600">
                <a:latin typeface="Arial" charset="0"/>
                <a:ea typeface="ＭＳ Ｐゴシック" pitchFamily="-48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15263" y="4617405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600" smtClean="0"/>
            </a:lvl1pPr>
          </a:lstStyle>
          <a:p>
            <a:pPr>
              <a:defRPr/>
            </a:pPr>
            <a:fld id="{6F729E3A-5473-46F9-8DFE-99328ADAAAD3}" type="slidenum">
              <a:rPr lang="sv-SE" altLang="en-US" smtClean="0"/>
              <a:t>‹#›</a:t>
            </a:fld>
            <a:endParaRPr lang="sv-SE" altLang="en-US"/>
          </a:p>
        </p:txBody>
      </p:sp>
    </p:spTree>
    <p:extLst>
      <p:ext uri="{BB962C8B-B14F-4D97-AF65-F5344CB8AC3E}">
        <p14:creationId xmlns:p14="http://schemas.microsoft.com/office/powerpoint/2010/main" val="41659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78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6" r:id="rId8"/>
    <p:sldLayoutId id="2147484187" r:id="rId9"/>
    <p:sldLayoutId id="2147484188" r:id="rId10"/>
    <p:sldLayoutId id="2147484189" r:id="rId11"/>
    <p:sldLayoutId id="2147484190" r:id="rId12"/>
    <p:sldLayoutId id="2147484191" r:id="rId13"/>
    <p:sldLayoutId id="2147484192" r:id="rId14"/>
  </p:sldLayoutIdLst>
  <p:transition spd="med"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ＭＳ Ｐゴシック" pitchFamily="127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 Black" pitchFamily="84" charset="0"/>
          <a:ea typeface="ＭＳ Ｐゴシック" pitchFamily="-48" charset="-128"/>
          <a:cs typeface="ＭＳ Ｐゴシック" pitchFamily="127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 Black" pitchFamily="84" charset="0"/>
          <a:ea typeface="ＭＳ Ｐゴシック" pitchFamily="-48" charset="-128"/>
          <a:cs typeface="ＭＳ Ｐゴシック" pitchFamily="127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 Black" pitchFamily="84" charset="0"/>
          <a:ea typeface="ＭＳ Ｐゴシック" pitchFamily="-48" charset="-128"/>
          <a:cs typeface="ＭＳ Ｐゴシック" pitchFamily="127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 Black" pitchFamily="84" charset="0"/>
          <a:ea typeface="ＭＳ Ｐゴシック" pitchFamily="-48" charset="-128"/>
          <a:cs typeface="ＭＳ Ｐゴシック" pitchFamily="127" charset="-128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pitchFamily="-48" charset="-128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pitchFamily="-48" charset="-128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pitchFamily="-48" charset="-128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pitchFamily="-48" charset="-128"/>
        </a:defRPr>
      </a:lvl9pPr>
    </p:titleStyle>
    <p:bodyStyle>
      <a:lvl1pPr marL="180000" indent="-180000" algn="l" rtl="0" eaLnBrk="1" fontAlgn="base" hangingPunct="1">
        <a:spcBef>
          <a:spcPts val="0"/>
        </a:spcBef>
        <a:spcAft>
          <a:spcPts val="900"/>
        </a:spcAft>
        <a:buChar char="•"/>
        <a:tabLst/>
        <a:defRPr sz="1400">
          <a:solidFill>
            <a:schemeClr val="tx1"/>
          </a:solidFill>
          <a:latin typeface="+mn-lt"/>
          <a:ea typeface="+mn-ea"/>
          <a:cs typeface="ＭＳ Ｐゴシック" pitchFamily="127" charset="-128"/>
        </a:defRPr>
      </a:lvl1pPr>
      <a:lvl2pPr marL="363538" indent="-177800" algn="l" rtl="0" eaLnBrk="1" fontAlgn="base" hangingPunct="1">
        <a:spcBef>
          <a:spcPts val="0"/>
        </a:spcBef>
        <a:spcAft>
          <a:spcPts val="900"/>
        </a:spcAft>
        <a:buChar char="–"/>
        <a:tabLst/>
        <a:defRPr sz="1200">
          <a:solidFill>
            <a:schemeClr val="tx1"/>
          </a:solidFill>
          <a:latin typeface="+mn-lt"/>
          <a:ea typeface="+mn-ea"/>
        </a:defRPr>
      </a:lvl2pPr>
      <a:lvl3pPr marL="541338" indent="-177800" algn="l" rtl="0" eaLnBrk="1" fontAlgn="base" hangingPunct="1">
        <a:spcBef>
          <a:spcPts val="0"/>
        </a:spcBef>
        <a:spcAft>
          <a:spcPts val="900"/>
        </a:spcAft>
        <a:buChar char="•"/>
        <a:tabLst/>
        <a:defRPr sz="1000">
          <a:solidFill>
            <a:schemeClr val="tx1"/>
          </a:solidFill>
          <a:latin typeface="+mn-lt"/>
          <a:ea typeface="+mn-ea"/>
        </a:defRPr>
      </a:lvl3pPr>
      <a:lvl4pPr marL="719138" indent="-177800" algn="l" rtl="0" eaLnBrk="1" fontAlgn="base" hangingPunct="1">
        <a:spcBef>
          <a:spcPts val="0"/>
        </a:spcBef>
        <a:spcAft>
          <a:spcPts val="900"/>
        </a:spcAft>
        <a:buChar char="–"/>
        <a:tabLst/>
        <a:defRPr sz="800">
          <a:solidFill>
            <a:schemeClr val="tx1"/>
          </a:solidFill>
          <a:latin typeface="+mn-lt"/>
          <a:ea typeface="+mn-ea"/>
        </a:defRPr>
      </a:lvl4pPr>
      <a:lvl5pPr marL="896938" indent="-177800" algn="l" rtl="0" eaLnBrk="1" fontAlgn="base" hangingPunct="1"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tabLst/>
        <a:defRPr sz="8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1000" y="510988"/>
            <a:ext cx="7902900" cy="846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/>
              <a:t>Rubrik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1000" y="1491627"/>
            <a:ext cx="79029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/>
              <a:t>Klicka här för att ändra format på bakgrundstexten</a:t>
            </a:r>
          </a:p>
          <a:p>
            <a:pPr lvl="1"/>
            <a:r>
              <a:rPr lang="sv-SE" altLang="en-US"/>
              <a:t>Nivå två</a:t>
            </a:r>
          </a:p>
          <a:p>
            <a:pPr lvl="2"/>
            <a:r>
              <a:rPr lang="sv-SE" altLang="en-US"/>
              <a:t>Nivå tre</a:t>
            </a:r>
          </a:p>
          <a:p>
            <a:pPr lvl="3"/>
            <a:r>
              <a:rPr lang="sv-SE" altLang="en-US"/>
              <a:t>Nivå fyra</a:t>
            </a:r>
          </a:p>
          <a:p>
            <a:pPr lvl="4"/>
            <a:r>
              <a:rPr lang="sv-SE" altLang="en-US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1001" y="4617405"/>
            <a:ext cx="114935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600">
                <a:latin typeface="Arial" charset="0"/>
                <a:ea typeface="ＭＳ Ｐゴシック" pitchFamily="-48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86251" y="4617405"/>
            <a:ext cx="3313113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600">
                <a:latin typeface="Arial" charset="0"/>
                <a:ea typeface="ＭＳ Ｐゴシック" pitchFamily="-48" charset="-128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15263" y="4617405"/>
            <a:ext cx="1905000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600" smtClean="0"/>
            </a:lvl1pPr>
          </a:lstStyle>
          <a:p>
            <a:pPr>
              <a:defRPr/>
            </a:pPr>
            <a:fld id="{6F729E3A-5473-46F9-8DFE-99328ADAAAD3}" type="slidenum">
              <a:rPr lang="sv-SE" altLang="en-US" smtClean="0"/>
              <a:pPr>
                <a:defRPr/>
              </a:pPr>
              <a:t>‹#›</a:t>
            </a:fld>
            <a:endParaRPr lang="sv-SE" altLang="en-US"/>
          </a:p>
        </p:txBody>
      </p:sp>
    </p:spTree>
    <p:extLst>
      <p:ext uri="{BB962C8B-B14F-4D97-AF65-F5344CB8AC3E}">
        <p14:creationId xmlns:p14="http://schemas.microsoft.com/office/powerpoint/2010/main" val="352915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</p:sldLayoutIdLst>
  <p:transition spd="med"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ＭＳ Ｐゴシック" pitchFamily="127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 Black" pitchFamily="84" charset="0"/>
          <a:ea typeface="ＭＳ Ｐゴシック" pitchFamily="-48" charset="-128"/>
          <a:cs typeface="ＭＳ Ｐゴシック" pitchFamily="127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 Black" pitchFamily="84" charset="0"/>
          <a:ea typeface="ＭＳ Ｐゴシック" pitchFamily="-48" charset="-128"/>
          <a:cs typeface="ＭＳ Ｐゴシック" pitchFamily="127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 Black" pitchFamily="84" charset="0"/>
          <a:ea typeface="ＭＳ Ｐゴシック" pitchFamily="-48" charset="-128"/>
          <a:cs typeface="ＭＳ Ｐゴシック" pitchFamily="127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Arial Black" pitchFamily="84" charset="0"/>
          <a:ea typeface="ＭＳ Ｐゴシック" pitchFamily="-48" charset="-128"/>
          <a:cs typeface="ＭＳ Ｐゴシック" pitchFamily="127" charset="-128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pitchFamily="-48" charset="-128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pitchFamily="-48" charset="-128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pitchFamily="-48" charset="-128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pitchFamily="-48" charset="-128"/>
        </a:defRPr>
      </a:lvl9pPr>
    </p:titleStyle>
    <p:bodyStyle>
      <a:lvl1pPr marL="180000" indent="-180000" algn="l" rtl="0" eaLnBrk="1" fontAlgn="base" hangingPunct="1">
        <a:spcBef>
          <a:spcPts val="0"/>
        </a:spcBef>
        <a:spcAft>
          <a:spcPts val="900"/>
        </a:spcAft>
        <a:buChar char="•"/>
        <a:tabLst/>
        <a:defRPr sz="1400">
          <a:solidFill>
            <a:schemeClr val="tx1"/>
          </a:solidFill>
          <a:latin typeface="+mn-lt"/>
          <a:ea typeface="+mn-ea"/>
          <a:cs typeface="ＭＳ Ｐゴシック" pitchFamily="127" charset="-128"/>
        </a:defRPr>
      </a:lvl1pPr>
      <a:lvl2pPr marL="363538" indent="-177800" algn="l" rtl="0" eaLnBrk="1" fontAlgn="base" hangingPunct="1">
        <a:spcBef>
          <a:spcPts val="0"/>
        </a:spcBef>
        <a:spcAft>
          <a:spcPts val="900"/>
        </a:spcAft>
        <a:buChar char="–"/>
        <a:tabLst/>
        <a:defRPr sz="1200">
          <a:solidFill>
            <a:schemeClr val="tx1"/>
          </a:solidFill>
          <a:latin typeface="+mn-lt"/>
          <a:ea typeface="+mn-ea"/>
        </a:defRPr>
      </a:lvl2pPr>
      <a:lvl3pPr marL="541338" indent="-177800" algn="l" rtl="0" eaLnBrk="1" fontAlgn="base" hangingPunct="1">
        <a:spcBef>
          <a:spcPts val="0"/>
        </a:spcBef>
        <a:spcAft>
          <a:spcPts val="900"/>
        </a:spcAft>
        <a:buChar char="•"/>
        <a:tabLst/>
        <a:defRPr sz="1000">
          <a:solidFill>
            <a:schemeClr val="tx1"/>
          </a:solidFill>
          <a:latin typeface="+mn-lt"/>
          <a:ea typeface="+mn-ea"/>
        </a:defRPr>
      </a:lvl3pPr>
      <a:lvl4pPr marL="719138" indent="-177800" algn="l" rtl="0" eaLnBrk="1" fontAlgn="base" hangingPunct="1">
        <a:spcBef>
          <a:spcPts val="0"/>
        </a:spcBef>
        <a:spcAft>
          <a:spcPts val="900"/>
        </a:spcAft>
        <a:buChar char="–"/>
        <a:tabLst/>
        <a:defRPr sz="800">
          <a:solidFill>
            <a:schemeClr val="tx1"/>
          </a:solidFill>
          <a:latin typeface="+mn-lt"/>
          <a:ea typeface="+mn-ea"/>
        </a:defRPr>
      </a:lvl4pPr>
      <a:lvl5pPr marL="896938" indent="-177800" algn="l" rtl="0" eaLnBrk="1" fontAlgn="base" hangingPunct="1"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tabLst/>
        <a:defRPr sz="8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bliintelurad.se/download/18.2b92a46c193955d402b395/1733995019257/mpf-handbok-bli-inte-lurad-2024-sv.pdf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ediemedveten.se/" TargetMode="Externa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hyperlink" Target="https://www.skolinspektionen.se/beslut-rapporter/teman-fran-var-inspektionen/kallkritik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edagog.jonkoping.se/ai/lara-om-ai/ai-och-kallkritik" TargetMode="External"/><Relationship Id="rId5" Type="http://schemas.openxmlformats.org/officeDocument/2006/relationships/image" Target="../media/image29.png"/><Relationship Id="rId10" Type="http://schemas.openxmlformats.org/officeDocument/2006/relationships/hyperlink" Target="https://digitalalektioner.se/amnesomrade/digital-kallkritik/" TargetMode="External"/><Relationship Id="rId4" Type="http://schemas.openxmlformats.org/officeDocument/2006/relationships/hyperlink" Target="https://www.vilarare.se/nyheter/kallkritik/sa-undervisar-du-kallkritik--pa-ett-satt-som-funkar/" TargetMode="External"/><Relationship Id="rId9" Type="http://schemas.openxmlformats.org/officeDocument/2006/relationships/hyperlink" Target="https://www.krisinformation.se/detta-gor-samhallet/kallkritik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17973-4F3E-6524-F9FD-BD7EE3C72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521E6A-A79F-BE6B-4070-BC35F1483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34" y="739180"/>
            <a:ext cx="7110000" cy="738664"/>
          </a:xfrm>
        </p:spPr>
        <p:txBody>
          <a:bodyPr/>
          <a:lstStyle/>
          <a:p>
            <a:br>
              <a:rPr lang="sv-SE" dirty="0"/>
            </a:b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1E1DEA6-EE23-34A2-0BB0-0F4FFFEFEB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5415" y="1643207"/>
            <a:ext cx="5005589" cy="189282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/>
              <a:t>Digital kompetens, AI och arbetsmarknaden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/>
              <a:t>Politik och källkritik</a:t>
            </a:r>
            <a:br>
              <a:rPr lang="sv-SE" sz="2000" b="1" dirty="0"/>
            </a:br>
            <a:endParaRPr lang="sv-SE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b="1" dirty="0"/>
              <a:t>Skolans uppdrag?</a:t>
            </a:r>
          </a:p>
        </p:txBody>
      </p:sp>
      <p:pic>
        <p:nvPicPr>
          <p:cNvPr id="5" name="Bild 4" descr="Programmerare, kvinna kontur">
            <a:extLst>
              <a:ext uri="{FF2B5EF4-FFF2-40B4-BE49-F238E27FC236}">
                <a16:creationId xmlns:a16="http://schemas.microsoft.com/office/drawing/2014/main" id="{B2B5A5A1-3CDB-8F37-876F-A71F10FE63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8092" y="1424266"/>
            <a:ext cx="2149705" cy="2149705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8D80F658-B838-905E-606D-90F66C1B4597}"/>
              </a:ext>
            </a:extLst>
          </p:cNvPr>
          <p:cNvSpPr txBox="1">
            <a:spLocks/>
          </p:cNvSpPr>
          <p:nvPr/>
        </p:nvSpPr>
        <p:spPr bwMode="auto">
          <a:xfrm>
            <a:off x="362047" y="602921"/>
            <a:ext cx="832243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1"/>
                </a:solidFill>
                <a:latin typeface="+mj-lt"/>
                <a:ea typeface="+mj-ea"/>
                <a:cs typeface="ＭＳ Ｐゴシック" pitchFamily="127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Arial Black" pitchFamily="84" charset="0"/>
                <a:ea typeface="ＭＳ Ｐゴシック" pitchFamily="-48" charset="-128"/>
                <a:cs typeface="ＭＳ Ｐゴシック" pitchFamily="127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Arial Black" pitchFamily="84" charset="0"/>
                <a:ea typeface="ＭＳ Ｐゴシック" pitchFamily="-48" charset="-128"/>
                <a:cs typeface="ＭＳ Ｐゴシック" pitchFamily="127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Arial Black" pitchFamily="84" charset="0"/>
                <a:ea typeface="ＭＳ Ｐゴシック" pitchFamily="-48" charset="-128"/>
                <a:cs typeface="ＭＳ Ｐゴシック" pitchFamily="127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Arial Black" pitchFamily="84" charset="0"/>
                <a:ea typeface="ＭＳ Ｐゴシック" pitchFamily="-48" charset="-128"/>
                <a:cs typeface="ＭＳ Ｐゴシック" pitchFamily="127" charset="-128"/>
              </a:defRPr>
            </a:lvl5pPr>
            <a:lvl6pPr marL="3429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  <a:ea typeface="ＭＳ Ｐゴシック" pitchFamily="-48" charset="-128"/>
              </a:defRPr>
            </a:lvl6pPr>
            <a:lvl7pPr marL="6858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  <a:ea typeface="ＭＳ Ｐゴシック" pitchFamily="-48" charset="-128"/>
              </a:defRPr>
            </a:lvl7pPr>
            <a:lvl8pPr marL="10287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  <a:ea typeface="ＭＳ Ｐゴシック" pitchFamily="-48" charset="-128"/>
              </a:defRPr>
            </a:lvl8pPr>
            <a:lvl9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  <a:ea typeface="ＭＳ Ｐゴシック" pitchFamily="-48" charset="-128"/>
              </a:defRPr>
            </a:lvl9pPr>
          </a:lstStyle>
          <a:p>
            <a:r>
              <a:rPr lang="sv-SE" sz="4400" kern="0" dirty="0"/>
              <a:t>Elevernas digitala kompetens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9D68918-2C16-7460-59AC-913EA622D593}"/>
              </a:ext>
            </a:extLst>
          </p:cNvPr>
          <p:cNvSpPr txBox="1"/>
          <p:nvPr/>
        </p:nvSpPr>
        <p:spPr>
          <a:xfrm>
            <a:off x="2851792" y="4109692"/>
            <a:ext cx="2965283" cy="861774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endParaRPr lang="sv-SE" sz="1400" dirty="0"/>
          </a:p>
          <a:p>
            <a:pPr algn="ctr"/>
            <a:r>
              <a:rPr lang="sv-SE" sz="1400" dirty="0"/>
              <a:t>Anders Lenz, IT-strateg</a:t>
            </a:r>
          </a:p>
          <a:p>
            <a:pPr algn="ctr"/>
            <a:r>
              <a:rPr lang="sv-SE" sz="1400" dirty="0"/>
              <a:t>Karlstads kommun</a:t>
            </a:r>
            <a:endParaRPr lang="sv-SE" dirty="0"/>
          </a:p>
          <a:p>
            <a:pPr algn="ctr"/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3126941984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7D59F-7254-1288-9BBF-8A12C1E71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F74983-D1FA-4CCD-022B-CF964A315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AI – framtiden?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2AE7BF-BA08-423C-AB22-FC80EA75E4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v-SE" sz="2000" dirty="0"/>
              <a:t>Ska vi behöva be eleverna att visa sina öron och sina glasögon för läraren innan dom skriver prov?</a:t>
            </a:r>
          </a:p>
          <a:p>
            <a:endParaRPr lang="sv-SE" sz="2000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CDFA8EF-B04B-899B-1B6B-3C0B9CB1E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36" y="2430348"/>
            <a:ext cx="4572000" cy="1891862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40A4FC86-D9EB-1D97-C2B9-1F85D74831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1658"/>
          <a:stretch>
            <a:fillRect/>
          </a:stretch>
        </p:blipFill>
        <p:spPr>
          <a:xfrm>
            <a:off x="5092507" y="2430348"/>
            <a:ext cx="3771693" cy="189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53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246B7-8C29-8344-2CB6-727A30669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D19B58-1416-9CFD-ABDD-7EF7A1A9D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42" y="775383"/>
            <a:ext cx="7110000" cy="738664"/>
          </a:xfrm>
        </p:spPr>
        <p:txBody>
          <a:bodyPr/>
          <a:lstStyle/>
          <a:p>
            <a:r>
              <a:rPr lang="sv-SE" dirty="0"/>
              <a:t>Skolans uppdrag?</a:t>
            </a:r>
          </a:p>
        </p:txBody>
      </p:sp>
      <p:sp>
        <p:nvSpPr>
          <p:cNvPr id="12" name="Underrubrik 11">
            <a:extLst>
              <a:ext uri="{FF2B5EF4-FFF2-40B4-BE49-F238E27FC236}">
                <a16:creationId xmlns:a16="http://schemas.microsoft.com/office/drawing/2014/main" id="{296880A1-5860-D24C-27CE-0B2AD2F05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42" y="1736884"/>
            <a:ext cx="7986574" cy="2008242"/>
          </a:xfrm>
        </p:spPr>
        <p:txBody>
          <a:bodyPr/>
          <a:lstStyle/>
          <a:p>
            <a:r>
              <a:rPr lang="sv-SE" b="1" dirty="0"/>
              <a:t>Måste skolan undervisa om AI?</a:t>
            </a:r>
          </a:p>
          <a:p>
            <a:r>
              <a:rPr lang="sv-SE" dirty="0"/>
              <a:t>AI nämns inte i läroplanerna, men digital kompetens ingår. AI berör flera aspekter av digitalisering, exempelvis: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Samhällets och individens relation till digital teknik.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Kritiskt och ansvarsfullt förhållningssätt (Källkritik).</a:t>
            </a:r>
            <a:br>
              <a:rPr lang="sv-SE" dirty="0">
                <a:cs typeface="+mn-lt"/>
              </a:rPr>
            </a:b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1905307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EA0AD-741C-73B2-49D5-DAFC0F097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C47897-5F4D-8757-B23E-799CB37CC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38" y="276847"/>
            <a:ext cx="5080346" cy="738664"/>
          </a:xfrm>
        </p:spPr>
        <p:txBody>
          <a:bodyPr/>
          <a:lstStyle/>
          <a:p>
            <a:r>
              <a:rPr lang="sv-SE"/>
              <a:t>Valår och AI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546D43F-DAAA-D425-B7C3-E582007FFA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5481" y="1824538"/>
            <a:ext cx="3630310" cy="1231106"/>
          </a:xfrm>
        </p:spPr>
        <p:txBody>
          <a:bodyPr/>
          <a:lstStyle/>
          <a:p>
            <a:r>
              <a:rPr lang="sv-SE" sz="2000" dirty="0"/>
              <a:t>Hur ska vi hjälpa våra elever att navigera i en värld där det är så lätt att skapa budskap, bilder och filmer med hjälp av AI? </a:t>
            </a:r>
          </a:p>
        </p:txBody>
      </p:sp>
      <p:pic>
        <p:nvPicPr>
          <p:cNvPr id="2050" name="Picture 2" descr="Americans Think AI Will Harm Privacy and Elections | Dartmouth">
            <a:extLst>
              <a:ext uri="{FF2B5EF4-FFF2-40B4-BE49-F238E27FC236}">
                <a16:creationId xmlns:a16="http://schemas.microsoft.com/office/drawing/2014/main" id="{36BA4A8E-161D-845C-0071-3A827D4A2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14275"/>
            <a:ext cx="4900863" cy="326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5" descr="En bild som visar text, klädsel, klänning, blomma&#10;&#10;AI-genererat innehåll kan vara felaktigt.">
            <a:extLst>
              <a:ext uri="{FF2B5EF4-FFF2-40B4-BE49-F238E27FC236}">
                <a16:creationId xmlns:a16="http://schemas.microsoft.com/office/drawing/2014/main" id="{F601692D-AF14-CCAA-80E3-32AEF9EB63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7853"/>
            <a:ext cx="4900863" cy="405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0145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59384-74E6-C562-3273-09CE8F941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991DF1-8EB6-D476-8E00-B34373AAD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84" y="546447"/>
            <a:ext cx="7110000" cy="738664"/>
          </a:xfrm>
        </p:spPr>
        <p:txBody>
          <a:bodyPr/>
          <a:lstStyle/>
          <a:p>
            <a:r>
              <a:rPr lang="sv-SE"/>
              <a:t>Valår och AI</a:t>
            </a:r>
          </a:p>
        </p:txBody>
      </p:sp>
      <p:pic>
        <p:nvPicPr>
          <p:cNvPr id="7" name="Bildobjekt 6" descr="En bild som visar text, Människoansikte, skärmbild, klädsel&#10;&#10;AI-genererat innehåll kan vara felaktigt.">
            <a:extLst>
              <a:ext uri="{FF2B5EF4-FFF2-40B4-BE49-F238E27FC236}">
                <a16:creationId xmlns:a16="http://schemas.microsoft.com/office/drawing/2014/main" id="{1C69A664-EDF5-5A5E-36CC-F10C738AFC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584" y="1565225"/>
            <a:ext cx="7159451" cy="35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32616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BB3DD-52C5-E9AD-5936-F4EE33918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5A6B7A-77A3-DEBB-2B85-A232FC701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84" y="546447"/>
            <a:ext cx="7110000" cy="738664"/>
          </a:xfrm>
        </p:spPr>
        <p:txBody>
          <a:bodyPr/>
          <a:lstStyle/>
          <a:p>
            <a:r>
              <a:rPr lang="sv-SE"/>
              <a:t>Valår och AI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6DA1886-5027-34CE-4D24-0EC6A80CE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303"/>
            <a:ext cx="9144000" cy="338519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45F378D-5666-7780-143B-DCF0477A3A42}"/>
              </a:ext>
            </a:extLst>
          </p:cNvPr>
          <p:cNvSpPr txBox="1"/>
          <p:nvPr/>
        </p:nvSpPr>
        <p:spPr>
          <a:xfrm>
            <a:off x="804930" y="128511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1" dirty="0"/>
              <a:t>https://mpf.se/valet-2026</a:t>
            </a:r>
          </a:p>
        </p:txBody>
      </p:sp>
    </p:spTree>
    <p:extLst>
      <p:ext uri="{BB962C8B-B14F-4D97-AF65-F5344CB8AC3E}">
        <p14:creationId xmlns:p14="http://schemas.microsoft.com/office/powerpoint/2010/main" val="393016841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4CB0A-A53F-7AA8-1DF5-5EAD94217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E913F6-5D97-DCE8-CE71-9D41F3C7C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42" y="775383"/>
            <a:ext cx="7110000" cy="738664"/>
          </a:xfrm>
        </p:spPr>
        <p:txBody>
          <a:bodyPr/>
          <a:lstStyle/>
          <a:p>
            <a:r>
              <a:rPr lang="sv-SE" dirty="0"/>
              <a:t>Skolans uppdrag?</a:t>
            </a:r>
          </a:p>
        </p:txBody>
      </p:sp>
      <p:sp>
        <p:nvSpPr>
          <p:cNvPr id="12" name="Underrubrik 11">
            <a:extLst>
              <a:ext uri="{FF2B5EF4-FFF2-40B4-BE49-F238E27FC236}">
                <a16:creationId xmlns:a16="http://schemas.microsoft.com/office/drawing/2014/main" id="{393B38FE-1FC8-4230-7CC2-2D5DBD3D0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742" y="1736884"/>
            <a:ext cx="7986574" cy="2392963"/>
          </a:xfrm>
        </p:spPr>
        <p:txBody>
          <a:bodyPr/>
          <a:lstStyle/>
          <a:p>
            <a:endParaRPr lang="sv-SE" dirty="0"/>
          </a:p>
          <a:p>
            <a:r>
              <a:rPr lang="sv-SE" sz="2800" b="1" dirty="0"/>
              <a:t>2026 kanske är året då källkritik aldrig varit viktigare, med tanke på valet, påverkanskampanjer och AI‑genererat innehåll. </a:t>
            </a:r>
            <a:br>
              <a:rPr lang="sv-SE" dirty="0">
                <a:cs typeface="+mn-lt"/>
              </a:rPr>
            </a:b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6119770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C1C46-389F-C47D-9A73-4A7C7C946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B89203-C7E6-477B-5866-61C1862E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84" y="546447"/>
            <a:ext cx="7110000" cy="738664"/>
          </a:xfrm>
        </p:spPr>
        <p:txBody>
          <a:bodyPr/>
          <a:lstStyle/>
          <a:p>
            <a:r>
              <a:rPr lang="sv-SE"/>
              <a:t>Källkritik - länktips</a:t>
            </a:r>
          </a:p>
        </p:txBody>
      </p:sp>
      <p:sp>
        <p:nvSpPr>
          <p:cNvPr id="12" name="Underrubrik 11">
            <a:extLst>
              <a:ext uri="{FF2B5EF4-FFF2-40B4-BE49-F238E27FC236}">
                <a16:creationId xmlns:a16="http://schemas.microsoft.com/office/drawing/2014/main" id="{3D8758C1-18D9-FA4A-AF7E-2BD41A5E4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7051" y="1513870"/>
            <a:ext cx="3562638" cy="923330"/>
          </a:xfrm>
        </p:spPr>
        <p:txBody>
          <a:bodyPr/>
          <a:lstStyle/>
          <a:p>
            <a:r>
              <a:rPr lang="sv-SE" sz="1200" dirty="0"/>
              <a:t>Myndigheten för psykologiska försvar: Bli inte lurad!</a:t>
            </a:r>
            <a:br>
              <a:rPr lang="sv-SE" sz="1200" dirty="0"/>
            </a:br>
            <a:r>
              <a:rPr lang="sv-SE" sz="1200" dirty="0"/>
              <a:t>Webbsida och handbok: </a:t>
            </a:r>
            <a:r>
              <a:rPr lang="sv-SE" sz="1200" dirty="0">
                <a:hlinkClick r:id="rId2"/>
              </a:rPr>
              <a:t>https://bliintelurad.se/download/18.2b92a46c193955d402b395/1733995019257/mpf-handbok-bli-inte-lurad-2024-sv.pdf</a:t>
            </a:r>
            <a:r>
              <a:rPr lang="sv-SE" sz="1200" dirty="0"/>
              <a:t> </a:t>
            </a:r>
          </a:p>
        </p:txBody>
      </p:sp>
      <p:pic>
        <p:nvPicPr>
          <p:cNvPr id="4" name="Bildobjekt 3" descr="En bild som visar text, skärmbild, person, grafisk design&#10;&#10;AI-genererat innehåll kan vara felaktigt.">
            <a:extLst>
              <a:ext uri="{FF2B5EF4-FFF2-40B4-BE49-F238E27FC236}">
                <a16:creationId xmlns:a16="http://schemas.microsoft.com/office/drawing/2014/main" id="{FD1DA35B-730F-B31A-7CFA-CFB04DA334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584" y="1513870"/>
            <a:ext cx="3735416" cy="1351887"/>
          </a:xfrm>
          <a:prstGeom prst="rect">
            <a:avLst/>
          </a:prstGeom>
        </p:spPr>
      </p:pic>
      <p:pic>
        <p:nvPicPr>
          <p:cNvPr id="9" name="Bildobjekt 8" descr="En bild som visar Människoansikte, text, skärmbild, klädsel&#10;&#10;AI-genererat innehåll kan vara felaktigt.">
            <a:extLst>
              <a:ext uri="{FF2B5EF4-FFF2-40B4-BE49-F238E27FC236}">
                <a16:creationId xmlns:a16="http://schemas.microsoft.com/office/drawing/2014/main" id="{22BFEF9C-03F9-03BC-F49A-806A87ECEA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584" y="3264652"/>
            <a:ext cx="4203032" cy="1878848"/>
          </a:xfrm>
          <a:prstGeom prst="rect">
            <a:avLst/>
          </a:prstGeom>
        </p:spPr>
      </p:pic>
      <p:sp>
        <p:nvSpPr>
          <p:cNvPr id="11" name="Underrubrik 11">
            <a:extLst>
              <a:ext uri="{FF2B5EF4-FFF2-40B4-BE49-F238E27FC236}">
                <a16:creationId xmlns:a16="http://schemas.microsoft.com/office/drawing/2014/main" id="{864EAF38-9B33-EB7A-8BDC-32C9CBD34879}"/>
              </a:ext>
            </a:extLst>
          </p:cNvPr>
          <p:cNvSpPr txBox="1">
            <a:spLocks/>
          </p:cNvSpPr>
          <p:nvPr/>
        </p:nvSpPr>
        <p:spPr bwMode="auto">
          <a:xfrm>
            <a:off x="5350156" y="3264652"/>
            <a:ext cx="25964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800" b="0">
                <a:solidFill>
                  <a:schemeClr val="tx1"/>
                </a:solidFill>
                <a:latin typeface="+mn-lt"/>
                <a:ea typeface="+mn-ea"/>
                <a:cs typeface="ＭＳ Ｐゴシック" pitchFamily="127" charset="-128"/>
              </a:defRPr>
            </a:lvl1pPr>
            <a:lvl2pPr marL="3429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200">
                <a:solidFill>
                  <a:schemeClr val="tx1"/>
                </a:solidFill>
                <a:latin typeface="+mn-lt"/>
                <a:ea typeface="+mn-ea"/>
              </a:defRPr>
            </a:lvl2pPr>
            <a:lvl3pPr marL="6858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000">
                <a:solidFill>
                  <a:schemeClr val="tx1"/>
                </a:solidFill>
                <a:latin typeface="+mn-lt"/>
                <a:ea typeface="+mn-ea"/>
              </a:defRPr>
            </a:lvl3pPr>
            <a:lvl4pPr marL="10287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4pPr>
            <a:lvl5pPr marL="1371600" indent="0" algn="ctr" rtl="0" eaLnBrk="1" fontAlgn="base" hangingPunct="1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5pPr>
            <a:lvl6pPr marL="17145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057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4003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sv-SE" sz="1200" kern="0"/>
              <a:t>Mediemyndigheten:</a:t>
            </a:r>
            <a:br>
              <a:rPr lang="sv-SE" sz="1200" kern="0"/>
            </a:br>
            <a:r>
              <a:rPr lang="sv-SE" sz="1200" kern="0">
                <a:hlinkClick r:id="rId5"/>
              </a:rPr>
              <a:t>https://www.mediemedveten.se/</a:t>
            </a:r>
            <a:r>
              <a:rPr lang="sv-SE" sz="1200" ker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2773999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8429E1-EA49-0D8B-027D-C5A2643F1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84" y="546447"/>
            <a:ext cx="7110000" cy="738664"/>
          </a:xfrm>
        </p:spPr>
        <p:txBody>
          <a:bodyPr/>
          <a:lstStyle/>
          <a:p>
            <a:r>
              <a:rPr lang="sv-SE"/>
              <a:t>Källkritik</a:t>
            </a:r>
          </a:p>
        </p:txBody>
      </p:sp>
      <p:pic>
        <p:nvPicPr>
          <p:cNvPr id="8" name="Bildobjekt 7" descr="En bild som visar text, skärmbild, Teckensnitt, nummer&#10;&#10;AI-genererat innehåll kan vara felaktigt.">
            <a:extLst>
              <a:ext uri="{FF2B5EF4-FFF2-40B4-BE49-F238E27FC236}">
                <a16:creationId xmlns:a16="http://schemas.microsoft.com/office/drawing/2014/main" id="{BB9C304F-35B9-4B5F-2EFD-28CC03C994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9226" y="0"/>
            <a:ext cx="2942139" cy="2125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Bildobjekt 9" descr="En bild som visar text, elektronik, skärmbild, Teckensnitt&#10;&#10;AI-genererat innehåll kan vara felaktigt.">
            <a:extLst>
              <a:ext uri="{FF2B5EF4-FFF2-40B4-BE49-F238E27FC236}">
                <a16:creationId xmlns:a16="http://schemas.microsoft.com/office/drawing/2014/main" id="{5EEBF1A4-7A96-36E7-1A5A-2AC9DAF632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5872" y="608089"/>
            <a:ext cx="2943031" cy="2503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Underrubrik 11">
            <a:extLst>
              <a:ext uri="{FF2B5EF4-FFF2-40B4-BE49-F238E27FC236}">
                <a16:creationId xmlns:a16="http://schemas.microsoft.com/office/drawing/2014/main" id="{301B9D08-456A-7887-1B60-C6DC48A7A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9900" y="3661930"/>
            <a:ext cx="3526869" cy="553998"/>
          </a:xfrm>
        </p:spPr>
        <p:txBody>
          <a:bodyPr/>
          <a:lstStyle/>
          <a:p>
            <a:r>
              <a:rPr lang="sv-SE" sz="1200"/>
              <a:t>Vi lärare:</a:t>
            </a:r>
            <a:br>
              <a:rPr lang="sv-SE" sz="1200"/>
            </a:br>
            <a:r>
              <a:rPr lang="sv-SE" sz="1200">
                <a:hlinkClick r:id="rId4"/>
              </a:rPr>
              <a:t>https://www.vilarare.se/nyheter/kallkritik/sa-undervisar-du-kallkritik--pa-ett-satt-som-funkar/</a:t>
            </a:r>
            <a:r>
              <a:rPr lang="sv-SE" sz="1200"/>
              <a:t> </a:t>
            </a:r>
          </a:p>
        </p:txBody>
      </p:sp>
      <p:pic>
        <p:nvPicPr>
          <p:cNvPr id="4" name="Bildobjekt 3" descr="En bild som visar text, Människoansikte, affisch, grafisk design&#10;&#10;AI-genererat innehåll kan vara felaktigt.">
            <a:extLst>
              <a:ext uri="{FF2B5EF4-FFF2-40B4-BE49-F238E27FC236}">
                <a16:creationId xmlns:a16="http://schemas.microsoft.com/office/drawing/2014/main" id="{AA5C0099-5784-3F69-9115-33254D2AF2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0468" y="2041561"/>
            <a:ext cx="2918180" cy="1962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Underrubrik 11">
            <a:extLst>
              <a:ext uri="{FF2B5EF4-FFF2-40B4-BE49-F238E27FC236}">
                <a16:creationId xmlns:a16="http://schemas.microsoft.com/office/drawing/2014/main" id="{80E7E1F9-6D80-E377-3BE7-93868D661E9B}"/>
              </a:ext>
            </a:extLst>
          </p:cNvPr>
          <p:cNvSpPr txBox="1">
            <a:spLocks/>
          </p:cNvSpPr>
          <p:nvPr/>
        </p:nvSpPr>
        <p:spPr bwMode="auto">
          <a:xfrm>
            <a:off x="836583" y="2872567"/>
            <a:ext cx="334238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800" b="0">
                <a:solidFill>
                  <a:schemeClr val="tx1"/>
                </a:solidFill>
                <a:latin typeface="+mn-lt"/>
                <a:ea typeface="+mn-ea"/>
                <a:cs typeface="ＭＳ Ｐゴシック" pitchFamily="127" charset="-128"/>
              </a:defRPr>
            </a:lvl1pPr>
            <a:lvl2pPr marL="3429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200">
                <a:solidFill>
                  <a:schemeClr val="tx1"/>
                </a:solidFill>
                <a:latin typeface="+mn-lt"/>
                <a:ea typeface="+mn-ea"/>
              </a:defRPr>
            </a:lvl2pPr>
            <a:lvl3pPr marL="6858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000">
                <a:solidFill>
                  <a:schemeClr val="tx1"/>
                </a:solidFill>
                <a:latin typeface="+mn-lt"/>
                <a:ea typeface="+mn-ea"/>
              </a:defRPr>
            </a:lvl3pPr>
            <a:lvl4pPr marL="10287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4pPr>
            <a:lvl5pPr marL="1371600" indent="0" algn="ctr" rtl="0" eaLnBrk="1" fontAlgn="base" hangingPunct="1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5pPr>
            <a:lvl6pPr marL="17145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057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4003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sv-SE" sz="1200" kern="0">
                <a:hlinkClick r:id="rId6"/>
              </a:rPr>
              <a:t>Pedagog Jönköping: https://pedagog.jonkoping.se/ai/lara-om-ai/ai-och-kallkritik</a:t>
            </a:r>
            <a:r>
              <a:rPr lang="sv-SE" sz="1200" kern="0"/>
              <a:t> </a:t>
            </a:r>
          </a:p>
        </p:txBody>
      </p:sp>
      <p:sp>
        <p:nvSpPr>
          <p:cNvPr id="6" name="Underrubrik 11">
            <a:extLst>
              <a:ext uri="{FF2B5EF4-FFF2-40B4-BE49-F238E27FC236}">
                <a16:creationId xmlns:a16="http://schemas.microsoft.com/office/drawing/2014/main" id="{90D47D6C-BBA8-1736-C9AD-41A86295C882}"/>
              </a:ext>
            </a:extLst>
          </p:cNvPr>
          <p:cNvSpPr txBox="1">
            <a:spLocks/>
          </p:cNvSpPr>
          <p:nvPr/>
        </p:nvSpPr>
        <p:spPr bwMode="auto">
          <a:xfrm>
            <a:off x="791769" y="2041561"/>
            <a:ext cx="3555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800" b="0">
                <a:solidFill>
                  <a:schemeClr val="tx1"/>
                </a:solidFill>
                <a:latin typeface="+mn-lt"/>
                <a:ea typeface="+mn-ea"/>
                <a:cs typeface="ＭＳ Ｐゴシック" pitchFamily="127" charset="-128"/>
              </a:defRPr>
            </a:lvl1pPr>
            <a:lvl2pPr marL="3429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200">
                <a:solidFill>
                  <a:schemeClr val="tx1"/>
                </a:solidFill>
                <a:latin typeface="+mn-lt"/>
                <a:ea typeface="+mn-ea"/>
              </a:defRPr>
            </a:lvl2pPr>
            <a:lvl3pPr marL="6858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000">
                <a:solidFill>
                  <a:schemeClr val="tx1"/>
                </a:solidFill>
                <a:latin typeface="+mn-lt"/>
                <a:ea typeface="+mn-ea"/>
              </a:defRPr>
            </a:lvl3pPr>
            <a:lvl4pPr marL="10287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4pPr>
            <a:lvl5pPr marL="1371600" indent="0" algn="ctr" rtl="0" eaLnBrk="1" fontAlgn="base" hangingPunct="1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5pPr>
            <a:lvl6pPr marL="17145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057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4003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sv-SE" sz="1200" kern="0">
                <a:hlinkClick r:id="rId7"/>
              </a:rPr>
              <a:t>Skolinspektionen:</a:t>
            </a:r>
            <a:br>
              <a:rPr lang="sv-SE" sz="1200" kern="0">
                <a:hlinkClick r:id="rId7"/>
              </a:rPr>
            </a:br>
            <a:r>
              <a:rPr lang="sv-SE" sz="1200" kern="0">
                <a:hlinkClick r:id="rId7"/>
              </a:rPr>
              <a:t>https://www.skolinspektionen.se/beslut-rapporter/teman-fran-var-inspektionen/kallkritik/</a:t>
            </a:r>
            <a:r>
              <a:rPr lang="sv-SE" sz="1200" kern="0"/>
              <a:t> </a:t>
            </a:r>
          </a:p>
        </p:txBody>
      </p:sp>
      <p:pic>
        <p:nvPicPr>
          <p:cNvPr id="9" name="Bildobjekt 8" descr="En bild som visar text, klädsel, skärmbild, fotbeklädnader&#10;&#10;AI-genererat innehåll kan vara felaktigt.">
            <a:extLst>
              <a:ext uri="{FF2B5EF4-FFF2-40B4-BE49-F238E27FC236}">
                <a16:creationId xmlns:a16="http://schemas.microsoft.com/office/drawing/2014/main" id="{65453DCF-F988-41D2-E8F3-05A32F0FD72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4534" y="2450747"/>
            <a:ext cx="2732159" cy="2692753"/>
          </a:xfrm>
          <a:prstGeom prst="rect">
            <a:avLst/>
          </a:prstGeom>
        </p:spPr>
      </p:pic>
      <p:sp>
        <p:nvSpPr>
          <p:cNvPr id="11" name="Underrubrik 11">
            <a:extLst>
              <a:ext uri="{FF2B5EF4-FFF2-40B4-BE49-F238E27FC236}">
                <a16:creationId xmlns:a16="http://schemas.microsoft.com/office/drawing/2014/main" id="{A15F15F0-6D04-462E-96C8-B92C65C673B9}"/>
              </a:ext>
            </a:extLst>
          </p:cNvPr>
          <p:cNvSpPr txBox="1">
            <a:spLocks/>
          </p:cNvSpPr>
          <p:nvPr/>
        </p:nvSpPr>
        <p:spPr bwMode="auto">
          <a:xfrm>
            <a:off x="836583" y="4398062"/>
            <a:ext cx="416855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800" b="0">
                <a:solidFill>
                  <a:schemeClr val="tx1"/>
                </a:solidFill>
                <a:latin typeface="+mn-lt"/>
                <a:ea typeface="+mn-ea"/>
                <a:cs typeface="ＭＳ Ｐゴシック" pitchFamily="127" charset="-128"/>
              </a:defRPr>
            </a:lvl1pPr>
            <a:lvl2pPr marL="3429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200">
                <a:solidFill>
                  <a:schemeClr val="tx1"/>
                </a:solidFill>
                <a:latin typeface="+mn-lt"/>
                <a:ea typeface="+mn-ea"/>
              </a:defRPr>
            </a:lvl2pPr>
            <a:lvl3pPr marL="6858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000">
                <a:solidFill>
                  <a:schemeClr val="tx1"/>
                </a:solidFill>
                <a:latin typeface="+mn-lt"/>
                <a:ea typeface="+mn-ea"/>
              </a:defRPr>
            </a:lvl3pPr>
            <a:lvl4pPr marL="10287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4pPr>
            <a:lvl5pPr marL="1371600" indent="0" algn="ctr" rtl="0" eaLnBrk="1" fontAlgn="base" hangingPunct="1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5pPr>
            <a:lvl6pPr marL="17145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057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4003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sv-SE" sz="1200" kern="0">
                <a:hlinkClick r:id="rId9"/>
              </a:rPr>
              <a:t>Krisinformation.se:</a:t>
            </a:r>
            <a:br>
              <a:rPr lang="sv-SE" sz="1200" kern="0">
                <a:hlinkClick r:id="rId9"/>
              </a:rPr>
            </a:br>
            <a:r>
              <a:rPr lang="sv-SE" sz="1200" kern="0">
                <a:hlinkClick r:id="rId9"/>
              </a:rPr>
              <a:t>https://www.krisinformation.se/detta-gor-samhallet/kallkritik/</a:t>
            </a:r>
            <a:r>
              <a:rPr lang="sv-SE" sz="1200" kern="0"/>
              <a:t> </a:t>
            </a:r>
          </a:p>
        </p:txBody>
      </p:sp>
      <p:sp>
        <p:nvSpPr>
          <p:cNvPr id="13" name="Underrubrik 11">
            <a:extLst>
              <a:ext uri="{FF2B5EF4-FFF2-40B4-BE49-F238E27FC236}">
                <a16:creationId xmlns:a16="http://schemas.microsoft.com/office/drawing/2014/main" id="{C17F8019-5294-A154-BF92-3983CD40A7D7}"/>
              </a:ext>
            </a:extLst>
          </p:cNvPr>
          <p:cNvSpPr txBox="1">
            <a:spLocks/>
          </p:cNvSpPr>
          <p:nvPr/>
        </p:nvSpPr>
        <p:spPr bwMode="auto">
          <a:xfrm>
            <a:off x="819900" y="1344316"/>
            <a:ext cx="3555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800" b="0">
                <a:solidFill>
                  <a:schemeClr val="tx1"/>
                </a:solidFill>
                <a:latin typeface="+mn-lt"/>
                <a:ea typeface="+mn-ea"/>
                <a:cs typeface="ＭＳ Ｐゴシック" pitchFamily="127" charset="-128"/>
              </a:defRPr>
            </a:lvl1pPr>
            <a:lvl2pPr marL="3429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200">
                <a:solidFill>
                  <a:schemeClr val="tx1"/>
                </a:solidFill>
                <a:latin typeface="+mn-lt"/>
                <a:ea typeface="+mn-ea"/>
              </a:defRPr>
            </a:lvl2pPr>
            <a:lvl3pPr marL="6858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1000">
                <a:solidFill>
                  <a:schemeClr val="tx1"/>
                </a:solidFill>
                <a:latin typeface="+mn-lt"/>
                <a:ea typeface="+mn-ea"/>
              </a:defRPr>
            </a:lvl3pPr>
            <a:lvl4pPr marL="1028700" indent="0" algn="ctr" rtl="0" eaLnBrk="1" fontAlgn="base" hangingPunct="1">
              <a:spcBef>
                <a:spcPts val="0"/>
              </a:spcBef>
              <a:spcAft>
                <a:spcPts val="900"/>
              </a:spcAft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4pPr>
            <a:lvl5pPr marL="1371600" indent="0" algn="ctr" rtl="0" eaLnBrk="1" fontAlgn="base" hangingPunct="1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5pPr>
            <a:lvl6pPr marL="17145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057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4003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sv-SE" sz="1200" kern="0"/>
              <a:t>Internetstiftelsen: </a:t>
            </a:r>
            <a:r>
              <a:rPr lang="sv-SE" sz="1200" kern="0">
                <a:hlinkClick r:id="rId10"/>
              </a:rPr>
              <a:t>https://digitalalektioner.se/amnesomrade/digital-kallkritik/</a:t>
            </a:r>
            <a:r>
              <a:rPr lang="sv-SE" sz="1200" ker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3503324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9" descr="Karlstads kommuns logotyp.">
            <a:extLst>
              <a:ext uri="{FF2B5EF4-FFF2-40B4-BE49-F238E27FC236}">
                <a16:creationId xmlns:a16="http://schemas.microsoft.com/office/drawing/2014/main" id="{FC7958BA-A8B3-3197-52A4-AE6CD7770C3A}"/>
              </a:ext>
            </a:extLst>
          </p:cNvPr>
          <p:cNvSpPr txBox="1">
            <a:spLocks noGrp="1" noRot="1" noChangeAspect="1" noMove="1" noResize="1" noEditPoints="1" noAdjustHandles="1" noChangeArrowheads="1" noChangeShapeType="1"/>
          </p:cNvSpPr>
          <p:nvPr/>
        </p:nvSpPr>
        <p:spPr>
          <a:xfrm>
            <a:off x="3850097" y="1832528"/>
            <a:ext cx="1443806" cy="1243278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tabLst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 pitchFamily="127" charset="-128"/>
              </a:defRPr>
            </a:lvl1pPr>
            <a:lvl2pPr marL="185738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tabLst/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363538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tabLst/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541338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tabLst/>
              <a:defRPr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719138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tabLst/>
              <a:defRPr sz="800"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sv-SE" kern="0" noProof="0"/>
              <a:t>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DBB7FCA-E0B1-70E5-169B-A4E87691F1F3}"/>
              </a:ext>
            </a:extLst>
          </p:cNvPr>
          <p:cNvSpPr txBox="1"/>
          <p:nvPr/>
        </p:nvSpPr>
        <p:spPr>
          <a:xfrm>
            <a:off x="3143462" y="4118976"/>
            <a:ext cx="2965283" cy="861774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endParaRPr lang="sv-SE" sz="1400" dirty="0"/>
          </a:p>
          <a:p>
            <a:pPr algn="ctr"/>
            <a:r>
              <a:rPr lang="sv-SE" sz="1400" dirty="0"/>
              <a:t>Anders Lenz, IT-strateg</a:t>
            </a:r>
          </a:p>
          <a:p>
            <a:pPr algn="ctr"/>
            <a:r>
              <a:rPr lang="sv-SE" sz="1400" dirty="0"/>
              <a:t>Karlstads kommun</a:t>
            </a:r>
            <a:endParaRPr lang="sv-SE" dirty="0"/>
          </a:p>
          <a:p>
            <a:pPr algn="ctr"/>
            <a:endParaRPr lang="sv-SE" sz="1400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511990-537D-E1B5-1CC6-C2C71540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Digital kompetens?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1857223-D37F-5723-8732-BCCDEA7414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584" y="3075806"/>
            <a:ext cx="7110000" cy="669414"/>
          </a:xfrm>
        </p:spPr>
        <p:txBody>
          <a:bodyPr/>
          <a:lstStyle/>
          <a:p>
            <a:r>
              <a:rPr lang="sv-SE" dirty="0"/>
              <a:t>Vad menar vi med begreppet?</a:t>
            </a:r>
          </a:p>
          <a:p>
            <a:r>
              <a:rPr lang="sv-SE" dirty="0"/>
              <a:t>Och är det nåt nytt egentligen?</a:t>
            </a:r>
          </a:p>
        </p:txBody>
      </p:sp>
    </p:spTree>
    <p:extLst>
      <p:ext uri="{BB962C8B-B14F-4D97-AF65-F5344CB8AC3E}">
        <p14:creationId xmlns:p14="http://schemas.microsoft.com/office/powerpoint/2010/main" val="25491401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3844B-7032-297D-4B23-ADB558BD5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E70B82-663F-93DA-25E8-27C9052AB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Digital kompetens?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E8F6A64-64EA-E998-26D0-5C02B26F88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130B062-25E9-6FC4-DAF5-540344F724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6" t="996" r="-1"/>
          <a:stretch>
            <a:fillRect/>
          </a:stretch>
        </p:blipFill>
        <p:spPr>
          <a:xfrm>
            <a:off x="782475" y="-4378"/>
            <a:ext cx="6304193" cy="514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21674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2E313-6744-1A0D-975C-D9E55C415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8243AC-4D14-6575-5B0C-B070A86A2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Digital kompetens = AI?</a:t>
            </a:r>
          </a:p>
        </p:txBody>
      </p:sp>
    </p:spTree>
    <p:extLst>
      <p:ext uri="{BB962C8B-B14F-4D97-AF65-F5344CB8AC3E}">
        <p14:creationId xmlns:p14="http://schemas.microsoft.com/office/powerpoint/2010/main" val="1686557850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584D318-7B95-D20E-2554-33701DB37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840" y="0"/>
            <a:ext cx="5143500" cy="5143500"/>
          </a:xfrm>
          <a:prstGeom prst="rect">
            <a:avLst/>
          </a:prstGeom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C3534F94-4B98-08D8-9CEB-48BDAF0208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965" y="1488408"/>
            <a:ext cx="2292594" cy="1777410"/>
          </a:xfrm>
        </p:spPr>
        <p:txBody>
          <a:bodyPr/>
          <a:lstStyle/>
          <a:p>
            <a:r>
              <a:rPr lang="sv-SE" b="1" dirty="0"/>
              <a:t>”Eleverna som tog studenten i juni har kunnat ha </a:t>
            </a:r>
            <a:r>
              <a:rPr lang="sv-SE" b="1" dirty="0" err="1"/>
              <a:t>ChatGPT</a:t>
            </a:r>
            <a:r>
              <a:rPr lang="sv-SE" b="1" dirty="0"/>
              <a:t> i bakfickan hela sin gymnasietid.”</a:t>
            </a:r>
          </a:p>
          <a:p>
            <a:r>
              <a:rPr lang="sv-SE" sz="1400" i="1" dirty="0"/>
              <a:t>Johan Falk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2423350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B249DF4E-CDE1-9CBB-0592-477B6B9E4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2443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3205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CDF9-0979-BE4C-9371-5D2E9250A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177751-EFCA-7303-F3CF-42F560CB8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0AEAEF2-CE7A-679A-547F-9C1601E62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7" name="Platshållare för bild 6" descr="En gymnasieelev övar på att klippa hår på en docka.">
            <a:extLst>
              <a:ext uri="{FF2B5EF4-FFF2-40B4-BE49-F238E27FC236}">
                <a16:creationId xmlns:a16="http://schemas.microsoft.com/office/drawing/2014/main" id="{FBE70F65-30FE-9FFD-F0B1-96B098BA8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1969"/>
            <a:ext cx="4572000" cy="5143498"/>
          </a:xfrm>
          <a:prstGeom prst="rect">
            <a:avLst/>
          </a:prstGeom>
        </p:spPr>
      </p:pic>
      <p:pic>
        <p:nvPicPr>
          <p:cNvPr id="4" name="Platshållare för bild 5" descr="Fyra gymnasieelever ler.">
            <a:extLst>
              <a:ext uri="{FF2B5EF4-FFF2-40B4-BE49-F238E27FC236}">
                <a16:creationId xmlns:a16="http://schemas.microsoft.com/office/drawing/2014/main" id="{7E266AA2-18E5-5876-B49A-DAE576E59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"/>
          <a:stretch>
            <a:fillRect/>
          </a:stretch>
        </p:blipFill>
        <p:spPr>
          <a:xfrm>
            <a:off x="0" y="11969"/>
            <a:ext cx="4327301" cy="513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3776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bild 5" descr="Fem gymnasieelever går ut från en skolbyggnad.">
            <a:extLst>
              <a:ext uri="{FF2B5EF4-FFF2-40B4-BE49-F238E27FC236}">
                <a16:creationId xmlns:a16="http://schemas.microsoft.com/office/drawing/2014/main" id="{05FB3811-C323-B293-5431-4628F6FC74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B0C88F84-9796-F681-DB04-2A2C871C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354" y="510988"/>
            <a:ext cx="3617452" cy="846325"/>
          </a:xfrm>
        </p:spPr>
        <p:txBody>
          <a:bodyPr/>
          <a:lstStyle/>
          <a:p>
            <a:r>
              <a:rPr lang="sv-SE" dirty="0"/>
              <a:t>Hur ska vi förbereda våra elever?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A6F582-9513-49BD-13F4-C6A5196FA5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sz="1600" dirty="0"/>
              <a:t>Framtida studier?</a:t>
            </a:r>
          </a:p>
          <a:p>
            <a:r>
              <a:rPr lang="sv-SE" sz="1600" dirty="0"/>
              <a:t>Framtida arbetsmarknad?</a:t>
            </a:r>
          </a:p>
          <a:p>
            <a:r>
              <a:rPr lang="sv-SE" sz="1600" dirty="0"/>
              <a:t>Medvetna samhällsmedborgare?</a:t>
            </a:r>
          </a:p>
        </p:txBody>
      </p:sp>
    </p:spTree>
    <p:extLst>
      <p:ext uri="{BB962C8B-B14F-4D97-AF65-F5344CB8AC3E}">
        <p14:creationId xmlns:p14="http://schemas.microsoft.com/office/powerpoint/2010/main" val="109888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bild 7" descr="Exteriörbild på Sundsta-Älvkullegymnasiet.">
            <a:extLst>
              <a:ext uri="{FF2B5EF4-FFF2-40B4-BE49-F238E27FC236}">
                <a16:creationId xmlns:a16="http://schemas.microsoft.com/office/drawing/2014/main" id="{4EC22CBF-10D3-9B30-F683-D5A64225CE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3F929C-0AFF-3401-BD45-3AE8B0DB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01" y="3150363"/>
            <a:ext cx="4202999" cy="115258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sv-SE" noProof="0" dirty="0"/>
              <a:t>Tänk på detta när du använder AI.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82C43-2DE8-E17E-84DD-BF68AA542C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noProof="0"/>
          </a:p>
        </p:txBody>
      </p:sp>
      <p:sp>
        <p:nvSpPr>
          <p:cNvPr id="9" name="Rektangel med rundade hörn 1">
            <a:extLst>
              <a:ext uri="{FF2B5EF4-FFF2-40B4-BE49-F238E27FC236}">
                <a16:creationId xmlns:a16="http://schemas.microsoft.com/office/drawing/2014/main" id="{DC2B0B20-8215-0FC1-FBE2-CFABA838A212}"/>
              </a:ext>
            </a:extLst>
          </p:cNvPr>
          <p:cNvSpPr/>
          <p:nvPr/>
        </p:nvSpPr>
        <p:spPr bwMode="auto">
          <a:xfrm>
            <a:off x="353291" y="440049"/>
            <a:ext cx="3131127" cy="1140936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000" tIns="36000" rIns="108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1200" noProof="0" dirty="0"/>
              <a:t>Använd </a:t>
            </a:r>
            <a:r>
              <a:rPr lang="sv-SE" sz="1200" b="1" noProof="0" dirty="0" err="1"/>
              <a:t>Copilot</a:t>
            </a:r>
            <a:r>
              <a:rPr lang="sv-SE" sz="1200" noProof="0" dirty="0"/>
              <a:t> i </a:t>
            </a:r>
            <a:r>
              <a:rPr lang="sv-SE" sz="1200" noProof="0" dirty="0" err="1"/>
              <a:t>Edge</a:t>
            </a:r>
            <a:r>
              <a:rPr lang="sv-SE" sz="1200" noProof="0" dirty="0"/>
              <a:t> – logga in med ditt elevkonto, så kan du använda detta AI-verktyg utan att dina uppgifter skickas vidare. </a:t>
            </a:r>
          </a:p>
        </p:txBody>
      </p:sp>
      <p:sp>
        <p:nvSpPr>
          <p:cNvPr id="10" name="Rektangel med rundade hörn 2">
            <a:extLst>
              <a:ext uri="{FF2B5EF4-FFF2-40B4-BE49-F238E27FC236}">
                <a16:creationId xmlns:a16="http://schemas.microsoft.com/office/drawing/2014/main" id="{2627DD82-B0EA-CEB1-C2D3-C3BCBA3C64AF}"/>
              </a:ext>
            </a:extLst>
          </p:cNvPr>
          <p:cNvSpPr/>
          <p:nvPr/>
        </p:nvSpPr>
        <p:spPr bwMode="auto">
          <a:xfrm>
            <a:off x="6917910" y="1111272"/>
            <a:ext cx="2204410" cy="1140936"/>
          </a:xfrm>
          <a:prstGeom prst="roundRect">
            <a:avLst>
              <a:gd name="adj" fmla="val 50000"/>
            </a:avLst>
          </a:prstGeom>
          <a:solidFill>
            <a:srgbClr val="FFF9D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000" tIns="36000" rIns="108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1200"/>
              <a:t>Skydda din information – dela aldrig personliga uppgifter eller känsliga saker med AI.</a:t>
            </a:r>
            <a:endParaRPr lang="sv-SE" sz="1200" noProof="0"/>
          </a:p>
        </p:txBody>
      </p:sp>
      <p:sp>
        <p:nvSpPr>
          <p:cNvPr id="12" name="Rektangel med rundade hörn 2">
            <a:extLst>
              <a:ext uri="{FF2B5EF4-FFF2-40B4-BE49-F238E27FC236}">
                <a16:creationId xmlns:a16="http://schemas.microsoft.com/office/drawing/2014/main" id="{0951278A-3E65-D076-6903-42F1B0FD6EFB}"/>
              </a:ext>
            </a:extLst>
          </p:cNvPr>
          <p:cNvSpPr/>
          <p:nvPr/>
        </p:nvSpPr>
        <p:spPr bwMode="auto">
          <a:xfrm>
            <a:off x="727941" y="1962201"/>
            <a:ext cx="3248298" cy="881260"/>
          </a:xfrm>
          <a:prstGeom prst="roundRect">
            <a:avLst>
              <a:gd name="adj" fmla="val 50000"/>
            </a:avLst>
          </a:prstGeom>
          <a:solidFill>
            <a:srgbClr val="FFF9D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000" tIns="36000" rIns="108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1200"/>
              <a:t>Fördomar eller olämpliga budskap – AI kan ge svar som är opassande eller fördomsfulla.</a:t>
            </a:r>
          </a:p>
        </p:txBody>
      </p:sp>
      <p:sp>
        <p:nvSpPr>
          <p:cNvPr id="16" name="Rektangel med rundade hörn 15">
            <a:extLst>
              <a:ext uri="{FF2B5EF4-FFF2-40B4-BE49-F238E27FC236}">
                <a16:creationId xmlns:a16="http://schemas.microsoft.com/office/drawing/2014/main" id="{E6B19055-6930-D4B4-8174-DBD154F295D8}"/>
              </a:ext>
            </a:extLst>
          </p:cNvPr>
          <p:cNvSpPr/>
          <p:nvPr/>
        </p:nvSpPr>
        <p:spPr bwMode="auto">
          <a:xfrm>
            <a:off x="3852296" y="209019"/>
            <a:ext cx="3018374" cy="881260"/>
          </a:xfrm>
          <a:prstGeom prst="roundRect">
            <a:avLst>
              <a:gd name="adj" fmla="val 50000"/>
            </a:avLst>
          </a:prstGeom>
          <a:solidFill>
            <a:srgbClr val="FFF9D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000" tIns="36000" rIns="108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1200"/>
              <a:t>Faktafel – AI kan ge felaktiga svar, du behöver alltid vara källkritisk och kontrollera mot andra källor.</a:t>
            </a:r>
          </a:p>
        </p:txBody>
      </p:sp>
      <p:sp>
        <p:nvSpPr>
          <p:cNvPr id="21" name="Rektangel med rundade hörn 15">
            <a:extLst>
              <a:ext uri="{FF2B5EF4-FFF2-40B4-BE49-F238E27FC236}">
                <a16:creationId xmlns:a16="http://schemas.microsoft.com/office/drawing/2014/main" id="{69723D6B-1A58-2184-BF8C-3F87928A9F28}"/>
              </a:ext>
            </a:extLst>
          </p:cNvPr>
          <p:cNvSpPr/>
          <p:nvPr/>
        </p:nvSpPr>
        <p:spPr bwMode="auto">
          <a:xfrm>
            <a:off x="5743960" y="3363480"/>
            <a:ext cx="2480079" cy="1140936"/>
          </a:xfrm>
          <a:prstGeom prst="roundRect">
            <a:avLst>
              <a:gd name="adj" fmla="val 50000"/>
            </a:avLst>
          </a:prstGeom>
          <a:solidFill>
            <a:srgbClr val="FFF9D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000" tIns="36000" rIns="108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1200" dirty="0">
                <a:latin typeface="Arial"/>
                <a:ea typeface="ＭＳ Ｐゴシック"/>
                <a:cs typeface="Arial"/>
              </a:rPr>
              <a:t>Fusk – det räknas som fusk att använda texter som AI skapat om du påstår att det är du som skrivit dem.</a:t>
            </a:r>
          </a:p>
        </p:txBody>
      </p:sp>
      <p:sp>
        <p:nvSpPr>
          <p:cNvPr id="22" name="Rektangel med rundade hörn 15">
            <a:extLst>
              <a:ext uri="{FF2B5EF4-FFF2-40B4-BE49-F238E27FC236}">
                <a16:creationId xmlns:a16="http://schemas.microsoft.com/office/drawing/2014/main" id="{E59C8FED-FB33-34C7-C31A-1FA42F2C2DEA}"/>
              </a:ext>
            </a:extLst>
          </p:cNvPr>
          <p:cNvSpPr/>
          <p:nvPr/>
        </p:nvSpPr>
        <p:spPr bwMode="auto">
          <a:xfrm>
            <a:off x="4927801" y="2402831"/>
            <a:ext cx="3087054" cy="881260"/>
          </a:xfrm>
          <a:prstGeom prst="roundRect">
            <a:avLst>
              <a:gd name="adj" fmla="val 50000"/>
            </a:avLst>
          </a:prstGeom>
          <a:solidFill>
            <a:srgbClr val="FFF9D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000" tIns="36000" rIns="108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1200"/>
              <a:t>Om du använt AI i inlämnade skolarbeten ska du alltid berätta eller redovisa det för din lärare. </a:t>
            </a:r>
          </a:p>
        </p:txBody>
      </p:sp>
      <p:sp>
        <p:nvSpPr>
          <p:cNvPr id="23" name="Rektangel med rundade hörn 15">
            <a:extLst>
              <a:ext uri="{FF2B5EF4-FFF2-40B4-BE49-F238E27FC236}">
                <a16:creationId xmlns:a16="http://schemas.microsoft.com/office/drawing/2014/main" id="{259B4C4A-3970-0585-A5EE-7C03A8F4491F}"/>
              </a:ext>
            </a:extLst>
          </p:cNvPr>
          <p:cNvSpPr/>
          <p:nvPr/>
        </p:nvSpPr>
        <p:spPr bwMode="auto">
          <a:xfrm>
            <a:off x="3877856" y="1251490"/>
            <a:ext cx="3018374" cy="881260"/>
          </a:xfrm>
          <a:prstGeom prst="roundRect">
            <a:avLst>
              <a:gd name="adj" fmla="val 50000"/>
            </a:avLst>
          </a:prstGeom>
          <a:solidFill>
            <a:srgbClr val="FFF9D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000" tIns="36000" rIns="108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1200"/>
              <a:t>AI är inte ett uppslagsverk, den genererar bara ett svar som den tycker är rimligt eller sannolikt. </a:t>
            </a:r>
          </a:p>
        </p:txBody>
      </p:sp>
    </p:spTree>
    <p:extLst>
      <p:ext uri="{BB962C8B-B14F-4D97-AF65-F5344CB8AC3E}">
        <p14:creationId xmlns:p14="http://schemas.microsoft.com/office/powerpoint/2010/main" val="41728828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6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Ljus gul">
  <a:themeElements>
    <a:clrScheme name="Karlstads kommun">
      <a:dk1>
        <a:srgbClr val="000000"/>
      </a:dk1>
      <a:lt1>
        <a:srgbClr val="FFFFFF"/>
      </a:lt1>
      <a:dk2>
        <a:srgbClr val="000000"/>
      </a:dk2>
      <a:lt2>
        <a:srgbClr val="FFF9DE"/>
      </a:lt2>
      <a:accent1>
        <a:srgbClr val="FFCC01"/>
      </a:accent1>
      <a:accent2>
        <a:srgbClr val="EF7D00"/>
      </a:accent2>
      <a:accent3>
        <a:srgbClr val="E84E0D"/>
      </a:accent3>
      <a:accent4>
        <a:srgbClr val="D41318"/>
      </a:accent4>
      <a:accent5>
        <a:srgbClr val="B5201F"/>
      </a:accent5>
      <a:accent6>
        <a:srgbClr val="890200"/>
      </a:accent6>
      <a:hlink>
        <a:srgbClr val="0000EE"/>
      </a:hlink>
      <a:folHlink>
        <a:srgbClr val="551A8B"/>
      </a:folHlink>
    </a:clrScheme>
    <a:fontScheme name="Tom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p="http://schemas.openxmlformats.org/presentationml/2006/main"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/>
        </a:defPPr>
      </a:lstStyle>
    </a:tx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rlstads kommun färdig presentation med text_SV" id="{4BF2B0AB-F992-3644-8D10-3FEC9808F384}" vid="{8EC0AE5F-4F83-D446-A1A6-93BD0F4EE1C4}"/>
    </a:ext>
  </a:extLst>
</a:theme>
</file>

<file path=ppt/theme/theme2.xml><?xml version="1.0" encoding="utf-8"?>
<a:theme xmlns:a="http://schemas.openxmlformats.org/drawingml/2006/main" name="1_Ljus gul">
  <a:themeElements>
    <a:clrScheme name="Karlstads kommuns powerpoint">
      <a:dk1>
        <a:srgbClr val="000000"/>
      </a:dk1>
      <a:lt1>
        <a:srgbClr val="FFFFFF"/>
      </a:lt1>
      <a:dk2>
        <a:srgbClr val="000000"/>
      </a:dk2>
      <a:lt2>
        <a:srgbClr val="FFF9DE"/>
      </a:lt2>
      <a:accent1>
        <a:srgbClr val="FFCC01"/>
      </a:accent1>
      <a:accent2>
        <a:srgbClr val="EF7D00"/>
      </a:accent2>
      <a:accent3>
        <a:srgbClr val="E84E0D"/>
      </a:accent3>
      <a:accent4>
        <a:srgbClr val="D41318"/>
      </a:accent4>
      <a:accent5>
        <a:srgbClr val="B5201F"/>
      </a:accent5>
      <a:accent6>
        <a:srgbClr val="890200"/>
      </a:accent6>
      <a:hlink>
        <a:srgbClr val="0000EE"/>
      </a:hlink>
      <a:folHlink>
        <a:srgbClr val="551A8B"/>
      </a:folHlink>
    </a:clrScheme>
    <a:fontScheme name="Tom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p="http://schemas.openxmlformats.org/presentationml/2006/main"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 algn="l">
          <a:defRPr sz="1400" dirty="0"/>
        </a:defPPr>
      </a:lstStyle>
    </a:tx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om gymnasie- och vuxenutbildningsförvaltningen.pptx" id="{78A12AB0-FDA4-4384-AD88-00C89738030F}" vid="{FC96F253-E008-4105-8140-749E14F8B9F7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c7df0365ace4028b33c75187479c270 xmlns="6367f746-f251-4817-8ec1-d86f0e3bda9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Aktuellt</TermName>
          <TermId xmlns="http://schemas.microsoft.com/office/infopath/2007/PartnerControls">4ffc7aaa-9fec-4498-ba31-fca1cefbade4</TermId>
        </TermInfo>
      </Terms>
    </mc7df0365ace4028b33c75187479c270>
    <d0eac89a2fb94daab383466ffa505889 xmlns="6367f746-f251-4817-8ec1-d86f0e3bda97">
      <Terms xmlns="http://schemas.microsoft.com/office/infopath/2007/PartnerControls">
        <TermInfo xmlns="http://schemas.microsoft.com/office/infopath/2007/PartnerControls">
          <TermName xmlns="http://schemas.microsoft.com/office/infopath/2007/PartnerControls">Kommunledningskontoret</TermName>
          <TermId xmlns="http://schemas.microsoft.com/office/infopath/2007/PartnerControls">0d9273dc-8889-4651-b3a7-2722fe08f1ab</TermId>
        </TermInfo>
      </Terms>
    </d0eac89a2fb94daab383466ffa505889>
    <af9fe63a9c7c4bf09c60eaa4de7b5bcf xmlns="6367f746-f251-4817-8ec1-d86f0e3bda97">
      <Terms xmlns="http://schemas.microsoft.com/office/infopath/2007/PartnerControls">
        <TermInfo xmlns="http://schemas.microsoft.com/office/infopath/2007/PartnerControls">
          <TermName xmlns="http://schemas.microsoft.com/office/infopath/2007/PartnerControls">1 - Normala krav</TermName>
          <TermId xmlns="http://schemas.microsoft.com/office/infopath/2007/PartnerControls">55a84703-1395-486b-81e1-0091c67d8a0e</TermId>
        </TermInfo>
      </Terms>
    </af9fe63a9c7c4bf09c60eaa4de7b5bcf>
    <o1f3a5551bf745ab99b2b0cda3ee02cf xmlns="6367f746-f251-4817-8ec1-d86f0e3bda97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Dokument</TermName>
          <TermId xmlns="http://schemas.microsoft.com/office/infopath/2007/PartnerControls">5c09fdb5-f032-4876-8da2-f1ca59c040a3</TermId>
        </TermInfo>
      </Terms>
    </o1f3a5551bf745ab99b2b0cda3ee02cf>
    <i72cd72ec4c14244a2a3470d6f3e9a7c xmlns="6367f746-f251-4817-8ec1-d86f0e3bda97">
      <Terms xmlns="http://schemas.microsoft.com/office/infopath/2007/PartnerControls">
        <TermInfo xmlns="http://schemas.microsoft.com/office/infopath/2007/PartnerControls">
          <TermName xmlns="http://schemas.microsoft.com/office/infopath/2007/PartnerControls">Ej process</TermName>
          <TermId xmlns="http://schemas.microsoft.com/office/infopath/2007/PartnerControls">a86c2502-7b97-41b0-90df-5b8d5f2ce7ca</TermId>
        </TermInfo>
      </Terms>
    </i72cd72ec4c14244a2a3470d6f3e9a7c>
    <TaxCatchAll xmlns="6367f746-f251-4817-8ec1-d86f0e3bda97">
      <Value>5</Value>
      <Value>4</Value>
      <Value>3</Value>
      <Value>8</Value>
      <Value>1</Value>
    </TaxCatchAll>
    <lcf76f155ced4ddcb4097134ff3c332f xmlns="10968961-9e43-4879-9cc2-942b3cda9ede">
      <Terms xmlns="http://schemas.microsoft.com/office/infopath/2007/PartnerControls"/>
    </lcf76f155ced4ddcb4097134ff3c332f>
    <kdDSF xmlns="6367f746-f251-4817-8ec1-d86f0e3bda97">true</kdDSF>
    <kdDiarienummer xmlns="6367f746-f251-4817-8ec1-d86f0e3bda97" xsi:nil="true"/>
    <kdHandlaggare xmlns="6367f746-f251-4817-8ec1-d86f0e3bda97">
      <UserInfo>
        <DisplayName/>
        <AccountId xsi:nil="true"/>
        <AccountType/>
      </UserInfo>
    </kdHandlaggar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enerell Word" ma:contentTypeID="0x010100B2F005B75ACF443E8E6B2D48A2046F2901007FA9D0C49FEDB2488A2305A3FE9D0260" ma:contentTypeVersion="13" ma:contentTypeDescription="Innehållstyp beskriver vilken typ av dokument du vill spara, exempelvis ett generellt Word-dokument eller ett mötesdokument." ma:contentTypeScope="" ma:versionID="a3fc2f833ae887d101ccac9d85ba9fb7">
  <xsd:schema xmlns:xsd="http://www.w3.org/2001/XMLSchema" xmlns:xs="http://www.w3.org/2001/XMLSchema" xmlns:p="http://schemas.microsoft.com/office/2006/metadata/properties" xmlns:ns2="6367f746-f251-4817-8ec1-d86f0e3bda97" xmlns:ns3="10968961-9e43-4879-9cc2-942b3cda9ede" targetNamespace="http://schemas.microsoft.com/office/2006/metadata/properties" ma:root="true" ma:fieldsID="ab5b9662c378bfb74207bd0e963710b7" ns2:_="" ns3:_="">
    <xsd:import namespace="6367f746-f251-4817-8ec1-d86f0e3bda97"/>
    <xsd:import namespace="10968961-9e43-4879-9cc2-942b3cda9ede"/>
    <xsd:element name="properties">
      <xsd:complexType>
        <xsd:sequence>
          <xsd:element name="documentManagement">
            <xsd:complexType>
              <xsd:all>
                <xsd:element ref="ns2:d0eac89a2fb94daab383466ffa505889" minOccurs="0"/>
                <xsd:element ref="ns2:TaxCatchAll" minOccurs="0"/>
                <xsd:element ref="ns2:TaxCatchAllLabel" minOccurs="0"/>
                <xsd:element ref="ns2:af9fe63a9c7c4bf09c60eaa4de7b5bcf" minOccurs="0"/>
                <xsd:element ref="ns2:i72cd72ec4c14244a2a3470d6f3e9a7c" minOccurs="0"/>
                <xsd:element ref="ns2:o1f3a5551bf745ab99b2b0cda3ee02cf" minOccurs="0"/>
                <xsd:element ref="ns2:kdDSF" minOccurs="0"/>
                <xsd:element ref="ns2:mc7df0365ace4028b33c75187479c270" minOccurs="0"/>
                <xsd:element ref="ns2:kdHandlaggare" minOccurs="0"/>
                <xsd:element ref="ns2:kdDiarienumme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67f746-f251-4817-8ec1-d86f0e3bda97" elementFormDefault="qualified">
    <xsd:import namespace="http://schemas.microsoft.com/office/2006/documentManagement/types"/>
    <xsd:import namespace="http://schemas.microsoft.com/office/infopath/2007/PartnerControls"/>
    <xsd:element name="d0eac89a2fb94daab383466ffa505889" ma:index="8" ma:taxonomy="true" ma:internalName="d0eac89a2fb94daab383466ffa505889" ma:taxonomyFieldName="kdUtfardandeOrganisation" ma:displayName="Utfärdande organisation" ma:indexed="true" ma:default="2;#Gymnasie- och vuxenutb.förvalt|91a67fe8-3fa2-44a3-8b50-10bdd305e850" ma:fieldId="{d0eac89a-2fb9-4daa-b383-466ffa505889}" ma:sspId="db98eb23-427e-45b1-9e22-aadb4296fdee" ma:termSetId="0e3c0439-1a6d-4f0e-9e03-76aef50d38b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0e1d494e-f117-45bf-8b48-ad56059a6e51}" ma:internalName="TaxCatchAll" ma:showField="CatchAllData" ma:web="6367f746-f251-4817-8ec1-d86f0e3bda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0e1d494e-f117-45bf-8b48-ad56059a6e51}" ma:internalName="TaxCatchAllLabel" ma:readOnly="true" ma:showField="CatchAllDataLabel" ma:web="6367f746-f251-4817-8ec1-d86f0e3bda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f9fe63a9c7c4bf09c60eaa4de7b5bcf" ma:index="12" ma:taxonomy="true" ma:internalName="af9fe63a9c7c4bf09c60eaa4de7b5bcf" ma:taxonomyFieldName="kdKonfidentialitetsklass" ma:displayName="Konfidentialitetsklass" ma:indexed="true" ma:default="3;#1 - Normala krav|55a84703-1395-486b-81e1-0091c67d8a0e" ma:fieldId="{af9fe63a-9c7c-4bf0-9c60-eaa4de7b5bcf}" ma:sspId="db98eb23-427e-45b1-9e22-aadb4296fdee" ma:termSetId="5376501d-5372-4a79-bf80-8d8035b553d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72cd72ec4c14244a2a3470d6f3e9a7c" ma:index="14" ma:taxonomy="true" ma:internalName="i72cd72ec4c14244a2a3470d6f3e9a7c" ma:taxonomyFieldName="kdProcess" ma:displayName="Process" ma:indexed="true" ma:default="5;#Ej process|a86c2502-7b97-41b0-90df-5b8d5f2ce7ca" ma:fieldId="{272cd72e-c4c1-4244-a2a3-470d6f3e9a7c}" ma:sspId="db98eb23-427e-45b1-9e22-aadb4296fdee" ma:termSetId="d47fdd05-c4f1-4a68-be7f-2790ab51cdf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1f3a5551bf745ab99b2b0cda3ee02cf" ma:index="16" ma:taxonomy="true" ma:internalName="o1f3a5551bf745ab99b2b0cda3ee02cf" ma:taxonomyFieldName="kdHandlingstyp" ma:displayName="Handlingstyp" ma:indexed="true" ma:default="1;#Dokument|5c09fdb5-f032-4876-8da2-f1ca59c040a3" ma:fieldId="{81f3a555-1bf7-45ab-99b2-b0cda3ee02cf}" ma:sspId="db98eb23-427e-45b1-9e22-aadb4296fdee" ma:termSetId="46d4eacf-01f8-4e10-bb75-67d8c9d2784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dDSF" ma:index="18" nillable="true" ma:displayName="DSF" ma:default="1" ma:description="Finns det personrelaterad data i dokumentet som faller inom DataSkyddsFörordningens (DSF) regler enligt GDPR (Global Data Protection Regulation)" ma:indexed="true" ma:internalName="kdDSF">
      <xsd:simpleType>
        <xsd:restriction base="dms:Boolean"/>
      </xsd:simpleType>
    </xsd:element>
    <xsd:element name="mc7df0365ace4028b33c75187479c270" ma:index="19" ma:taxonomy="true" ma:internalName="mc7df0365ace4028b33c75187479c270" ma:taxonomyFieldName="kdGallring" ma:displayName="Gallring" ma:indexed="true" ma:default="4;#Aktuellt|4ffc7aaa-9fec-4498-ba31-fca1cefbade4" ma:fieldId="{6c7df036-5ace-4028-b33c-75187479c270}" ma:sspId="db98eb23-427e-45b1-9e22-aadb4296fdee" ma:termSetId="bc661943-1cba-48f8-9086-0f73c5219c0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dHandlaggare" ma:index="21" nillable="true" ma:displayName="Handläggare" ma:description="Ange ansvarig handläggare av dokumentet eller ärendet" ma:indexed="true" ma:internalName="kdHandlagg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kdDiarienummer" ma:index="22" nillable="true" ma:displayName="Diarienummer" ma:description="Dokumentets diarienummer om det är diariefört" ma:indexed="true" ma:internalName="kdDiarienummer">
      <xsd:simpleType>
        <xsd:restriction base="dms:Text"/>
      </xsd:simpleType>
    </xsd:element>
    <xsd:element name="SharedWithUsers" ma:index="3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68961-9e43-4879-9cc2-942b3cda9e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db98eb23-427e-45b1-9e22-aadb4296fd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30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8FC56D-0A45-4393-8DDD-D918452EE749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10968961-9e43-4879-9cc2-942b3cda9ede"/>
    <ds:schemaRef ds:uri="6367f746-f251-4817-8ec1-d86f0e3bda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11391B4-51EE-4EAA-B816-E1A7801011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EB1810-47C1-4BA1-8325-D3F31824D7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67f746-f251-4817-8ec1-d86f0e3bda97"/>
    <ds:schemaRef ds:uri="10968961-9e43-4879-9cc2-942b3cda9e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d3b1a09-b542-4fe0-b34d-fbe9ffe8d124}" enabled="1" method="Standard" siteId="{c2aa68f8-18f3-48ae-81ba-02301d121d9a}" contentBits="0" removed="0"/>
  <clbl:label id="{ade9427b-1830-486e-825e-9f409a45b714}" enabled="1" method="Privileged" siteId="{fa1fe8f8-62c5-428a-8034-038bc8a6cf6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Karlstads kommun färdig presentation med text_SV</Template>
  <TotalTime>970</TotalTime>
  <Words>494</Words>
  <Application>Microsoft Macintosh PowerPoint</Application>
  <PresentationFormat>On-screen Show (16:9)</PresentationFormat>
  <Paragraphs>58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Arial Black</vt:lpstr>
      <vt:lpstr>Ljus gul</vt:lpstr>
      <vt:lpstr>1_Ljus gul</vt:lpstr>
      <vt:lpstr> </vt:lpstr>
      <vt:lpstr>Digital kompetens?</vt:lpstr>
      <vt:lpstr>Digital kompetens?</vt:lpstr>
      <vt:lpstr>Digital kompetens = AI?</vt:lpstr>
      <vt:lpstr>PowerPoint Presentation</vt:lpstr>
      <vt:lpstr>PowerPoint Presentation</vt:lpstr>
      <vt:lpstr>PowerPoint Presentation</vt:lpstr>
      <vt:lpstr>Hur ska vi förbereda våra elever?</vt:lpstr>
      <vt:lpstr>Tänk på detta när du använder AI.</vt:lpstr>
      <vt:lpstr>AI – framtiden?</vt:lpstr>
      <vt:lpstr>Skolans uppdrag?</vt:lpstr>
      <vt:lpstr>Valår och AI</vt:lpstr>
      <vt:lpstr>Valår och AI</vt:lpstr>
      <vt:lpstr>Valår och AI</vt:lpstr>
      <vt:lpstr>Skolans uppdrag?</vt:lpstr>
      <vt:lpstr>Källkritik - länktips</vt:lpstr>
      <vt:lpstr>Källkritik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</dc:title>
  <dc:subject/>
  <dc:creator>Anders Lenz</dc:creator>
  <cp:keywords/>
  <dc:description/>
  <cp:lastModifiedBy>Lina Bylund</cp:lastModifiedBy>
  <cp:revision>3</cp:revision>
  <cp:lastPrinted>2012-04-04T12:53:20Z</cp:lastPrinted>
  <dcterms:created xsi:type="dcterms:W3CDTF">2025-06-02T11:39:55Z</dcterms:created>
  <dcterms:modified xsi:type="dcterms:W3CDTF">2026-08-05T13:18:19Z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0x010100B2F005B75ACF443E8E6B2D48A2046F2901007FA9D0C49FEDB2488A2305A3FE9D0260</vt:lpwstr>
  </property>
  <property fmtid="{D5CDD505-2E9C-101B-9397-08002B2CF9AE}" pid="3" name="Order">
    <vt:r8>1994800</vt:r8>
  </property>
  <property fmtid="{D5CDD505-2E9C-101B-9397-08002B2CF9AE}" pid="4" name="kdKonfidentialitetsklass">
    <vt:lpwstr>3;#1 - Normala krav|55a84703-1395-486b-81e1-0091c67d8a0e</vt:lpwstr>
  </property>
  <property fmtid="{D5CDD505-2E9C-101B-9397-08002B2CF9AE}" pid="5" name="MediaServiceImageTags">
    <vt:lpwstr/>
  </property>
  <property fmtid="{D5CDD505-2E9C-101B-9397-08002B2CF9AE}" pid="6" name="kdProcess">
    <vt:lpwstr>5;#Ej process|a86c2502-7b97-41b0-90df-5b8d5f2ce7ca</vt:lpwstr>
  </property>
  <property fmtid="{D5CDD505-2E9C-101B-9397-08002B2CF9AE}" pid="7" name="TaxCatchAll">
    <vt:lpwstr>5;#Ej process|a86c2502-7b97-41b0-90df-5b8d5f2ce7ca;#4;#Aktuellt|4ffc7aaa-9fec-4498-ba31-fca1cefbade4;#3;#1 - Normala krav|55a84703-1395-486b-81e1-0091c67d8a0e;#2;#Kommunledningskontoret|0d9273dc-8889-4651-b3a7-2722fe08f1ab;#1;#Dokument|5c09fdb5-f032-4876-8da2-f1ca59c040a3</vt:lpwstr>
  </property>
  <property fmtid="{D5CDD505-2E9C-101B-9397-08002B2CF9AE}" pid="8" name="i72cd72ec4c14244a2a3470d6f3e9a7c">
    <vt:lpwstr>Ej process|a86c2502-7b97-41b0-90df-5b8d5f2ce7ca</vt:lpwstr>
  </property>
  <property fmtid="{D5CDD505-2E9C-101B-9397-08002B2CF9AE}" pid="9" name="kdGallring">
    <vt:lpwstr>4;#Aktuellt|4ffc7aaa-9fec-4498-ba31-fca1cefbade4</vt:lpwstr>
  </property>
  <property fmtid="{D5CDD505-2E9C-101B-9397-08002B2CF9AE}" pid="10" name="mc7df0365ace4028b33c75187479c270">
    <vt:lpwstr>Aktuellt|4ffc7aaa-9fec-4498-ba31-fca1cefbade4</vt:lpwstr>
  </property>
  <property fmtid="{D5CDD505-2E9C-101B-9397-08002B2CF9AE}" pid="11" name="o1f3a5551bf745ab99b2b0cda3ee02cf">
    <vt:lpwstr>Dokument|5c09fdb5-f032-4876-8da2-f1ca59c040a3</vt:lpwstr>
  </property>
  <property fmtid="{D5CDD505-2E9C-101B-9397-08002B2CF9AE}" pid="12" name="kdUtfardandeOrganisation">
    <vt:lpwstr>8;#Kommunledningskontoret|0d9273dc-8889-4651-b3a7-2722fe08f1ab</vt:lpwstr>
  </property>
  <property fmtid="{D5CDD505-2E9C-101B-9397-08002B2CF9AE}" pid="13" name="d0eac89a2fb94daab383466ffa505889">
    <vt:lpwstr>Kommunledningskontoret|0d9273dc-8889-4651-b3a7-2722fe08f1ab</vt:lpwstr>
  </property>
  <property fmtid="{D5CDD505-2E9C-101B-9397-08002B2CF9AE}" pid="14" name="af9fe63a9c7c4bf09c60eaa4de7b5bcf">
    <vt:lpwstr>1 - Normala krav|55a84703-1395-486b-81e1-0091c67d8a0e</vt:lpwstr>
  </property>
  <property fmtid="{D5CDD505-2E9C-101B-9397-08002B2CF9AE}" pid="15" name="kdHandlingstyp">
    <vt:lpwstr>1;#Dokument|5c09fdb5-f032-4876-8da2-f1ca59c040a3</vt:lpwstr>
  </property>
  <property fmtid="{D5CDD505-2E9C-101B-9397-08002B2CF9AE}" pid="16" name="kdVerksamhetsar">
    <vt:lpwstr/>
  </property>
  <property fmtid="{D5CDD505-2E9C-101B-9397-08002B2CF9AE}" pid="17" name="ob07b8cbbfbc410f9edd55d830e4381f">
    <vt:lpwstr/>
  </property>
</Properties>
</file>