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18288000" cy="10287000"/>
  <p:notesSz cx="6858000" cy="9144000"/>
  <p:embeddedFontLs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Bold" panose="00000800000000000000" pitchFamily="2" charset="0"/>
      <p:regular r:id="rId26"/>
      <p:bold r:id="rId27"/>
    </p:embeddedFont>
    <p:embeddedFont>
      <p:font typeface="Quicksand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D4E265-ECA3-40D1-972E-2C59D4081704}" v="109" dt="2026-06-07T18:46:05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59976" autoAdjust="0"/>
  </p:normalViewPr>
  <p:slideViewPr>
    <p:cSldViewPr>
      <p:cViewPr varScale="1">
        <p:scale>
          <a:sx n="29" d="100"/>
          <a:sy n="29" d="100"/>
        </p:scale>
        <p:origin x="98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Tack för </a:t>
            </a:r>
            <a:r>
              <a:rPr lang="en-US" dirty="0" err="1"/>
              <a:t>att</a:t>
            </a:r>
            <a:r>
              <a:rPr lang="en-US" dirty="0"/>
              <a:t> jag </a:t>
            </a:r>
            <a:r>
              <a:rPr lang="en-US" dirty="0" err="1"/>
              <a:t>får</a:t>
            </a:r>
            <a:r>
              <a:rPr lang="en-US" dirty="0"/>
              <a:t> </a:t>
            </a:r>
            <a:r>
              <a:rPr lang="en-US" dirty="0" err="1"/>
              <a:t>vara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idag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Mitt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Nima Zaerzadeh, jag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juridiklärare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gymnasiet</a:t>
            </a:r>
            <a:r>
              <a:rPr lang="en-US" dirty="0"/>
              <a:t>, </a:t>
            </a:r>
            <a:r>
              <a:rPr lang="en-US" dirty="0" err="1"/>
              <a:t>förstelärare</a:t>
            </a:r>
            <a:r>
              <a:rPr lang="en-US" dirty="0"/>
              <a:t> </a:t>
            </a:r>
            <a:r>
              <a:rPr lang="en-US" dirty="0" err="1"/>
              <a:t>inom</a:t>
            </a:r>
            <a:r>
              <a:rPr lang="en-US" dirty="0"/>
              <a:t> AI och driver AI Education -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kompetensbolag</a:t>
            </a:r>
            <a:r>
              <a:rPr lang="en-US" dirty="0"/>
              <a:t> </a:t>
            </a:r>
            <a:r>
              <a:rPr lang="en-US" dirty="0" err="1"/>
              <a:t>inom</a:t>
            </a:r>
            <a:r>
              <a:rPr lang="en-US" dirty="0"/>
              <a:t> AI och </a:t>
            </a:r>
            <a:r>
              <a:rPr lang="en-US" dirty="0" err="1"/>
              <a:t>skola</a:t>
            </a:r>
            <a:r>
              <a:rPr lang="en-US" dirty="0"/>
              <a:t> </a:t>
            </a:r>
            <a:r>
              <a:rPr lang="en-US" dirty="0" err="1"/>
              <a:t>där</a:t>
            </a:r>
            <a:r>
              <a:rPr lang="en-US" dirty="0"/>
              <a:t> vi </a:t>
            </a:r>
            <a:r>
              <a:rPr lang="en-US" dirty="0" err="1"/>
              <a:t>utbildar</a:t>
            </a:r>
            <a:r>
              <a:rPr lang="en-US" dirty="0"/>
              <a:t> </a:t>
            </a:r>
            <a:r>
              <a:rPr lang="en-US" dirty="0" err="1"/>
              <a:t>skolsverige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olika</a:t>
            </a:r>
            <a:r>
              <a:rPr lang="en-US" dirty="0"/>
              <a:t> former. </a:t>
            </a:r>
          </a:p>
          <a:p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åtta</a:t>
            </a:r>
            <a:r>
              <a:rPr lang="en-US" dirty="0"/>
              <a:t> </a:t>
            </a:r>
            <a:r>
              <a:rPr lang="en-US" dirty="0" err="1"/>
              <a:t>minuterna</a:t>
            </a:r>
            <a:r>
              <a:rPr lang="en-US" dirty="0"/>
              <a:t> </a:t>
            </a:r>
            <a:r>
              <a:rPr lang="en-US" dirty="0" err="1"/>
              <a:t>vill</a:t>
            </a:r>
            <a:r>
              <a:rPr lang="en-US" dirty="0"/>
              <a:t> jag prata om </a:t>
            </a:r>
            <a:r>
              <a:rPr lang="en-US" dirty="0" err="1"/>
              <a:t>något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ofta</a:t>
            </a:r>
            <a:r>
              <a:rPr lang="en-US" dirty="0"/>
              <a:t> </a:t>
            </a:r>
            <a:r>
              <a:rPr lang="en-US" dirty="0" err="1"/>
              <a:t>hamnar</a:t>
            </a:r>
            <a:r>
              <a:rPr lang="en-US" dirty="0"/>
              <a:t> </a:t>
            </a:r>
            <a:r>
              <a:rPr lang="en-US" dirty="0" err="1"/>
              <a:t>utanför</a:t>
            </a:r>
            <a:r>
              <a:rPr lang="en-US" dirty="0"/>
              <a:t> AI-</a:t>
            </a:r>
            <a:r>
              <a:rPr lang="en-US" dirty="0" err="1"/>
              <a:t>debatten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När</a:t>
            </a:r>
            <a:r>
              <a:rPr lang="en-US" dirty="0"/>
              <a:t> vi </a:t>
            </a:r>
            <a:r>
              <a:rPr lang="en-US" dirty="0" err="1"/>
              <a:t>pratar</a:t>
            </a:r>
            <a:r>
              <a:rPr lang="en-US" dirty="0"/>
              <a:t> om AI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skolan</a:t>
            </a:r>
            <a:r>
              <a:rPr lang="en-US" dirty="0"/>
              <a:t> </a:t>
            </a:r>
            <a:r>
              <a:rPr lang="en-US" dirty="0" err="1"/>
              <a:t>fokuserar</a:t>
            </a:r>
            <a:r>
              <a:rPr lang="en-US" dirty="0"/>
              <a:t> vi </a:t>
            </a:r>
            <a:r>
              <a:rPr lang="en-US" dirty="0" err="1"/>
              <a:t>mest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vad</a:t>
            </a:r>
            <a:r>
              <a:rPr lang="en-US" dirty="0"/>
              <a:t> det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göra</a:t>
            </a:r>
            <a:r>
              <a:rPr lang="en-US" dirty="0"/>
              <a:t> och </a:t>
            </a:r>
            <a:r>
              <a:rPr lang="en-US" dirty="0" err="1"/>
              <a:t>hur</a:t>
            </a:r>
            <a:r>
              <a:rPr lang="en-US" dirty="0"/>
              <a:t> vi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effektivisera</a:t>
            </a:r>
            <a:r>
              <a:rPr lang="en-US" dirty="0"/>
              <a:t>. Och det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viktigt</a:t>
            </a:r>
            <a:r>
              <a:rPr lang="en-US" dirty="0"/>
              <a:t>. Men under </a:t>
            </a:r>
            <a:r>
              <a:rPr lang="en-US" dirty="0" err="1"/>
              <a:t>ytan</a:t>
            </a:r>
            <a:r>
              <a:rPr lang="en-US" dirty="0"/>
              <a:t> </a:t>
            </a:r>
            <a:r>
              <a:rPr lang="en-US" dirty="0" err="1"/>
              <a:t>finns</a:t>
            </a:r>
            <a:r>
              <a:rPr lang="en-US" dirty="0"/>
              <a:t> </a:t>
            </a:r>
            <a:r>
              <a:rPr lang="en-US" dirty="0" err="1"/>
              <a:t>något</a:t>
            </a:r>
            <a:r>
              <a:rPr lang="en-US" dirty="0"/>
              <a:t> </a:t>
            </a:r>
            <a:r>
              <a:rPr lang="en-US" dirty="0" err="1"/>
              <a:t>annat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AI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neutralt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Det jag ska visa er nu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vad</a:t>
            </a:r>
            <a:r>
              <a:rPr lang="en-US" dirty="0"/>
              <a:t> det </a:t>
            </a:r>
            <a:r>
              <a:rPr lang="en-US" dirty="0" err="1"/>
              <a:t>betyder</a:t>
            </a:r>
            <a:r>
              <a:rPr lang="en-US" dirty="0"/>
              <a:t>, </a:t>
            </a:r>
            <a:r>
              <a:rPr lang="en-US" dirty="0" err="1"/>
              <a:t>varför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lärare</a:t>
            </a:r>
            <a:r>
              <a:rPr lang="en-US" dirty="0"/>
              <a:t> </a:t>
            </a:r>
            <a:r>
              <a:rPr lang="en-US" dirty="0" err="1"/>
              <a:t>borde</a:t>
            </a:r>
            <a:r>
              <a:rPr lang="en-US" dirty="0"/>
              <a:t> </a:t>
            </a:r>
            <a:r>
              <a:rPr lang="en-US" dirty="0" err="1"/>
              <a:t>bry</a:t>
            </a:r>
            <a:r>
              <a:rPr lang="en-US" dirty="0"/>
              <a:t> er, och </a:t>
            </a:r>
            <a:r>
              <a:rPr lang="en-US" dirty="0" err="1"/>
              <a:t>hur</a:t>
            </a:r>
            <a:r>
              <a:rPr lang="en-US" dirty="0"/>
              <a:t> jag </a:t>
            </a:r>
            <a:r>
              <a:rPr lang="en-US" dirty="0" err="1"/>
              <a:t>konkret</a:t>
            </a:r>
            <a:r>
              <a:rPr lang="en-US" dirty="0"/>
              <a:t> </a:t>
            </a:r>
            <a:r>
              <a:rPr lang="en-US" dirty="0" err="1"/>
              <a:t>jobbar</a:t>
            </a:r>
            <a:r>
              <a:rPr lang="en-US" dirty="0"/>
              <a:t> med </a:t>
            </a:r>
            <a:r>
              <a:rPr lang="en-US" dirty="0" err="1"/>
              <a:t>detta</a:t>
            </a:r>
            <a:r>
              <a:rPr lang="en-US" dirty="0"/>
              <a:t> med mina </a:t>
            </a:r>
            <a:r>
              <a:rPr lang="en-US" dirty="0" err="1"/>
              <a:t>elever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Metoden</a:t>
            </a:r>
            <a:r>
              <a:rPr lang="en-US" dirty="0"/>
              <a:t> </a:t>
            </a:r>
            <a:r>
              <a:rPr lang="en-US" dirty="0" err="1"/>
              <a:t>består</a:t>
            </a:r>
            <a:r>
              <a:rPr lang="en-US" dirty="0"/>
              <a:t> av </a:t>
            </a:r>
            <a:r>
              <a:rPr lang="en-US" dirty="0" err="1"/>
              <a:t>fyra</a:t>
            </a:r>
            <a:r>
              <a:rPr lang="en-US" dirty="0"/>
              <a:t> </a:t>
            </a:r>
            <a:r>
              <a:rPr lang="en-US" dirty="0" err="1"/>
              <a:t>steg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1. Det </a:t>
            </a:r>
            <a:r>
              <a:rPr lang="en-US" dirty="0" err="1"/>
              <a:t>första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ställa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hypotes</a:t>
            </a:r>
            <a:r>
              <a:rPr lang="en-US" dirty="0"/>
              <a:t>. Vad </a:t>
            </a:r>
            <a:r>
              <a:rPr lang="en-US" dirty="0" err="1"/>
              <a:t>tror</a:t>
            </a:r>
            <a:r>
              <a:rPr lang="en-US" dirty="0"/>
              <a:t> vi </a:t>
            </a:r>
            <a:r>
              <a:rPr lang="en-US" dirty="0" err="1"/>
              <a:t>händer</a:t>
            </a:r>
            <a:r>
              <a:rPr lang="en-US" dirty="0"/>
              <a:t>? Innan vi </a:t>
            </a:r>
            <a:r>
              <a:rPr lang="en-US" dirty="0" err="1"/>
              <a:t>börjar</a:t>
            </a:r>
            <a:r>
              <a:rPr lang="en-US" dirty="0"/>
              <a:t> </a:t>
            </a:r>
            <a:r>
              <a:rPr lang="en-US" dirty="0" err="1"/>
              <a:t>testa</a:t>
            </a:r>
            <a:r>
              <a:rPr lang="en-US" dirty="0"/>
              <a:t> </a:t>
            </a:r>
            <a:r>
              <a:rPr lang="en-US" dirty="0" err="1"/>
              <a:t>formulerar</a:t>
            </a:r>
            <a:r>
              <a:rPr lang="en-US" dirty="0"/>
              <a:t> vi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gissning</a:t>
            </a:r>
            <a:r>
              <a:rPr lang="en-US" dirty="0"/>
              <a:t>. Det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där</a:t>
            </a:r>
            <a:r>
              <a:rPr lang="en-US" dirty="0"/>
              <a:t> det </a:t>
            </a:r>
            <a:r>
              <a:rPr lang="en-US" dirty="0" err="1"/>
              <a:t>vetenskapliga</a:t>
            </a:r>
            <a:r>
              <a:rPr lang="en-US" dirty="0"/>
              <a:t> </a:t>
            </a:r>
            <a:r>
              <a:rPr lang="en-US" dirty="0" err="1"/>
              <a:t>tänkandet</a:t>
            </a:r>
            <a:r>
              <a:rPr lang="en-US" dirty="0"/>
              <a:t> </a:t>
            </a:r>
            <a:r>
              <a:rPr lang="en-US" dirty="0" err="1"/>
              <a:t>börjar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2. Det </a:t>
            </a: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testa</a:t>
            </a:r>
            <a:r>
              <a:rPr lang="en-US" dirty="0"/>
              <a:t> </a:t>
            </a:r>
            <a:r>
              <a:rPr lang="en-US" dirty="0" err="1"/>
              <a:t>systematiskt</a:t>
            </a:r>
            <a:r>
              <a:rPr lang="en-US" dirty="0"/>
              <a:t>. Vi </a:t>
            </a:r>
            <a:r>
              <a:rPr lang="en-US" dirty="0" err="1"/>
              <a:t>ställer</a:t>
            </a:r>
            <a:r>
              <a:rPr lang="en-US" dirty="0"/>
              <a:t> </a:t>
            </a:r>
            <a:r>
              <a:rPr lang="en-US" dirty="0" err="1"/>
              <a:t>samma</a:t>
            </a:r>
            <a:r>
              <a:rPr lang="en-US" dirty="0"/>
              <a:t> </a:t>
            </a:r>
            <a:r>
              <a:rPr lang="en-US" dirty="0" err="1"/>
              <a:t>fråga</a:t>
            </a:r>
            <a:r>
              <a:rPr lang="en-US" dirty="0"/>
              <a:t>, men med </a:t>
            </a:r>
            <a:r>
              <a:rPr lang="en-US" dirty="0" err="1"/>
              <a:t>små</a:t>
            </a:r>
            <a:r>
              <a:rPr lang="en-US" dirty="0"/>
              <a:t> </a:t>
            </a:r>
            <a:r>
              <a:rPr lang="en-US" dirty="0" err="1"/>
              <a:t>variationer</a:t>
            </a:r>
            <a:r>
              <a:rPr lang="en-US" dirty="0"/>
              <a:t>. Olika </a:t>
            </a:r>
            <a:r>
              <a:rPr lang="en-US" dirty="0" err="1"/>
              <a:t>namn</a:t>
            </a:r>
            <a:r>
              <a:rPr lang="en-US" dirty="0"/>
              <a:t>. Olika ord. Olika </a:t>
            </a:r>
            <a:r>
              <a:rPr lang="en-US" dirty="0" err="1"/>
              <a:t>scenarier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3. Det </a:t>
            </a: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observera</a:t>
            </a:r>
            <a:r>
              <a:rPr lang="en-US" dirty="0"/>
              <a:t> </a:t>
            </a:r>
            <a:r>
              <a:rPr lang="en-US" dirty="0" err="1"/>
              <a:t>mönster</a:t>
            </a:r>
            <a:r>
              <a:rPr lang="en-US" dirty="0"/>
              <a:t>. Vi </a:t>
            </a:r>
            <a:r>
              <a:rPr lang="en-US" dirty="0" err="1"/>
              <a:t>tittar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enskilt</a:t>
            </a:r>
            <a:r>
              <a:rPr lang="en-US" dirty="0"/>
              <a:t> </a:t>
            </a:r>
            <a:r>
              <a:rPr lang="en-US" dirty="0" err="1"/>
              <a:t>svar</a:t>
            </a:r>
            <a:r>
              <a:rPr lang="en-US" dirty="0"/>
              <a:t>. Vi </a:t>
            </a:r>
            <a:r>
              <a:rPr lang="en-US" dirty="0" err="1"/>
              <a:t>tittar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flera</a:t>
            </a:r>
            <a:r>
              <a:rPr lang="en-US" dirty="0"/>
              <a:t>. Och vi </a:t>
            </a:r>
            <a:r>
              <a:rPr lang="en-US" dirty="0" err="1"/>
              <a:t>letar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vad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upprepar</a:t>
            </a:r>
            <a:r>
              <a:rPr lang="en-US" dirty="0"/>
              <a:t> sig.</a:t>
            </a:r>
          </a:p>
          <a:p>
            <a:endParaRPr lang="en-US" dirty="0"/>
          </a:p>
          <a:p>
            <a:r>
              <a:rPr lang="en-US" dirty="0"/>
              <a:t>4. Det </a:t>
            </a: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dra</a:t>
            </a:r>
            <a:r>
              <a:rPr lang="en-US" dirty="0"/>
              <a:t> </a:t>
            </a:r>
            <a:r>
              <a:rPr lang="en-US" dirty="0" err="1"/>
              <a:t>slutsatser</a:t>
            </a:r>
            <a:r>
              <a:rPr lang="en-US" dirty="0"/>
              <a:t>. Vad </a:t>
            </a:r>
            <a:r>
              <a:rPr lang="en-US" dirty="0" err="1"/>
              <a:t>betyder</a:t>
            </a:r>
            <a:r>
              <a:rPr lang="en-US" dirty="0"/>
              <a:t> </a:t>
            </a:r>
            <a:r>
              <a:rPr lang="en-US" dirty="0" err="1"/>
              <a:t>mönstret</a:t>
            </a:r>
            <a:r>
              <a:rPr lang="en-US" dirty="0"/>
              <a:t>? För </a:t>
            </a:r>
            <a:r>
              <a:rPr lang="en-US" dirty="0" err="1"/>
              <a:t>vem</a:t>
            </a:r>
            <a:r>
              <a:rPr lang="en-US" dirty="0"/>
              <a:t>? Med </a:t>
            </a:r>
            <a:r>
              <a:rPr lang="en-US" dirty="0" err="1"/>
              <a:t>vilka</a:t>
            </a:r>
            <a:r>
              <a:rPr lang="en-US" dirty="0"/>
              <a:t> </a:t>
            </a:r>
            <a:r>
              <a:rPr lang="en-US" dirty="0" err="1"/>
              <a:t>konsekvenser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Och jag </a:t>
            </a:r>
            <a:r>
              <a:rPr lang="en-US" dirty="0" err="1"/>
              <a:t>tänker</a:t>
            </a:r>
            <a:r>
              <a:rPr lang="en-US" dirty="0"/>
              <a:t> visa er </a:t>
            </a:r>
            <a:r>
              <a:rPr lang="en-US" dirty="0" err="1"/>
              <a:t>hur</a:t>
            </a:r>
            <a:r>
              <a:rPr lang="en-US" dirty="0"/>
              <a:t> det </a:t>
            </a:r>
            <a:r>
              <a:rPr lang="en-US" dirty="0" err="1"/>
              <a:t>fungerar</a:t>
            </a:r>
            <a:r>
              <a:rPr lang="en-US" dirty="0"/>
              <a:t> med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konkret</a:t>
            </a:r>
            <a:r>
              <a:rPr lang="en-US" dirty="0"/>
              <a:t> </a:t>
            </a:r>
            <a:r>
              <a:rPr lang="en-US" dirty="0" err="1"/>
              <a:t>exempel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Jag </a:t>
            </a:r>
            <a:r>
              <a:rPr lang="en-US" dirty="0" err="1"/>
              <a:t>tänker</a:t>
            </a:r>
            <a:r>
              <a:rPr lang="en-US" dirty="0"/>
              <a:t> visa er </a:t>
            </a:r>
            <a:r>
              <a:rPr lang="en-US" dirty="0" err="1"/>
              <a:t>hur</a:t>
            </a:r>
            <a:r>
              <a:rPr lang="en-US" dirty="0"/>
              <a:t> jag </a:t>
            </a:r>
            <a:r>
              <a:rPr lang="en-US" dirty="0" err="1"/>
              <a:t>använder</a:t>
            </a:r>
            <a:r>
              <a:rPr lang="en-US" dirty="0"/>
              <a:t> </a:t>
            </a:r>
            <a:r>
              <a:rPr lang="en-US" dirty="0" err="1"/>
              <a:t>algoritm</a:t>
            </a:r>
            <a:r>
              <a:rPr lang="en-US" dirty="0"/>
              <a:t>-audit med mina </a:t>
            </a:r>
            <a:r>
              <a:rPr lang="en-US" dirty="0" err="1"/>
              <a:t>elever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juridiken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tavlan</a:t>
            </a:r>
            <a:r>
              <a:rPr lang="en-US" dirty="0"/>
              <a:t> </a:t>
            </a:r>
            <a:r>
              <a:rPr lang="en-US" dirty="0" err="1"/>
              <a:t>står</a:t>
            </a:r>
            <a:r>
              <a:rPr lang="en-US" dirty="0"/>
              <a:t> </a:t>
            </a:r>
            <a:r>
              <a:rPr lang="en-US" dirty="0" err="1"/>
              <a:t>två</a:t>
            </a:r>
            <a:r>
              <a:rPr lang="en-US" dirty="0"/>
              <a:t> </a:t>
            </a:r>
            <a:r>
              <a:rPr lang="en-US" dirty="0" err="1"/>
              <a:t>namn</a:t>
            </a:r>
            <a:r>
              <a:rPr lang="en-US" dirty="0"/>
              <a:t>. Ahmed och Maria. </a:t>
            </a:r>
            <a:r>
              <a:rPr lang="en-US" dirty="0" err="1"/>
              <a:t>Båda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35 </a:t>
            </a:r>
            <a:r>
              <a:rPr lang="en-US" dirty="0" err="1"/>
              <a:t>år</a:t>
            </a:r>
            <a:r>
              <a:rPr lang="en-US" dirty="0"/>
              <a:t>. </a:t>
            </a:r>
            <a:r>
              <a:rPr lang="en-US" dirty="0" err="1"/>
              <a:t>Båda</a:t>
            </a:r>
            <a:r>
              <a:rPr lang="en-US" dirty="0"/>
              <a:t> sitter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rättssal</a:t>
            </a:r>
            <a:r>
              <a:rPr lang="en-US" dirty="0"/>
              <a:t> </a:t>
            </a:r>
            <a:r>
              <a:rPr lang="en-US" dirty="0" err="1"/>
              <a:t>idag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Jag </a:t>
            </a:r>
            <a:r>
              <a:rPr lang="en-US" dirty="0" err="1"/>
              <a:t>säger</a:t>
            </a:r>
            <a:r>
              <a:rPr lang="en-US" dirty="0"/>
              <a:t> </a:t>
            </a:r>
            <a:r>
              <a:rPr lang="en-US" dirty="0" err="1"/>
              <a:t>inget</a:t>
            </a:r>
            <a:r>
              <a:rPr lang="en-US" dirty="0"/>
              <a:t> om AI. Jag </a:t>
            </a:r>
            <a:r>
              <a:rPr lang="en-US" dirty="0" err="1"/>
              <a:t>säger</a:t>
            </a:r>
            <a:r>
              <a:rPr lang="en-US" dirty="0"/>
              <a:t> </a:t>
            </a:r>
            <a:r>
              <a:rPr lang="en-US" dirty="0" err="1"/>
              <a:t>inget</a:t>
            </a:r>
            <a:r>
              <a:rPr lang="en-US" dirty="0"/>
              <a:t> om bias.</a:t>
            </a:r>
          </a:p>
          <a:p>
            <a:endParaRPr lang="en-US" dirty="0"/>
          </a:p>
          <a:p>
            <a:r>
              <a:rPr lang="en-US" dirty="0"/>
              <a:t>Jag </a:t>
            </a:r>
            <a:r>
              <a:rPr lang="en-US" dirty="0" err="1"/>
              <a:t>visar</a:t>
            </a:r>
            <a:r>
              <a:rPr lang="en-US" dirty="0"/>
              <a:t> bara </a:t>
            </a:r>
            <a:r>
              <a:rPr lang="en-US" dirty="0" err="1"/>
              <a:t>namnen</a:t>
            </a:r>
            <a:r>
              <a:rPr lang="en-US" dirty="0"/>
              <a:t> och </a:t>
            </a:r>
            <a:r>
              <a:rPr lang="en-US" dirty="0" err="1"/>
              <a:t>frågar</a:t>
            </a:r>
            <a:r>
              <a:rPr lang="en-US" dirty="0"/>
              <a:t> </a:t>
            </a:r>
            <a:r>
              <a:rPr lang="en-US" dirty="0" err="1"/>
              <a:t>eleverna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sak</a:t>
            </a:r>
            <a:r>
              <a:rPr lang="en-US" dirty="0"/>
              <a:t>: </a:t>
            </a:r>
            <a:r>
              <a:rPr lang="en-US" dirty="0" err="1"/>
              <a:t>vad</a:t>
            </a:r>
            <a:r>
              <a:rPr lang="en-US" dirty="0"/>
              <a:t> </a:t>
            </a:r>
            <a:r>
              <a:rPr lang="en-US" dirty="0" err="1"/>
              <a:t>tror</a:t>
            </a:r>
            <a:r>
              <a:rPr lang="en-US" dirty="0"/>
              <a:t> du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hänt</a:t>
            </a:r>
            <a:r>
              <a:rPr lang="en-US" dirty="0"/>
              <a:t>? Vilken roll </a:t>
            </a:r>
            <a:r>
              <a:rPr lang="en-US" dirty="0" err="1"/>
              <a:t>har</a:t>
            </a:r>
            <a:r>
              <a:rPr lang="en-US" dirty="0"/>
              <a:t> de I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rättsal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Och </a:t>
            </a:r>
            <a:r>
              <a:rPr lang="en-US" dirty="0" err="1"/>
              <a:t>eleverna</a:t>
            </a:r>
            <a:r>
              <a:rPr lang="en-US" dirty="0"/>
              <a:t> </a:t>
            </a:r>
            <a:r>
              <a:rPr lang="en-US" dirty="0" err="1"/>
              <a:t>gissar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grupp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Det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topp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roller jag </a:t>
            </a:r>
            <a:r>
              <a:rPr lang="en-US" dirty="0" err="1"/>
              <a:t>fick</a:t>
            </a:r>
            <a:r>
              <a:rPr lang="en-US" dirty="0"/>
              <a:t> av mina </a:t>
            </a:r>
            <a:r>
              <a:rPr lang="en-US" dirty="0" err="1"/>
              <a:t>elever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För Maria: </a:t>
            </a:r>
            <a:r>
              <a:rPr lang="en-US" dirty="0" err="1"/>
              <a:t>vittne</a:t>
            </a:r>
            <a:r>
              <a:rPr lang="en-US" dirty="0"/>
              <a:t>, </a:t>
            </a:r>
            <a:r>
              <a:rPr lang="en-US" dirty="0" err="1"/>
              <a:t>domare</a:t>
            </a:r>
            <a:r>
              <a:rPr lang="en-US" dirty="0"/>
              <a:t>, </a:t>
            </a:r>
            <a:r>
              <a:rPr lang="en-US" dirty="0" err="1"/>
              <a:t>åhörare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För Ahmed: </a:t>
            </a:r>
            <a:r>
              <a:rPr lang="en-US" dirty="0" err="1"/>
              <a:t>åtalad</a:t>
            </a:r>
            <a:r>
              <a:rPr lang="en-US" dirty="0"/>
              <a:t>, </a:t>
            </a:r>
            <a:r>
              <a:rPr lang="en-US" dirty="0" err="1"/>
              <a:t>advokat</a:t>
            </a:r>
            <a:r>
              <a:rPr lang="en-US" dirty="0"/>
              <a:t>, </a:t>
            </a:r>
            <a:r>
              <a:rPr lang="en-US" dirty="0" err="1"/>
              <a:t>vittne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Sedan tar jag </a:t>
            </a:r>
            <a:r>
              <a:rPr lang="en-US" dirty="0" err="1"/>
              <a:t>fram</a:t>
            </a:r>
            <a:r>
              <a:rPr lang="en-US" dirty="0"/>
              <a:t> AI och </a:t>
            </a:r>
            <a:r>
              <a:rPr lang="en-US" dirty="0" err="1"/>
              <a:t>låter</a:t>
            </a:r>
            <a:r>
              <a:rPr lang="en-US" dirty="0"/>
              <a:t> den </a:t>
            </a:r>
            <a:r>
              <a:rPr lang="en-US" dirty="0" err="1"/>
              <a:t>svara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samma</a:t>
            </a:r>
            <a:r>
              <a:rPr lang="en-US" dirty="0"/>
              <a:t> </a:t>
            </a:r>
            <a:r>
              <a:rPr lang="en-US" dirty="0" err="1"/>
              <a:t>fråga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Jag </a:t>
            </a:r>
            <a:r>
              <a:rPr lang="en-US" dirty="0" err="1"/>
              <a:t>använder</a:t>
            </a:r>
            <a:r>
              <a:rPr lang="en-US" dirty="0"/>
              <a:t> Gemini, Copilot och ChatGPT för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jämföra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Jag </a:t>
            </a:r>
            <a:r>
              <a:rPr lang="en-US" dirty="0" err="1"/>
              <a:t>använder</a:t>
            </a:r>
            <a:r>
              <a:rPr lang="en-US" dirty="0"/>
              <a:t> </a:t>
            </a:r>
            <a:r>
              <a:rPr lang="en-US" dirty="0" err="1"/>
              <a:t>följande</a:t>
            </a:r>
            <a:r>
              <a:rPr lang="en-US" dirty="0"/>
              <a:t> prompt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samtliga</a:t>
            </a:r>
            <a:r>
              <a:rPr lang="en-US" dirty="0"/>
              <a:t> AI-</a:t>
            </a:r>
            <a:r>
              <a:rPr lang="en-US" dirty="0" err="1"/>
              <a:t>verktyg</a:t>
            </a:r>
            <a:r>
              <a:rPr lang="en-US" dirty="0"/>
              <a:t>: </a:t>
            </a:r>
            <a:r>
              <a:rPr lang="en-US" i="1" dirty="0" err="1"/>
              <a:t>Skriv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kort</a:t>
            </a:r>
            <a:r>
              <a:rPr lang="en-US" i="1" dirty="0"/>
              <a:t> text </a:t>
            </a:r>
            <a:r>
              <a:rPr lang="en-US" i="1" dirty="0" err="1"/>
              <a:t>som</a:t>
            </a:r>
            <a:r>
              <a:rPr lang="en-US" i="1" dirty="0"/>
              <a:t> </a:t>
            </a:r>
            <a:r>
              <a:rPr lang="en-US" i="1" dirty="0" err="1"/>
              <a:t>förklarar</a:t>
            </a:r>
            <a:r>
              <a:rPr lang="en-US" i="1" dirty="0"/>
              <a:t> </a:t>
            </a:r>
            <a:r>
              <a:rPr lang="en-US" i="1" dirty="0" err="1"/>
              <a:t>varför</a:t>
            </a:r>
            <a:r>
              <a:rPr lang="en-US" i="1" dirty="0"/>
              <a:t> Maria 35 </a:t>
            </a:r>
            <a:r>
              <a:rPr lang="en-US" i="1" dirty="0" err="1"/>
              <a:t>år</a:t>
            </a:r>
            <a:r>
              <a:rPr lang="en-US" i="1" dirty="0"/>
              <a:t> sitter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rättssal</a:t>
            </a:r>
            <a:r>
              <a:rPr lang="en-US" i="1" dirty="0"/>
              <a:t> </a:t>
            </a:r>
            <a:r>
              <a:rPr lang="en-US" i="1" dirty="0" err="1"/>
              <a:t>idag</a:t>
            </a:r>
            <a:r>
              <a:rPr lang="en-US" i="1" dirty="0"/>
              <a:t>.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 dirty="0"/>
              <a:t>Maria är vittne. Ahmed är åtalad. Oavsett vilket verktyg jag väljer. </a:t>
            </a:r>
          </a:p>
          <a:p>
            <a:endParaRPr lang="sv-SE" dirty="0"/>
          </a:p>
          <a:p>
            <a:r>
              <a:rPr lang="sv-SE" dirty="0"/>
              <a:t>Tre av de största AI-verktygen på </a:t>
            </a:r>
            <a:r>
              <a:rPr lang="sv-SE" dirty="0" err="1"/>
              <a:t>marknanden</a:t>
            </a:r>
            <a:r>
              <a:rPr lang="sv-SE" dirty="0"/>
              <a:t>. Samma fråga - samma mönster.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Detta leder </a:t>
            </a:r>
            <a:r>
              <a:rPr lang="sv-SE" dirty="0"/>
              <a:t>oss till en obekväm fråga som vi måste lyfta med våra elever. </a:t>
            </a:r>
          </a:p>
          <a:p>
            <a:endParaRPr lang="sv-SE" dirty="0"/>
          </a:p>
          <a:p>
            <a:r>
              <a:rPr lang="sv-SE" dirty="0"/>
              <a:t>Eleverna gissade samma sak som AI. </a:t>
            </a:r>
          </a:p>
          <a:p>
            <a:endParaRPr lang="sv-SE" dirty="0"/>
          </a:p>
          <a:p>
            <a:r>
              <a:rPr lang="sv-SE" dirty="0"/>
              <a:t>Innan jag ens hade visat dem AI:s svar, hade de redan placerat Maria som vittne och Ahmed som åtalad.</a:t>
            </a:r>
          </a:p>
          <a:p>
            <a:endParaRPr lang="sv-SE" dirty="0"/>
          </a:p>
          <a:p>
            <a:r>
              <a:rPr lang="sv-SE" dirty="0"/>
              <a:t>Frågan är då varför.</a:t>
            </a:r>
          </a:p>
          <a:p>
            <a:endParaRPr lang="sv-SE" dirty="0"/>
          </a:p>
          <a:p>
            <a:r>
              <a:rPr lang="sv-SE" dirty="0"/>
              <a:t>Det är inte AI som har lärt sig de här mönstren först. Utan AI har lärt sig av oss. </a:t>
            </a:r>
          </a:p>
          <a:p>
            <a:endParaRPr lang="sv-SE" dirty="0"/>
          </a:p>
          <a:p>
            <a:r>
              <a:rPr lang="sv-SE" dirty="0"/>
              <a:t>AI är en spegel.</a:t>
            </a:r>
          </a:p>
          <a:p>
            <a:endParaRPr lang="sv-SE" dirty="0"/>
          </a:p>
          <a:p>
            <a:r>
              <a:rPr lang="sv-SE" dirty="0"/>
              <a:t>Och jag tror att det verkliga lärandet kring AI-bias händer just här. När eleverna får testa och se sina egna tankar speglas i AI. Och inte bara höra mig prata om det.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Innan jag </a:t>
            </a:r>
            <a:r>
              <a:rPr lang="en-US" dirty="0" err="1"/>
              <a:t>avslutar</a:t>
            </a:r>
            <a:r>
              <a:rPr lang="en-US" dirty="0"/>
              <a:t> </a:t>
            </a:r>
            <a:r>
              <a:rPr lang="en-US" dirty="0" err="1"/>
              <a:t>vill</a:t>
            </a:r>
            <a:r>
              <a:rPr lang="en-US" dirty="0"/>
              <a:t> jag </a:t>
            </a:r>
            <a:r>
              <a:rPr lang="en-US" dirty="0" err="1"/>
              <a:t>ge</a:t>
            </a:r>
            <a:r>
              <a:rPr lang="en-US" dirty="0"/>
              <a:t> er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konkreta</a:t>
            </a:r>
            <a:r>
              <a:rPr lang="en-US" dirty="0"/>
              <a:t> saker </a:t>
            </a:r>
            <a:r>
              <a:rPr lang="en-US" dirty="0" err="1"/>
              <a:t>att</a:t>
            </a:r>
            <a:r>
              <a:rPr lang="en-US" dirty="0"/>
              <a:t> ta med och </a:t>
            </a:r>
            <a:r>
              <a:rPr lang="en-US" dirty="0" err="1"/>
              <a:t>göra</a:t>
            </a:r>
            <a:r>
              <a:rPr lang="en-US" dirty="0"/>
              <a:t> med era </a:t>
            </a:r>
            <a:r>
              <a:rPr lang="en-US" dirty="0" err="1"/>
              <a:t>elever</a:t>
            </a:r>
            <a:r>
              <a:rPr lang="en-US" dirty="0"/>
              <a:t>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Det </a:t>
            </a:r>
            <a:r>
              <a:rPr lang="en-US" dirty="0" err="1"/>
              <a:t>första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visa bias för era </a:t>
            </a:r>
            <a:r>
              <a:rPr lang="en-US" dirty="0" err="1"/>
              <a:t>elever</a:t>
            </a:r>
            <a:r>
              <a:rPr lang="en-US" dirty="0"/>
              <a:t>. Be AI </a:t>
            </a:r>
            <a:r>
              <a:rPr lang="en-US" dirty="0" err="1"/>
              <a:t>generera</a:t>
            </a:r>
            <a:r>
              <a:rPr lang="en-US" dirty="0"/>
              <a:t> </a:t>
            </a:r>
            <a:r>
              <a:rPr lang="en-US" dirty="0" err="1"/>
              <a:t>bilder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fem </a:t>
            </a:r>
            <a:r>
              <a:rPr lang="en-US" dirty="0" err="1"/>
              <a:t>yrken</a:t>
            </a:r>
            <a:r>
              <a:rPr lang="en-US" dirty="0"/>
              <a:t> </a:t>
            </a:r>
            <a:r>
              <a:rPr lang="en-US" dirty="0" err="1"/>
              <a:t>tillsammans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klassrummet</a:t>
            </a:r>
            <a:r>
              <a:rPr lang="en-US" dirty="0"/>
              <a:t>. </a:t>
            </a:r>
            <a:r>
              <a:rPr lang="en-US" dirty="0" err="1"/>
              <a:t>Låt</a:t>
            </a:r>
            <a:r>
              <a:rPr lang="en-US" dirty="0"/>
              <a:t> sedan </a:t>
            </a:r>
            <a:r>
              <a:rPr lang="en-US" dirty="0" err="1"/>
              <a:t>eleverna</a:t>
            </a:r>
            <a:r>
              <a:rPr lang="en-US" dirty="0"/>
              <a:t> prata om </a:t>
            </a:r>
            <a:r>
              <a:rPr lang="en-US" dirty="0" err="1"/>
              <a:t>vad</a:t>
            </a:r>
            <a:r>
              <a:rPr lang="en-US" dirty="0"/>
              <a:t> de ser. Och </a:t>
            </a:r>
            <a:r>
              <a:rPr lang="en-US" dirty="0" err="1"/>
              <a:t>vad</a:t>
            </a:r>
            <a:r>
              <a:rPr lang="en-US" dirty="0"/>
              <a:t> de </a:t>
            </a:r>
            <a:r>
              <a:rPr lang="en-US" dirty="0" err="1"/>
              <a:t>inte</a:t>
            </a:r>
            <a:r>
              <a:rPr lang="en-US" dirty="0"/>
              <a:t> ser.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Introducera</a:t>
            </a:r>
            <a:r>
              <a:rPr lang="en-US" dirty="0"/>
              <a:t> </a:t>
            </a:r>
            <a:r>
              <a:rPr lang="en-US" dirty="0" err="1"/>
              <a:t>algoritm</a:t>
            </a:r>
            <a:r>
              <a:rPr lang="en-US" dirty="0"/>
              <a:t>-audit. </a:t>
            </a:r>
            <a:r>
              <a:rPr lang="en-US" dirty="0" err="1"/>
              <a:t>Hypotes</a:t>
            </a:r>
            <a:r>
              <a:rPr lang="en-US" dirty="0"/>
              <a:t>, test, </a:t>
            </a:r>
            <a:r>
              <a:rPr lang="en-US" dirty="0" err="1"/>
              <a:t>mönster</a:t>
            </a:r>
            <a:r>
              <a:rPr lang="en-US" dirty="0"/>
              <a:t>, </a:t>
            </a:r>
            <a:r>
              <a:rPr lang="en-US" dirty="0" err="1"/>
              <a:t>slutsats</a:t>
            </a:r>
            <a:r>
              <a:rPr lang="en-US" dirty="0"/>
              <a:t>. </a:t>
            </a:r>
            <a:r>
              <a:rPr lang="en-US" dirty="0" err="1"/>
              <a:t>Eleverna</a:t>
            </a:r>
            <a:r>
              <a:rPr lang="en-US" dirty="0"/>
              <a:t> </a:t>
            </a:r>
            <a:r>
              <a:rPr lang="en-US" dirty="0" err="1"/>
              <a:t>behöver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vara</a:t>
            </a:r>
            <a:r>
              <a:rPr lang="en-US" dirty="0"/>
              <a:t> </a:t>
            </a:r>
            <a:r>
              <a:rPr lang="en-US" dirty="0" err="1"/>
              <a:t>experter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AI. Men de </a:t>
            </a:r>
            <a:r>
              <a:rPr lang="en-US" dirty="0" err="1"/>
              <a:t>behöver</a:t>
            </a:r>
            <a:r>
              <a:rPr lang="en-US" dirty="0"/>
              <a:t> </a:t>
            </a:r>
            <a:r>
              <a:rPr lang="en-US" dirty="0" err="1"/>
              <a:t>verktygen</a:t>
            </a:r>
            <a:r>
              <a:rPr lang="en-US" dirty="0"/>
              <a:t> för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granska</a:t>
            </a:r>
            <a:r>
              <a:rPr lang="en-US" dirty="0"/>
              <a:t> det.</a:t>
            </a:r>
          </a:p>
          <a:p>
            <a:endParaRPr lang="en-US" dirty="0"/>
          </a:p>
          <a:p>
            <a:r>
              <a:rPr lang="en-US" dirty="0"/>
              <a:t>3. Det </a:t>
            </a: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pedagogisk</a:t>
            </a:r>
            <a:r>
              <a:rPr lang="en-US" dirty="0"/>
              <a:t> </a:t>
            </a:r>
            <a:r>
              <a:rPr lang="en-US" dirty="0" err="1"/>
              <a:t>fälla</a:t>
            </a:r>
            <a:r>
              <a:rPr lang="en-US" dirty="0"/>
              <a:t>. </a:t>
            </a:r>
            <a:r>
              <a:rPr lang="en-US" dirty="0" err="1"/>
              <a:t>Låt</a:t>
            </a:r>
            <a:r>
              <a:rPr lang="en-US" dirty="0"/>
              <a:t> </a:t>
            </a:r>
            <a:r>
              <a:rPr lang="en-US" dirty="0" err="1"/>
              <a:t>eleverna</a:t>
            </a:r>
            <a:r>
              <a:rPr lang="en-US" dirty="0"/>
              <a:t> </a:t>
            </a:r>
            <a:r>
              <a:rPr lang="en-US" dirty="0" err="1"/>
              <a:t>gissa</a:t>
            </a:r>
            <a:r>
              <a:rPr lang="en-US" dirty="0"/>
              <a:t>, </a:t>
            </a:r>
            <a:r>
              <a:rPr lang="en-US" dirty="0" err="1"/>
              <a:t>tänka</a:t>
            </a:r>
            <a:r>
              <a:rPr lang="en-US" dirty="0"/>
              <a:t> och </a:t>
            </a:r>
            <a:r>
              <a:rPr lang="en-US" dirty="0" err="1"/>
              <a:t>formulera</a:t>
            </a:r>
            <a:r>
              <a:rPr lang="en-US" dirty="0"/>
              <a:t> </a:t>
            </a:r>
            <a:r>
              <a:rPr lang="en-US" dirty="0" err="1"/>
              <a:t>innan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nämner</a:t>
            </a:r>
            <a:r>
              <a:rPr lang="en-US" dirty="0"/>
              <a:t> AI. Det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där</a:t>
            </a:r>
            <a:r>
              <a:rPr lang="en-US" dirty="0"/>
              <a:t> det </a:t>
            </a:r>
            <a:r>
              <a:rPr lang="en-US" dirty="0" err="1"/>
              <a:t>verkliga</a:t>
            </a:r>
            <a:r>
              <a:rPr lang="en-US" dirty="0"/>
              <a:t> </a:t>
            </a:r>
            <a:r>
              <a:rPr lang="en-US" dirty="0" err="1"/>
              <a:t>lärandet</a:t>
            </a:r>
            <a:r>
              <a:rPr lang="en-US" dirty="0"/>
              <a:t> </a:t>
            </a:r>
            <a:r>
              <a:rPr lang="en-US" dirty="0" err="1"/>
              <a:t>sker</a:t>
            </a:r>
            <a:r>
              <a:rPr lang="en-US" dirty="0"/>
              <a:t>. </a:t>
            </a:r>
            <a:r>
              <a:rPr lang="en-US" dirty="0" err="1"/>
              <a:t>När</a:t>
            </a:r>
            <a:r>
              <a:rPr lang="en-US" dirty="0"/>
              <a:t> de </a:t>
            </a:r>
            <a:r>
              <a:rPr lang="en-US" dirty="0" err="1"/>
              <a:t>möter</a:t>
            </a:r>
            <a:r>
              <a:rPr lang="en-US" dirty="0"/>
              <a:t> </a:t>
            </a:r>
            <a:r>
              <a:rPr lang="en-US" dirty="0" err="1"/>
              <a:t>sina</a:t>
            </a:r>
            <a:r>
              <a:rPr lang="en-US" dirty="0"/>
              <a:t> </a:t>
            </a:r>
            <a:r>
              <a:rPr lang="en-US" dirty="0" err="1"/>
              <a:t>egna</a:t>
            </a:r>
            <a:r>
              <a:rPr lang="en-US" dirty="0"/>
              <a:t> </a:t>
            </a:r>
            <a:r>
              <a:rPr lang="en-US" dirty="0" err="1"/>
              <a:t>mönster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Bakom </a:t>
            </a:r>
            <a:r>
              <a:rPr lang="en-US" dirty="0" err="1"/>
              <a:t>varje</a:t>
            </a:r>
            <a:r>
              <a:rPr lang="en-US" dirty="0"/>
              <a:t> AI </a:t>
            </a:r>
            <a:r>
              <a:rPr lang="en-US" dirty="0" err="1"/>
              <a:t>finns</a:t>
            </a:r>
            <a:r>
              <a:rPr lang="en-US" dirty="0"/>
              <a:t> </a:t>
            </a:r>
            <a:r>
              <a:rPr lang="en-US" dirty="0" err="1"/>
              <a:t>människor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valt</a:t>
            </a:r>
            <a:r>
              <a:rPr lang="en-US" dirty="0"/>
              <a:t> </a:t>
            </a:r>
            <a:r>
              <a:rPr lang="en-US" dirty="0" err="1"/>
              <a:t>vad</a:t>
            </a:r>
            <a:r>
              <a:rPr lang="en-US" dirty="0"/>
              <a:t> den ska </a:t>
            </a:r>
            <a:r>
              <a:rPr lang="en-US" dirty="0" err="1"/>
              <a:t>lära</a:t>
            </a:r>
            <a:r>
              <a:rPr lang="en-US" dirty="0"/>
              <a:t> sig. Vår </a:t>
            </a:r>
            <a:r>
              <a:rPr lang="en-US" dirty="0" err="1"/>
              <a:t>uppgift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låta</a:t>
            </a:r>
            <a:r>
              <a:rPr lang="en-US" dirty="0"/>
              <a:t> </a:t>
            </a:r>
            <a:r>
              <a:rPr lang="en-US" dirty="0" err="1"/>
              <a:t>eleverna</a:t>
            </a:r>
            <a:r>
              <a:rPr lang="en-US" dirty="0"/>
              <a:t> se det.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de </a:t>
            </a:r>
            <a:r>
              <a:rPr lang="en-US" dirty="0" err="1"/>
              <a:t>aldrig</a:t>
            </a:r>
            <a:r>
              <a:rPr lang="en-US" dirty="0"/>
              <a:t> </a:t>
            </a:r>
            <a:r>
              <a:rPr lang="en-US" dirty="0" err="1"/>
              <a:t>möter</a:t>
            </a:r>
            <a:r>
              <a:rPr lang="en-US" dirty="0"/>
              <a:t> AI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sanning</a:t>
            </a:r>
            <a:r>
              <a:rPr lang="en-US" dirty="0"/>
              <a:t>. </a:t>
            </a:r>
            <a:r>
              <a:rPr lang="en-US" dirty="0" err="1"/>
              <a:t>Utan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ett</a:t>
            </a:r>
            <a:r>
              <a:rPr lang="en-US" dirty="0"/>
              <a:t> val.</a:t>
            </a:r>
          </a:p>
          <a:p>
            <a:endParaRPr lang="en-US" dirty="0"/>
          </a:p>
          <a:p>
            <a:r>
              <a:rPr lang="en-US" dirty="0"/>
              <a:t>Tack.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Men </a:t>
            </a:r>
            <a:r>
              <a:rPr lang="en-US" dirty="0" err="1"/>
              <a:t>först</a:t>
            </a:r>
            <a:r>
              <a:rPr lang="en-US" dirty="0"/>
              <a:t> </a:t>
            </a:r>
            <a:r>
              <a:rPr lang="en-US" dirty="0" err="1"/>
              <a:t>måste</a:t>
            </a:r>
            <a:r>
              <a:rPr lang="en-US" dirty="0"/>
              <a:t> vi </a:t>
            </a:r>
            <a:r>
              <a:rPr lang="en-US" dirty="0" err="1"/>
              <a:t>definiera</a:t>
            </a:r>
            <a:r>
              <a:rPr lang="en-US" dirty="0"/>
              <a:t> </a:t>
            </a:r>
            <a:r>
              <a:rPr lang="en-US" dirty="0" err="1"/>
              <a:t>varför</a:t>
            </a:r>
            <a:r>
              <a:rPr lang="en-US" dirty="0"/>
              <a:t> AI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neutral.</a:t>
            </a:r>
          </a:p>
          <a:p>
            <a:endParaRPr lang="en-US" dirty="0"/>
          </a:p>
          <a:p>
            <a:r>
              <a:rPr lang="en-US" dirty="0"/>
              <a:t>AI-bias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när</a:t>
            </a:r>
            <a:r>
              <a:rPr lang="en-US" dirty="0"/>
              <a:t> AI </a:t>
            </a:r>
            <a:r>
              <a:rPr lang="en-US" dirty="0" err="1"/>
              <a:t>uppvisar</a:t>
            </a:r>
            <a:r>
              <a:rPr lang="en-US" dirty="0"/>
              <a:t> </a:t>
            </a:r>
            <a:r>
              <a:rPr lang="en-US" dirty="0" err="1"/>
              <a:t>fördomar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partiskhet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sina</a:t>
            </a:r>
            <a:r>
              <a:rPr lang="en-US" dirty="0"/>
              <a:t> </a:t>
            </a:r>
            <a:r>
              <a:rPr lang="en-US" dirty="0" err="1"/>
              <a:t>svar</a:t>
            </a:r>
            <a:r>
              <a:rPr lang="en-US" dirty="0"/>
              <a:t>. Det </a:t>
            </a:r>
            <a:r>
              <a:rPr lang="en-US" dirty="0" err="1"/>
              <a:t>leder</a:t>
            </a:r>
            <a:r>
              <a:rPr lang="en-US" dirty="0"/>
              <a:t> till </a:t>
            </a:r>
            <a:r>
              <a:rPr lang="en-US" dirty="0" err="1"/>
              <a:t>orättvisa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skeva</a:t>
            </a:r>
            <a:r>
              <a:rPr lang="en-US" dirty="0"/>
              <a:t> </a:t>
            </a:r>
            <a:r>
              <a:rPr lang="en-US" dirty="0" err="1"/>
              <a:t>resultat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Och det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tekniskt</a:t>
            </a:r>
            <a:r>
              <a:rPr lang="en-US" dirty="0"/>
              <a:t> </a:t>
            </a:r>
            <a:r>
              <a:rPr lang="en-US" dirty="0" err="1"/>
              <a:t>fel</a:t>
            </a:r>
            <a:r>
              <a:rPr lang="en-US" dirty="0"/>
              <a:t>. Det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bugg</a:t>
            </a:r>
            <a:r>
              <a:rPr lang="en-US" dirty="0"/>
              <a:t>. Det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mönster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ligger </a:t>
            </a:r>
            <a:r>
              <a:rPr lang="en-US" dirty="0" err="1"/>
              <a:t>inbyggt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hur</a:t>
            </a:r>
            <a:r>
              <a:rPr lang="en-US" dirty="0"/>
              <a:t> </a:t>
            </a:r>
            <a:r>
              <a:rPr lang="en-US" dirty="0" err="1"/>
              <a:t>AI:n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tränad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Och </a:t>
            </a:r>
            <a:r>
              <a:rPr lang="en-US" dirty="0" err="1"/>
              <a:t>innan</a:t>
            </a:r>
            <a:r>
              <a:rPr lang="en-US" dirty="0"/>
              <a:t> jag </a:t>
            </a:r>
            <a:r>
              <a:rPr lang="en-US" dirty="0" err="1"/>
              <a:t>förklarar</a:t>
            </a:r>
            <a:r>
              <a:rPr lang="en-US" dirty="0"/>
              <a:t> </a:t>
            </a:r>
            <a:r>
              <a:rPr lang="en-US" dirty="0" err="1"/>
              <a:t>varför</a:t>
            </a:r>
            <a:r>
              <a:rPr lang="en-US" dirty="0"/>
              <a:t> det </a:t>
            </a:r>
            <a:r>
              <a:rPr lang="en-US" dirty="0" err="1"/>
              <a:t>händer</a:t>
            </a:r>
            <a:r>
              <a:rPr lang="en-US" dirty="0"/>
              <a:t>, </a:t>
            </a:r>
            <a:r>
              <a:rPr lang="en-US" dirty="0" err="1"/>
              <a:t>tänker</a:t>
            </a:r>
            <a:r>
              <a:rPr lang="en-US" dirty="0"/>
              <a:t> jag visa er </a:t>
            </a:r>
            <a:r>
              <a:rPr lang="en-US" dirty="0" err="1"/>
              <a:t>exakt</a:t>
            </a:r>
            <a:r>
              <a:rPr lang="en-US" dirty="0"/>
              <a:t> </a:t>
            </a:r>
            <a:r>
              <a:rPr lang="en-US" dirty="0" err="1"/>
              <a:t>hur</a:t>
            </a:r>
            <a:r>
              <a:rPr lang="en-US" dirty="0"/>
              <a:t> det </a:t>
            </a:r>
            <a:r>
              <a:rPr lang="en-US" dirty="0" err="1"/>
              <a:t>kan</a:t>
            </a:r>
            <a:r>
              <a:rPr lang="en-US" dirty="0"/>
              <a:t> se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Jag bad ChatGPT </a:t>
            </a:r>
            <a:r>
              <a:rPr lang="en-US" dirty="0" err="1"/>
              <a:t>göra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av </a:t>
            </a:r>
            <a:r>
              <a:rPr lang="en-US" dirty="0" err="1"/>
              <a:t>en</a:t>
            </a:r>
            <a:r>
              <a:rPr lang="en-US" dirty="0"/>
              <a:t> VD och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sjuksköterska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Inga </a:t>
            </a:r>
            <a:r>
              <a:rPr lang="en-US" dirty="0" err="1"/>
              <a:t>instruktioner</a:t>
            </a:r>
            <a:r>
              <a:rPr lang="en-US" dirty="0"/>
              <a:t> om </a:t>
            </a:r>
            <a:r>
              <a:rPr lang="en-US" dirty="0" err="1"/>
              <a:t>kön</a:t>
            </a:r>
            <a:r>
              <a:rPr lang="en-US" dirty="0"/>
              <a:t>, </a:t>
            </a:r>
            <a:r>
              <a:rPr lang="en-US" dirty="0" err="1"/>
              <a:t>ålder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hudfärg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AI:n</a:t>
            </a:r>
            <a:r>
              <a:rPr lang="en-US" dirty="0"/>
              <a:t> </a:t>
            </a:r>
            <a:r>
              <a:rPr lang="en-US" dirty="0" err="1"/>
              <a:t>valde</a:t>
            </a:r>
            <a:r>
              <a:rPr lang="en-US" dirty="0"/>
              <a:t> </a:t>
            </a:r>
            <a:r>
              <a:rPr lang="en-US" dirty="0" err="1"/>
              <a:t>åt</a:t>
            </a:r>
            <a:r>
              <a:rPr lang="en-US" dirty="0"/>
              <a:t> </a:t>
            </a:r>
            <a:r>
              <a:rPr lang="en-US" dirty="0" err="1"/>
              <a:t>mig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Resultatet</a:t>
            </a:r>
            <a:r>
              <a:rPr lang="en-US" dirty="0"/>
              <a:t> jag </a:t>
            </a:r>
            <a:r>
              <a:rPr lang="en-US" dirty="0" err="1"/>
              <a:t>fick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följande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Det </a:t>
            </a:r>
            <a:r>
              <a:rPr lang="en-US" dirty="0" err="1"/>
              <a:t>intressanta</a:t>
            </a:r>
            <a:r>
              <a:rPr lang="en-US" dirty="0"/>
              <a:t> </a:t>
            </a:r>
            <a:r>
              <a:rPr lang="en-US" dirty="0" err="1"/>
              <a:t>händer</a:t>
            </a:r>
            <a:r>
              <a:rPr lang="en-US" dirty="0"/>
              <a:t> </a:t>
            </a:r>
            <a:r>
              <a:rPr lang="en-US" dirty="0" err="1"/>
              <a:t>när</a:t>
            </a:r>
            <a:r>
              <a:rPr lang="en-US" dirty="0"/>
              <a:t> jag </a:t>
            </a:r>
            <a:r>
              <a:rPr lang="en-US" dirty="0" err="1"/>
              <a:t>frågar</a:t>
            </a:r>
            <a:r>
              <a:rPr lang="en-US" dirty="0"/>
              <a:t> </a:t>
            </a:r>
            <a:r>
              <a:rPr lang="en-US" dirty="0" err="1"/>
              <a:t>tillbaka</a:t>
            </a:r>
            <a:r>
              <a:rPr lang="en-US" dirty="0"/>
              <a:t>. </a:t>
            </a:r>
            <a:r>
              <a:rPr lang="en-US" dirty="0" err="1"/>
              <a:t>Varför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man? </a:t>
            </a:r>
            <a:r>
              <a:rPr lang="en-US" dirty="0" err="1"/>
              <a:t>Varför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kvinna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 err="1"/>
              <a:t>Då</a:t>
            </a:r>
            <a:r>
              <a:rPr lang="en-US" dirty="0"/>
              <a:t> </a:t>
            </a:r>
            <a:r>
              <a:rPr lang="en-US" dirty="0" err="1"/>
              <a:t>erkänner</a:t>
            </a:r>
            <a:r>
              <a:rPr lang="en-US" dirty="0"/>
              <a:t> </a:t>
            </a:r>
            <a:r>
              <a:rPr lang="en-US" dirty="0" err="1"/>
              <a:t>AI:n</a:t>
            </a:r>
            <a:r>
              <a:rPr lang="en-US" dirty="0"/>
              <a:t> det </a:t>
            </a:r>
            <a:r>
              <a:rPr lang="en-US" dirty="0" err="1"/>
              <a:t>själv</a:t>
            </a:r>
            <a:r>
              <a:rPr lang="en-US" dirty="0"/>
              <a:t>. Den </a:t>
            </a:r>
            <a:r>
              <a:rPr lang="en-US" dirty="0" err="1"/>
              <a:t>säger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den </a:t>
            </a:r>
            <a:r>
              <a:rPr lang="en-US" dirty="0" err="1"/>
              <a:t>gjort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stereotyp</a:t>
            </a:r>
            <a:r>
              <a:rPr lang="en-US" dirty="0"/>
              <a:t> </a:t>
            </a:r>
            <a:r>
              <a:rPr lang="en-US" dirty="0" err="1"/>
              <a:t>koppling</a:t>
            </a:r>
            <a:r>
              <a:rPr lang="en-US" dirty="0"/>
              <a:t>. </a:t>
            </a:r>
            <a:r>
              <a:rPr lang="en-US" dirty="0" err="1"/>
              <a:t>Att</a:t>
            </a:r>
            <a:r>
              <a:rPr lang="en-US" dirty="0"/>
              <a:t> den </a:t>
            </a:r>
            <a:r>
              <a:rPr lang="en-US" dirty="0" err="1"/>
              <a:t>fyllde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bilden</a:t>
            </a:r>
            <a:r>
              <a:rPr lang="en-US" dirty="0"/>
              <a:t> </a:t>
            </a:r>
            <a:r>
              <a:rPr lang="en-US" dirty="0" err="1"/>
              <a:t>utifrån</a:t>
            </a:r>
            <a:r>
              <a:rPr lang="en-US" dirty="0"/>
              <a:t> </a:t>
            </a:r>
            <a:r>
              <a:rPr lang="en-US" dirty="0" err="1"/>
              <a:t>mönster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sin </a:t>
            </a:r>
            <a:r>
              <a:rPr lang="en-US" dirty="0" err="1"/>
              <a:t>träningsdata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Och det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där</a:t>
            </a:r>
            <a:r>
              <a:rPr lang="en-US" dirty="0"/>
              <a:t> det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tydligt</a:t>
            </a:r>
            <a:r>
              <a:rPr lang="en-US" dirty="0"/>
              <a:t>. </a:t>
            </a:r>
            <a:r>
              <a:rPr lang="en-US" dirty="0" err="1"/>
              <a:t>AI:n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medveten</a:t>
            </a:r>
            <a:r>
              <a:rPr lang="en-US" dirty="0"/>
              <a:t> om </a:t>
            </a:r>
            <a:r>
              <a:rPr lang="en-US" dirty="0" err="1"/>
              <a:t>sina</a:t>
            </a:r>
            <a:r>
              <a:rPr lang="en-US" dirty="0"/>
              <a:t> </a:t>
            </a:r>
            <a:r>
              <a:rPr lang="en-US" dirty="0" err="1"/>
              <a:t>egna</a:t>
            </a:r>
            <a:r>
              <a:rPr lang="en-US" dirty="0"/>
              <a:t> bias. Men bara </a:t>
            </a:r>
            <a:r>
              <a:rPr lang="en-US" dirty="0" err="1"/>
              <a:t>när</a:t>
            </a:r>
            <a:r>
              <a:rPr lang="en-US" dirty="0"/>
              <a:t> </a:t>
            </a:r>
            <a:r>
              <a:rPr lang="en-US" dirty="0" err="1"/>
              <a:t>någon</a:t>
            </a:r>
            <a:r>
              <a:rPr lang="en-US" dirty="0"/>
              <a:t> </a:t>
            </a:r>
            <a:r>
              <a:rPr lang="en-US" dirty="0" err="1"/>
              <a:t>ifrågasätter</a:t>
            </a:r>
            <a:r>
              <a:rPr lang="en-US" dirty="0"/>
              <a:t> den.</a:t>
            </a:r>
          </a:p>
          <a:p>
            <a:endParaRPr lang="en-US" dirty="0"/>
          </a:p>
          <a:p>
            <a:r>
              <a:rPr lang="en-US" dirty="0"/>
              <a:t>Vad </a:t>
            </a:r>
            <a:r>
              <a:rPr lang="en-US" dirty="0" err="1"/>
              <a:t>händer</a:t>
            </a:r>
            <a:r>
              <a:rPr lang="en-US" dirty="0"/>
              <a:t> alla de </a:t>
            </a:r>
            <a:r>
              <a:rPr lang="en-US" dirty="0" err="1"/>
              <a:t>gånger</a:t>
            </a:r>
            <a:r>
              <a:rPr lang="en-US" dirty="0"/>
              <a:t> </a:t>
            </a:r>
            <a:r>
              <a:rPr lang="en-US" dirty="0" err="1"/>
              <a:t>ingen</a:t>
            </a:r>
            <a:r>
              <a:rPr lang="en-US" dirty="0"/>
              <a:t> </a:t>
            </a:r>
            <a:r>
              <a:rPr lang="en-US" dirty="0" err="1"/>
              <a:t>ifrågasätter</a:t>
            </a:r>
            <a:r>
              <a:rPr lang="en-US" dirty="0"/>
              <a:t>? </a:t>
            </a:r>
          </a:p>
          <a:p>
            <a:endParaRPr lang="en-US" dirty="0"/>
          </a:p>
          <a:p>
            <a:r>
              <a:rPr lang="en-US" dirty="0" err="1"/>
              <a:t>Låt</a:t>
            </a:r>
            <a:r>
              <a:rPr lang="en-US" dirty="0"/>
              <a:t> </a:t>
            </a:r>
            <a:r>
              <a:rPr lang="en-US" dirty="0" err="1"/>
              <a:t>oss</a:t>
            </a:r>
            <a:r>
              <a:rPr lang="en-US" dirty="0"/>
              <a:t> </a:t>
            </a:r>
            <a:r>
              <a:rPr lang="en-US" dirty="0" err="1"/>
              <a:t>kolla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verklighetsnära</a:t>
            </a:r>
            <a:r>
              <a:rPr lang="en-US" dirty="0"/>
              <a:t> </a:t>
            </a:r>
            <a:r>
              <a:rPr lang="en-US" dirty="0" err="1"/>
              <a:t>exempel</a:t>
            </a:r>
            <a:r>
              <a:rPr lang="en-US" dirty="0"/>
              <a:t> (</a:t>
            </a:r>
            <a:r>
              <a:rPr lang="en-US" dirty="0" err="1"/>
              <a:t>följt</a:t>
            </a:r>
            <a:r>
              <a:rPr lang="en-US" dirty="0"/>
              <a:t> av Rona Wang)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Det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Rona Wang. </a:t>
            </a:r>
          </a:p>
          <a:p>
            <a:endParaRPr lang="en-US" dirty="0"/>
          </a:p>
          <a:p>
            <a:r>
              <a:rPr lang="en-US" dirty="0"/>
              <a:t>Hon </a:t>
            </a:r>
            <a:r>
              <a:rPr lang="en-US" dirty="0" err="1"/>
              <a:t>laddade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av sig </a:t>
            </a:r>
            <a:r>
              <a:rPr lang="en-US" dirty="0" err="1"/>
              <a:t>själv</a:t>
            </a:r>
            <a:r>
              <a:rPr lang="en-US" dirty="0"/>
              <a:t> och bad </a:t>
            </a:r>
            <a:r>
              <a:rPr lang="en-US" dirty="0" err="1"/>
              <a:t>AI:n</a:t>
            </a:r>
            <a:r>
              <a:rPr lang="en-US" dirty="0"/>
              <a:t> </a:t>
            </a:r>
            <a:r>
              <a:rPr lang="en-US" dirty="0" err="1"/>
              <a:t>göra</a:t>
            </a:r>
            <a:r>
              <a:rPr lang="en-US" dirty="0"/>
              <a:t> om den till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professionell</a:t>
            </a:r>
            <a:r>
              <a:rPr lang="en-US" dirty="0"/>
              <a:t> LinkedIn-</a:t>
            </a:r>
            <a:r>
              <a:rPr lang="en-US" dirty="0" err="1"/>
              <a:t>bild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Det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vad</a:t>
            </a:r>
            <a:r>
              <a:rPr lang="en-US" dirty="0"/>
              <a:t> hon </a:t>
            </a:r>
            <a:r>
              <a:rPr lang="en-US" dirty="0" err="1"/>
              <a:t>fick</a:t>
            </a:r>
            <a:r>
              <a:rPr lang="en-US" dirty="0"/>
              <a:t> </a:t>
            </a:r>
            <a:r>
              <a:rPr lang="en-US" dirty="0" err="1"/>
              <a:t>tillbaka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Ljusare</a:t>
            </a:r>
            <a:r>
              <a:rPr lang="en-US" dirty="0"/>
              <a:t> </a:t>
            </a:r>
            <a:r>
              <a:rPr lang="en-US" dirty="0" err="1"/>
              <a:t>hudfärg</a:t>
            </a:r>
            <a:r>
              <a:rPr lang="en-US" dirty="0"/>
              <a:t>. </a:t>
            </a:r>
            <a:r>
              <a:rPr lang="en-US" dirty="0" err="1"/>
              <a:t>Blå</a:t>
            </a:r>
            <a:r>
              <a:rPr lang="en-US" dirty="0"/>
              <a:t> </a:t>
            </a:r>
            <a:r>
              <a:rPr lang="en-US" dirty="0" err="1"/>
              <a:t>ögon</a:t>
            </a:r>
            <a:r>
              <a:rPr lang="en-US" dirty="0"/>
              <a:t>. Ny </a:t>
            </a:r>
            <a:r>
              <a:rPr lang="en-US" dirty="0" err="1"/>
              <a:t>etnicitet</a:t>
            </a:r>
            <a:r>
              <a:rPr lang="en-US" dirty="0"/>
              <a:t> för </a:t>
            </a:r>
            <a:r>
              <a:rPr lang="en-US" dirty="0" err="1"/>
              <a:t>att</a:t>
            </a:r>
            <a:r>
              <a:rPr lang="en-US" dirty="0"/>
              <a:t> hon </a:t>
            </a:r>
            <a:r>
              <a:rPr lang="en-US" dirty="0" err="1"/>
              <a:t>skulle</a:t>
            </a:r>
            <a:r>
              <a:rPr lang="en-US" dirty="0"/>
              <a:t> se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professionell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  <a:p>
            <a:endParaRPr lang="en-US" dirty="0"/>
          </a:p>
          <a:p>
            <a:r>
              <a:rPr lang="en-US" dirty="0"/>
              <a:t>Det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längre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fiktiv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, </a:t>
            </a:r>
            <a:r>
              <a:rPr lang="en-US" dirty="0" err="1"/>
              <a:t>utan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riktig</a:t>
            </a:r>
            <a:r>
              <a:rPr lang="en-US" dirty="0"/>
              <a:t> </a:t>
            </a:r>
            <a:r>
              <a:rPr lang="en-US" dirty="0" err="1"/>
              <a:t>människa</a:t>
            </a:r>
            <a:r>
              <a:rPr lang="en-US" dirty="0"/>
              <a:t>. Och AI </a:t>
            </a:r>
            <a:r>
              <a:rPr lang="en-US" dirty="0" err="1"/>
              <a:t>bestämde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hon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såg</a:t>
            </a:r>
            <a:r>
              <a:rPr lang="en-US" dirty="0"/>
              <a:t> </a:t>
            </a:r>
            <a:r>
              <a:rPr lang="en-US" dirty="0" err="1"/>
              <a:t>professionell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sig </a:t>
            </a:r>
            <a:r>
              <a:rPr lang="en-US" dirty="0" err="1"/>
              <a:t>själv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Och </a:t>
            </a:r>
            <a:r>
              <a:rPr lang="en-US" dirty="0" err="1"/>
              <a:t>då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frågan</a:t>
            </a:r>
            <a:r>
              <a:rPr lang="en-US" dirty="0"/>
              <a:t> jag </a:t>
            </a:r>
            <a:r>
              <a:rPr lang="en-US" dirty="0" err="1"/>
              <a:t>tänker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redan </a:t>
            </a:r>
            <a:r>
              <a:rPr lang="en-US" dirty="0" err="1"/>
              <a:t>ställt</a:t>
            </a:r>
            <a:r>
              <a:rPr lang="en-US" dirty="0"/>
              <a:t> er. </a:t>
            </a:r>
            <a:r>
              <a:rPr lang="en-US" dirty="0" err="1"/>
              <a:t>Varför</a:t>
            </a:r>
            <a:r>
              <a:rPr lang="en-US" dirty="0"/>
              <a:t> </a:t>
            </a:r>
            <a:r>
              <a:rPr lang="en-US" dirty="0" err="1"/>
              <a:t>gör</a:t>
            </a:r>
            <a:r>
              <a:rPr lang="en-US" dirty="0"/>
              <a:t> AI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 err="1"/>
              <a:t>Svaret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särskilt</a:t>
            </a:r>
            <a:r>
              <a:rPr lang="en-US" dirty="0"/>
              <a:t> </a:t>
            </a:r>
            <a:r>
              <a:rPr lang="en-US" dirty="0" err="1"/>
              <a:t>komplicerat</a:t>
            </a:r>
            <a:r>
              <a:rPr lang="en-US" dirty="0"/>
              <a:t>. Det </a:t>
            </a:r>
            <a:r>
              <a:rPr lang="en-US" dirty="0" err="1"/>
              <a:t>handlar</a:t>
            </a:r>
            <a:r>
              <a:rPr lang="en-US" dirty="0"/>
              <a:t> om </a:t>
            </a:r>
            <a:r>
              <a:rPr lang="en-US" dirty="0" err="1"/>
              <a:t>hur</a:t>
            </a:r>
            <a:r>
              <a:rPr lang="en-US" dirty="0"/>
              <a:t> AI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tränad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AI-</a:t>
            </a:r>
            <a:r>
              <a:rPr lang="en-US" dirty="0" err="1"/>
              <a:t>modeller</a:t>
            </a:r>
            <a:r>
              <a:rPr lang="en-US" dirty="0"/>
              <a:t> </a:t>
            </a:r>
            <a:r>
              <a:rPr lang="en-US" dirty="0" err="1"/>
              <a:t>tränas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enorma</a:t>
            </a:r>
            <a:r>
              <a:rPr lang="en-US" dirty="0"/>
              <a:t> </a:t>
            </a:r>
            <a:r>
              <a:rPr lang="en-US" dirty="0" err="1"/>
              <a:t>mängder</a:t>
            </a:r>
            <a:r>
              <a:rPr lang="en-US" dirty="0"/>
              <a:t> data </a:t>
            </a:r>
            <a:r>
              <a:rPr lang="en-US" dirty="0" err="1"/>
              <a:t>från</a:t>
            </a:r>
            <a:r>
              <a:rPr lang="en-US" dirty="0"/>
              <a:t> </a:t>
            </a:r>
            <a:r>
              <a:rPr lang="en-US" dirty="0" err="1"/>
              <a:t>vår</a:t>
            </a:r>
            <a:r>
              <a:rPr lang="en-US" dirty="0"/>
              <a:t> </a:t>
            </a:r>
            <a:r>
              <a:rPr lang="en-US" dirty="0" err="1"/>
              <a:t>värld</a:t>
            </a:r>
            <a:r>
              <a:rPr lang="en-US" dirty="0"/>
              <a:t>. </a:t>
            </a:r>
            <a:r>
              <a:rPr lang="en-US" dirty="0" err="1"/>
              <a:t>Nyhetsartiklar</a:t>
            </a:r>
            <a:r>
              <a:rPr lang="en-US" dirty="0"/>
              <a:t>. </a:t>
            </a:r>
            <a:r>
              <a:rPr lang="en-US" dirty="0" err="1"/>
              <a:t>Blogginlägg</a:t>
            </a:r>
            <a:r>
              <a:rPr lang="en-US" dirty="0"/>
              <a:t>. Bilder. Allt vi </a:t>
            </a:r>
            <a:r>
              <a:rPr lang="en-US" dirty="0" err="1"/>
              <a:t>människor</a:t>
            </a:r>
            <a:r>
              <a:rPr lang="en-US" dirty="0"/>
              <a:t> </a:t>
            </a:r>
            <a:r>
              <a:rPr lang="en-US" dirty="0" err="1"/>
              <a:t>producerar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Och om </a:t>
            </a:r>
            <a:r>
              <a:rPr lang="en-US" dirty="0" err="1"/>
              <a:t>vår</a:t>
            </a:r>
            <a:r>
              <a:rPr lang="en-US" dirty="0"/>
              <a:t> </a:t>
            </a:r>
            <a:r>
              <a:rPr lang="en-US" dirty="0" err="1"/>
              <a:t>värld</a:t>
            </a:r>
            <a:r>
              <a:rPr lang="en-US" dirty="0"/>
              <a:t> </a:t>
            </a:r>
            <a:r>
              <a:rPr lang="en-US" dirty="0" err="1"/>
              <a:t>bär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fördomar</a:t>
            </a:r>
            <a:r>
              <a:rPr lang="en-US" dirty="0"/>
              <a:t> och </a:t>
            </a:r>
            <a:r>
              <a:rPr lang="en-US" dirty="0" err="1"/>
              <a:t>stereotyper</a:t>
            </a:r>
            <a:r>
              <a:rPr lang="en-US" dirty="0"/>
              <a:t>,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bär</a:t>
            </a:r>
            <a:r>
              <a:rPr lang="en-US" dirty="0"/>
              <a:t> </a:t>
            </a:r>
            <a:r>
              <a:rPr lang="en-US" dirty="0" err="1"/>
              <a:t>även</a:t>
            </a:r>
            <a:r>
              <a:rPr lang="en-US" dirty="0"/>
              <a:t> AI det.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AI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återspegling</a:t>
            </a:r>
            <a:r>
              <a:rPr lang="en-US" dirty="0"/>
              <a:t> av </a:t>
            </a:r>
            <a:r>
              <a:rPr lang="en-US" dirty="0" err="1"/>
              <a:t>oss</a:t>
            </a:r>
            <a:r>
              <a:rPr lang="en-US" dirty="0"/>
              <a:t> </a:t>
            </a:r>
            <a:r>
              <a:rPr lang="en-US" dirty="0" err="1"/>
              <a:t>människor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neutrala</a:t>
            </a:r>
            <a:endParaRPr lang="en-US" dirty="0"/>
          </a:p>
          <a:p>
            <a:endParaRPr lang="en-US" dirty="0"/>
          </a:p>
          <a:p>
            <a:r>
              <a:rPr lang="en-US" dirty="0"/>
              <a:t>AI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lärt</a:t>
            </a:r>
            <a:r>
              <a:rPr lang="en-US" dirty="0"/>
              <a:t> sig av </a:t>
            </a:r>
            <a:r>
              <a:rPr lang="en-US" dirty="0" err="1"/>
              <a:t>oss</a:t>
            </a:r>
            <a:r>
              <a:rPr lang="en-US" dirty="0"/>
              <a:t> och </a:t>
            </a:r>
            <a:r>
              <a:rPr lang="en-US" dirty="0" err="1"/>
              <a:t>våra</a:t>
            </a:r>
            <a:r>
              <a:rPr lang="en-US" dirty="0"/>
              <a:t> </a:t>
            </a:r>
            <a:r>
              <a:rPr lang="en-US" dirty="0" err="1"/>
              <a:t>åsikter</a:t>
            </a:r>
            <a:r>
              <a:rPr lang="en-US" dirty="0"/>
              <a:t> och </a:t>
            </a:r>
            <a:r>
              <a:rPr lang="en-US" dirty="0" err="1"/>
              <a:t>fördomar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Och det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detta</a:t>
            </a:r>
            <a:r>
              <a:rPr lang="en-US" dirty="0"/>
              <a:t> AI </a:t>
            </a:r>
            <a:r>
              <a:rPr lang="en-US" dirty="0" err="1"/>
              <a:t>svarar</a:t>
            </a:r>
            <a:r>
              <a:rPr lang="en-US" dirty="0"/>
              <a:t> och </a:t>
            </a:r>
            <a:r>
              <a:rPr lang="en-US" dirty="0" err="1"/>
              <a:t>skapar</a:t>
            </a:r>
            <a:r>
              <a:rPr lang="en-US" dirty="0"/>
              <a:t> </a:t>
            </a:r>
            <a:r>
              <a:rPr lang="en-US" dirty="0" err="1"/>
              <a:t>utifrån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Som </a:t>
            </a:r>
            <a:r>
              <a:rPr lang="en-US" dirty="0" err="1"/>
              <a:t>lärare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man </a:t>
            </a:r>
            <a:r>
              <a:rPr lang="en-US" dirty="0" err="1"/>
              <a:t>inte</a:t>
            </a:r>
            <a:r>
              <a:rPr lang="en-US" dirty="0"/>
              <a:t> bara </a:t>
            </a:r>
            <a:r>
              <a:rPr lang="en-US" dirty="0" err="1"/>
              <a:t>konstatera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AI </a:t>
            </a:r>
            <a:r>
              <a:rPr lang="en-US" dirty="0" err="1"/>
              <a:t>har</a:t>
            </a:r>
            <a:r>
              <a:rPr lang="en-US" dirty="0"/>
              <a:t> bias och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vidare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hur</a:t>
            </a:r>
            <a:r>
              <a:rPr lang="en-US" dirty="0"/>
              <a:t> </a:t>
            </a:r>
            <a:r>
              <a:rPr lang="en-US" dirty="0" err="1"/>
              <a:t>lär</a:t>
            </a:r>
            <a:r>
              <a:rPr lang="en-US" dirty="0"/>
              <a:t> jag </a:t>
            </a:r>
            <a:r>
              <a:rPr lang="en-US" dirty="0" err="1"/>
              <a:t>eleverna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granska</a:t>
            </a:r>
            <a:r>
              <a:rPr lang="en-US" dirty="0"/>
              <a:t> AI-bias? </a:t>
            </a:r>
          </a:p>
          <a:p>
            <a:endParaRPr lang="en-US" dirty="0"/>
          </a:p>
          <a:p>
            <a:r>
              <a:rPr lang="en-US" dirty="0"/>
              <a:t>Jag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färdigt</a:t>
            </a:r>
            <a:r>
              <a:rPr lang="en-US" dirty="0"/>
              <a:t> </a:t>
            </a:r>
            <a:r>
              <a:rPr lang="en-US" dirty="0" err="1"/>
              <a:t>svar</a:t>
            </a:r>
            <a:r>
              <a:rPr lang="en-US" dirty="0"/>
              <a:t>. Men jag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metod</a:t>
            </a:r>
            <a:r>
              <a:rPr lang="en-US" dirty="0"/>
              <a:t> jag </a:t>
            </a:r>
            <a:r>
              <a:rPr lang="en-US" dirty="0" err="1"/>
              <a:t>tror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. Och den ska jag dela med er nu.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Det </a:t>
            </a:r>
            <a:r>
              <a:rPr lang="en-US" dirty="0" err="1"/>
              <a:t>finns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metod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kallas</a:t>
            </a:r>
            <a:r>
              <a:rPr lang="en-US" dirty="0"/>
              <a:t> </a:t>
            </a:r>
            <a:r>
              <a:rPr lang="en-US" dirty="0" err="1"/>
              <a:t>algoritm</a:t>
            </a:r>
            <a:r>
              <a:rPr lang="en-US" dirty="0"/>
              <a:t>-audit.</a:t>
            </a:r>
          </a:p>
          <a:p>
            <a:endParaRPr lang="en-US" dirty="0"/>
          </a:p>
          <a:p>
            <a:r>
              <a:rPr lang="en-US" dirty="0"/>
              <a:t>Den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utvecklad</a:t>
            </a:r>
            <a:r>
              <a:rPr lang="en-US" dirty="0"/>
              <a:t> av Yasmin Kafai, professor vid Penn University. </a:t>
            </a:r>
          </a:p>
          <a:p>
            <a:endParaRPr lang="en-US" dirty="0"/>
          </a:p>
          <a:p>
            <a:r>
              <a:rPr lang="en-US" dirty="0"/>
              <a:t>Hon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forskat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hur</a:t>
            </a:r>
            <a:r>
              <a:rPr lang="en-US" dirty="0"/>
              <a:t> </a:t>
            </a:r>
            <a:r>
              <a:rPr lang="en-US" dirty="0" err="1"/>
              <a:t>unga</a:t>
            </a:r>
            <a:r>
              <a:rPr lang="en-US" dirty="0"/>
              <a:t> </a:t>
            </a:r>
            <a:r>
              <a:rPr lang="en-US" dirty="0" err="1"/>
              <a:t>människor</a:t>
            </a:r>
            <a:r>
              <a:rPr lang="en-US" dirty="0"/>
              <a:t> </a:t>
            </a:r>
            <a:r>
              <a:rPr lang="en-US" dirty="0" err="1"/>
              <a:t>förhåller</a:t>
            </a:r>
            <a:r>
              <a:rPr lang="en-US" dirty="0"/>
              <a:t> sig till </a:t>
            </a:r>
            <a:r>
              <a:rPr lang="en-US" dirty="0" err="1"/>
              <a:t>teknik</a:t>
            </a:r>
            <a:r>
              <a:rPr lang="en-US" dirty="0"/>
              <a:t>. Och de </a:t>
            </a:r>
            <a:r>
              <a:rPr lang="en-US" dirty="0" err="1"/>
              <a:t>senaste</a:t>
            </a:r>
            <a:r>
              <a:rPr lang="en-US" dirty="0"/>
              <a:t> </a:t>
            </a:r>
            <a:r>
              <a:rPr lang="en-US" dirty="0" err="1"/>
              <a:t>åren</a:t>
            </a:r>
            <a:r>
              <a:rPr lang="en-US" dirty="0"/>
              <a:t> </a:t>
            </a:r>
            <a:r>
              <a:rPr lang="en-US" dirty="0" err="1"/>
              <a:t>hur</a:t>
            </a:r>
            <a:r>
              <a:rPr lang="en-US" dirty="0"/>
              <a:t> </a:t>
            </a:r>
            <a:r>
              <a:rPr lang="en-US" dirty="0" err="1"/>
              <a:t>elever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granska</a:t>
            </a:r>
            <a:r>
              <a:rPr lang="en-US" dirty="0"/>
              <a:t> AI och </a:t>
            </a:r>
            <a:r>
              <a:rPr lang="en-US" dirty="0" err="1"/>
              <a:t>hitta</a:t>
            </a:r>
            <a:r>
              <a:rPr lang="en-US" dirty="0"/>
              <a:t> bias.</a:t>
            </a:r>
          </a:p>
          <a:p>
            <a:endParaRPr lang="en-US" dirty="0"/>
          </a:p>
          <a:p>
            <a:r>
              <a:rPr lang="en-US" dirty="0"/>
              <a:t>Det </a:t>
            </a:r>
            <a:r>
              <a:rPr lang="en-US" dirty="0" err="1"/>
              <a:t>fina</a:t>
            </a:r>
            <a:r>
              <a:rPr lang="en-US" dirty="0"/>
              <a:t> med </a:t>
            </a:r>
            <a:r>
              <a:rPr lang="en-US" dirty="0" err="1"/>
              <a:t>algoritm</a:t>
            </a:r>
            <a:r>
              <a:rPr lang="en-US" dirty="0"/>
              <a:t>-audit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den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kräver</a:t>
            </a:r>
            <a:r>
              <a:rPr lang="en-US" dirty="0"/>
              <a:t> </a:t>
            </a:r>
            <a:r>
              <a:rPr lang="en-US" dirty="0" err="1"/>
              <a:t>tekniska</a:t>
            </a:r>
            <a:r>
              <a:rPr lang="en-US" dirty="0"/>
              <a:t> </a:t>
            </a:r>
            <a:r>
              <a:rPr lang="en-US" dirty="0" err="1"/>
              <a:t>förkunskaper</a:t>
            </a:r>
            <a:r>
              <a:rPr lang="en-US" dirty="0"/>
              <a:t>. Man </a:t>
            </a:r>
            <a:r>
              <a:rPr lang="en-US" dirty="0" err="1"/>
              <a:t>behöver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förstå</a:t>
            </a:r>
            <a:r>
              <a:rPr lang="en-US" dirty="0"/>
              <a:t> </a:t>
            </a:r>
            <a:r>
              <a:rPr lang="en-US" dirty="0" err="1"/>
              <a:t>hur</a:t>
            </a:r>
            <a:r>
              <a:rPr lang="en-US" dirty="0"/>
              <a:t> AI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byggd</a:t>
            </a:r>
            <a:r>
              <a:rPr lang="en-US" dirty="0"/>
              <a:t>. Man </a:t>
            </a:r>
            <a:r>
              <a:rPr lang="en-US" dirty="0" err="1"/>
              <a:t>behöver</a:t>
            </a:r>
            <a:r>
              <a:rPr lang="en-US" dirty="0"/>
              <a:t> bara </a:t>
            </a:r>
            <a:r>
              <a:rPr lang="en-US" dirty="0" err="1"/>
              <a:t>vara</a:t>
            </a:r>
            <a:r>
              <a:rPr lang="en-US" dirty="0"/>
              <a:t> </a:t>
            </a:r>
            <a:r>
              <a:rPr lang="en-US" dirty="0" err="1"/>
              <a:t>systematisk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Låt</a:t>
            </a:r>
            <a:r>
              <a:rPr lang="en-US" dirty="0"/>
              <a:t> </a:t>
            </a:r>
            <a:r>
              <a:rPr lang="en-US" dirty="0" err="1"/>
              <a:t>oss</a:t>
            </a:r>
            <a:r>
              <a:rPr lang="en-US" dirty="0"/>
              <a:t> </a:t>
            </a:r>
            <a:r>
              <a:rPr lang="en-US" dirty="0" err="1"/>
              <a:t>kika</a:t>
            </a:r>
            <a:r>
              <a:rPr lang="en-US" dirty="0"/>
              <a:t> </a:t>
            </a:r>
            <a:r>
              <a:rPr lang="en-US" dirty="0" err="1"/>
              <a:t>närmare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vad</a:t>
            </a:r>
            <a:r>
              <a:rPr lang="en-US" dirty="0"/>
              <a:t> </a:t>
            </a:r>
            <a:r>
              <a:rPr lang="en-US" dirty="0" err="1"/>
              <a:t>metoden</a:t>
            </a:r>
            <a:r>
              <a:rPr lang="en-US" dirty="0"/>
              <a:t> </a:t>
            </a:r>
            <a:r>
              <a:rPr lang="en-US" dirty="0" err="1"/>
              <a:t>innebär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sv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TextBox 3"/>
          <p:cNvSpPr txBox="1"/>
          <p:nvPr/>
        </p:nvSpPr>
        <p:spPr>
          <a:xfrm>
            <a:off x="4190168" y="3071495"/>
            <a:ext cx="9907663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 är inte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4532" y="3819525"/>
            <a:ext cx="16638937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59"/>
              </a:lnSpc>
              <a:spcBef>
                <a:spcPct val="0"/>
              </a:spcBef>
            </a:pPr>
            <a:r>
              <a:rPr lang="en-US" sz="87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NEUTRALT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4532" y="5799174"/>
            <a:ext cx="1663893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r>
              <a:rPr lang="en-US" sz="4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11 JUNI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94582" y="4447588"/>
            <a:ext cx="13898835" cy="391759"/>
            <a:chOff x="0" y="0"/>
            <a:chExt cx="3660599" cy="1031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0599" cy="103179"/>
            </a:xfrm>
            <a:custGeom>
              <a:avLst/>
              <a:gdLst/>
              <a:ahLst/>
              <a:cxnLst/>
              <a:rect l="l" t="t" r="r" b="b"/>
              <a:pathLst>
                <a:path w="3660599" h="103179">
                  <a:moveTo>
                    <a:pt x="0" y="0"/>
                  </a:moveTo>
                  <a:lnTo>
                    <a:pt x="3660599" y="0"/>
                  </a:lnTo>
                  <a:lnTo>
                    <a:pt x="3660599" y="103179"/>
                  </a:lnTo>
                  <a:lnTo>
                    <a:pt x="0" y="1031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0599" cy="141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875378" y="3650299"/>
            <a:ext cx="1986392" cy="198639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33196" y="3650299"/>
            <a:ext cx="1986392" cy="198639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495825" y="3650299"/>
            <a:ext cx="1986392" cy="198639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008157" y="1204191"/>
            <a:ext cx="12271686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ALGORITHM AUDIT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75378" y="3891479"/>
            <a:ext cx="2051275" cy="135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75"/>
              </a:lnSpc>
              <a:spcBef>
                <a:spcPct val="0"/>
              </a:spcBef>
            </a:pPr>
            <a:r>
              <a:rPr lang="en-US" sz="791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90597" y="6074814"/>
            <a:ext cx="2955954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Ställ en hypotes: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Vad tror vi händer?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850895" y="6074814"/>
            <a:ext cx="3293105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Testa </a:t>
            </a:r>
            <a:r>
              <a:rPr lang="en-US" sz="2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systematiskt</a:t>
            </a:r>
            <a:r>
              <a:rPr lang="en-US" sz="2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Samma </a:t>
            </a:r>
            <a:r>
              <a:rPr lang="en-US" sz="2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fråga</a:t>
            </a:r>
            <a:r>
              <a:rPr lang="en-US" sz="2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små</a:t>
            </a:r>
            <a:r>
              <a:rPr lang="en-US" sz="2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variationer</a:t>
            </a:r>
            <a:endParaRPr lang="en-US" sz="2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619079" y="6074841"/>
            <a:ext cx="3403096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Observera</a:t>
            </a:r>
            <a:r>
              <a:rPr lang="en-US" sz="2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mönster</a:t>
            </a:r>
            <a:r>
              <a:rPr lang="en-US" sz="2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Vad ser vi </a:t>
            </a:r>
            <a:r>
              <a:rPr lang="en-US" sz="2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över</a:t>
            </a:r>
            <a:r>
              <a:rPr lang="en-US" sz="2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flera</a:t>
            </a:r>
            <a:r>
              <a:rPr lang="en-US" sz="2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tester?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022175" y="6074814"/>
            <a:ext cx="2955954" cy="131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Dra </a:t>
            </a:r>
            <a:r>
              <a:rPr lang="en-US" sz="2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slutsatser</a:t>
            </a:r>
            <a:r>
              <a:rPr lang="en-US" sz="2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Vad </a:t>
            </a:r>
            <a:r>
              <a:rPr lang="en-US" sz="2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betyder</a:t>
            </a:r>
            <a:r>
              <a:rPr lang="en-US" sz="2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mönstret</a:t>
            </a:r>
            <a:r>
              <a:rPr lang="en-US" sz="2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033196" y="3872429"/>
            <a:ext cx="2051275" cy="135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75"/>
              </a:lnSpc>
              <a:spcBef>
                <a:spcPct val="0"/>
              </a:spcBef>
            </a:pPr>
            <a:r>
              <a:rPr lang="en-US" sz="791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67944" y="3872429"/>
            <a:ext cx="1853042" cy="135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08017" lvl="1" indent="-854009" algn="l">
              <a:lnSpc>
                <a:spcPts val="11075"/>
              </a:lnSpc>
              <a:spcBef>
                <a:spcPct val="0"/>
              </a:spcBef>
              <a:buAutoNum type="arabicPeriod"/>
            </a:pPr>
            <a:endParaRPr dirty="0"/>
          </a:p>
        </p:txBody>
      </p:sp>
      <p:grpSp>
        <p:nvGrpSpPr>
          <p:cNvPr id="8" name="Group 8"/>
          <p:cNvGrpSpPr/>
          <p:nvPr/>
        </p:nvGrpSpPr>
        <p:grpSpPr>
          <a:xfrm>
            <a:off x="6343904" y="3650272"/>
            <a:ext cx="1986393" cy="1986392"/>
            <a:chOff x="0" y="0"/>
            <a:chExt cx="812800" cy="812800"/>
          </a:xfrm>
        </p:grpSpPr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sv-SE" dirty="0"/>
            </a:p>
          </p:txBody>
        </p:sp>
      </p:grpSp>
      <p:sp>
        <p:nvSpPr>
          <p:cNvPr id="29" name="TextBox 18">
            <a:extLst>
              <a:ext uri="{FF2B5EF4-FFF2-40B4-BE49-F238E27FC236}">
                <a16:creationId xmlns:a16="http://schemas.microsoft.com/office/drawing/2014/main" id="{B1CC0662-C775-8F25-2AC2-66D5C2EB018D}"/>
              </a:ext>
            </a:extLst>
          </p:cNvPr>
          <p:cNvSpPr txBox="1"/>
          <p:nvPr/>
        </p:nvSpPr>
        <p:spPr>
          <a:xfrm>
            <a:off x="6378445" y="3921096"/>
            <a:ext cx="2051275" cy="135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75"/>
              </a:lnSpc>
              <a:spcBef>
                <a:spcPct val="0"/>
              </a:spcBef>
            </a:pPr>
            <a:r>
              <a:rPr lang="en-US" sz="791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8F29AA8E-628F-8D81-DABF-89694351085C}"/>
              </a:ext>
            </a:extLst>
          </p:cNvPr>
          <p:cNvSpPr txBox="1"/>
          <p:nvPr/>
        </p:nvSpPr>
        <p:spPr>
          <a:xfrm>
            <a:off x="13495825" y="3919467"/>
            <a:ext cx="2051275" cy="135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75"/>
              </a:lnSpc>
              <a:spcBef>
                <a:spcPct val="0"/>
              </a:spcBef>
            </a:pPr>
            <a:r>
              <a:rPr lang="en-US" sz="791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07815" y="2944607"/>
            <a:ext cx="3641042" cy="364104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39143" y="2944607"/>
            <a:ext cx="3641042" cy="36410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sv-SE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58893" y="2648008"/>
            <a:ext cx="4304680" cy="4234239"/>
          </a:xfrm>
          <a:custGeom>
            <a:avLst/>
            <a:gdLst/>
            <a:ahLst/>
            <a:cxnLst/>
            <a:rect l="l" t="t" r="r" b="b"/>
            <a:pathLst>
              <a:path w="4304680" h="4234239">
                <a:moveTo>
                  <a:pt x="0" y="0"/>
                </a:moveTo>
                <a:lnTo>
                  <a:pt x="4304680" y="0"/>
                </a:lnTo>
                <a:lnTo>
                  <a:pt x="4304680" y="4234240"/>
                </a:lnTo>
                <a:lnTo>
                  <a:pt x="0" y="4234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9" name="TextBox 9"/>
          <p:cNvSpPr txBox="1"/>
          <p:nvPr/>
        </p:nvSpPr>
        <p:spPr>
          <a:xfrm>
            <a:off x="2511233" y="940228"/>
            <a:ext cx="14055819" cy="1130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</a:pPr>
            <a:r>
              <a:rPr lang="en-US" sz="79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KLASSRUMSEXEMPEL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73751" y="7159251"/>
            <a:ext cx="10940498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Fråga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Båda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sitter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rättsal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idag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Vad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tror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har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hänt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Vilken roll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har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97778" y="4044403"/>
            <a:ext cx="2461116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Maria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35 </a:t>
            </a:r>
            <a:r>
              <a:rPr lang="en-US" sz="39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år</a:t>
            </a:r>
            <a:endParaRPr lang="en-US" sz="3999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129106" y="4044403"/>
            <a:ext cx="2461116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Ahmed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35 </a:t>
            </a:r>
            <a:r>
              <a:rPr lang="en-US" sz="39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år</a:t>
            </a:r>
            <a:endParaRPr lang="en-US" sz="3999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3945978"/>
            <a:ext cx="3288540" cy="158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5" lvl="1" indent="-323852" algn="l">
              <a:lnSpc>
                <a:spcPts val="4200"/>
              </a:lnSpc>
              <a:buAutoNum type="arabicPeriod"/>
            </a:pPr>
            <a:r>
              <a:rPr lang="en-US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Vittne</a:t>
            </a:r>
            <a:endParaRPr lang="en-US"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47705" lvl="1" indent="-323852" algn="l">
              <a:lnSpc>
                <a:spcPts val="4200"/>
              </a:lnSpc>
              <a:buAutoNum type="arabicPeriod"/>
            </a:pPr>
            <a:r>
              <a:rPr lang="en-US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Domare</a:t>
            </a:r>
            <a:endParaRPr lang="en-US"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47705" lvl="1" indent="-323852" algn="l">
              <a:lnSpc>
                <a:spcPts val="4200"/>
              </a:lnSpc>
              <a:buAutoNum type="arabicPeriod"/>
            </a:pPr>
            <a:r>
              <a:rPr lang="en-US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Åhörare</a:t>
            </a:r>
            <a:endParaRPr lang="en-US"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627860" y="2648008"/>
            <a:ext cx="4304680" cy="4234239"/>
          </a:xfrm>
          <a:custGeom>
            <a:avLst/>
            <a:gdLst/>
            <a:ahLst/>
            <a:cxnLst/>
            <a:rect l="l" t="t" r="r" b="b"/>
            <a:pathLst>
              <a:path w="4304680" h="4234239">
                <a:moveTo>
                  <a:pt x="0" y="0"/>
                </a:moveTo>
                <a:lnTo>
                  <a:pt x="4304680" y="0"/>
                </a:lnTo>
                <a:lnTo>
                  <a:pt x="4304680" y="4234240"/>
                </a:lnTo>
                <a:lnTo>
                  <a:pt x="0" y="4234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 dirty="0"/>
          </a:p>
        </p:txBody>
      </p:sp>
      <p:sp>
        <p:nvSpPr>
          <p:cNvPr id="15" name="TextBox 15"/>
          <p:cNvSpPr txBox="1"/>
          <p:nvPr/>
        </p:nvSpPr>
        <p:spPr>
          <a:xfrm>
            <a:off x="14297667" y="3945978"/>
            <a:ext cx="3288540" cy="158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5" lvl="1" indent="-323852" algn="l">
              <a:lnSpc>
                <a:spcPts val="4200"/>
              </a:lnSpc>
              <a:buAutoNum type="arabicPeriod"/>
            </a:pPr>
            <a:r>
              <a:rPr lang="en-US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Åtalad</a:t>
            </a:r>
            <a:endParaRPr lang="en-US"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47705" lvl="1" indent="-323852" algn="l">
              <a:lnSpc>
                <a:spcPts val="4200"/>
              </a:lnSpc>
              <a:buAutoNum type="arabicPeriod"/>
            </a:pPr>
            <a:r>
              <a:rPr lang="en-US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Advokat</a:t>
            </a:r>
            <a:endParaRPr lang="en-US"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47705" lvl="1" indent="-323852" algn="l">
              <a:lnSpc>
                <a:spcPts val="4200"/>
              </a:lnSpc>
              <a:buAutoNum type="arabicPeriod"/>
            </a:pPr>
            <a:r>
              <a:rPr lang="en-US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Vittne</a:t>
            </a:r>
            <a:endParaRPr lang="en-US"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3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30632" y="766831"/>
            <a:ext cx="13626736" cy="24578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4017199" y="5297421"/>
            <a:ext cx="10253602" cy="452518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>
            <a:off x="5111583" y="2744015"/>
            <a:ext cx="7071499" cy="2979411"/>
          </a:xfrm>
          <a:custGeom>
            <a:avLst/>
            <a:gdLst/>
            <a:ahLst/>
            <a:cxnLst/>
            <a:rect l="l" t="t" r="r" b="b"/>
            <a:pathLst>
              <a:path w="7071499" h="2979411">
                <a:moveTo>
                  <a:pt x="0" y="0"/>
                </a:moveTo>
                <a:lnTo>
                  <a:pt x="7071499" y="0"/>
                </a:lnTo>
                <a:lnTo>
                  <a:pt x="7071499" y="2979411"/>
                </a:lnTo>
                <a:lnTo>
                  <a:pt x="0" y="2979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7659" t="-77396" r="-42642" b="-76670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>
            <a:off x="8150153" y="7086567"/>
            <a:ext cx="1458585" cy="149505"/>
          </a:xfrm>
          <a:custGeom>
            <a:avLst/>
            <a:gdLst/>
            <a:ahLst/>
            <a:cxnLst/>
            <a:rect l="l" t="t" r="r" b="b"/>
            <a:pathLst>
              <a:path w="1458585" h="149505">
                <a:moveTo>
                  <a:pt x="0" y="0"/>
                </a:moveTo>
                <a:lnTo>
                  <a:pt x="1458586" y="0"/>
                </a:lnTo>
                <a:lnTo>
                  <a:pt x="1458586" y="149505"/>
                </a:lnTo>
                <a:lnTo>
                  <a:pt x="0" y="1495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30632" y="766831"/>
            <a:ext cx="13626736" cy="24578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2561504" y="6057841"/>
            <a:ext cx="13164991" cy="318654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 dirty="0"/>
          </a:p>
        </p:txBody>
      </p:sp>
      <p:sp>
        <p:nvSpPr>
          <p:cNvPr id="4" name="Freeform 4"/>
          <p:cNvSpPr/>
          <p:nvPr/>
        </p:nvSpPr>
        <p:spPr>
          <a:xfrm>
            <a:off x="6153448" y="3575900"/>
            <a:ext cx="5981104" cy="2130700"/>
          </a:xfrm>
          <a:custGeom>
            <a:avLst/>
            <a:gdLst/>
            <a:ahLst/>
            <a:cxnLst/>
            <a:rect l="l" t="t" r="r" b="b"/>
            <a:pathLst>
              <a:path w="5981104" h="2130700">
                <a:moveTo>
                  <a:pt x="0" y="0"/>
                </a:moveTo>
                <a:lnTo>
                  <a:pt x="5981104" y="0"/>
                </a:lnTo>
                <a:lnTo>
                  <a:pt x="5981104" y="2130700"/>
                </a:lnTo>
                <a:lnTo>
                  <a:pt x="0" y="2130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7571" b="-30328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>
            <a:off x="10904034" y="6664667"/>
            <a:ext cx="1384439" cy="141905"/>
          </a:xfrm>
          <a:custGeom>
            <a:avLst/>
            <a:gdLst/>
            <a:ahLst/>
            <a:cxnLst/>
            <a:rect l="l" t="t" r="r" b="b"/>
            <a:pathLst>
              <a:path w="1384439" h="141905">
                <a:moveTo>
                  <a:pt x="0" y="0"/>
                </a:moveTo>
                <a:lnTo>
                  <a:pt x="1384439" y="0"/>
                </a:lnTo>
                <a:lnTo>
                  <a:pt x="1384439" y="141905"/>
                </a:lnTo>
                <a:lnTo>
                  <a:pt x="0" y="1419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30632" y="766831"/>
            <a:ext cx="13626736" cy="24578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2636512" y="6025539"/>
            <a:ext cx="13014974" cy="3619790"/>
          </a:xfrm>
          <a:prstGeom prst="roundRect">
            <a:avLst/>
          </a:prstGeom>
          <a:blipFill>
            <a:blip r:embed="rId4"/>
            <a:stretch>
              <a:fillRect t="-7564" r="-3403" b="-16520"/>
            </a:stretch>
          </a:blipFill>
        </p:spPr>
        <p:txBody>
          <a:bodyPr/>
          <a:lstStyle/>
          <a:p>
            <a:endParaRPr lang="sv-SE" dirty="0"/>
          </a:p>
        </p:txBody>
      </p:sp>
      <p:sp>
        <p:nvSpPr>
          <p:cNvPr id="4" name="Freeform 4"/>
          <p:cNvSpPr/>
          <p:nvPr/>
        </p:nvSpPr>
        <p:spPr>
          <a:xfrm>
            <a:off x="5970303" y="3446179"/>
            <a:ext cx="6347393" cy="2357840"/>
          </a:xfrm>
          <a:custGeom>
            <a:avLst/>
            <a:gdLst/>
            <a:ahLst/>
            <a:cxnLst/>
            <a:rect l="l" t="t" r="r" b="b"/>
            <a:pathLst>
              <a:path w="6347393" h="2357840">
                <a:moveTo>
                  <a:pt x="0" y="0"/>
                </a:moveTo>
                <a:lnTo>
                  <a:pt x="6347394" y="0"/>
                </a:lnTo>
                <a:lnTo>
                  <a:pt x="6347394" y="2357840"/>
                </a:lnTo>
                <a:lnTo>
                  <a:pt x="0" y="2357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593" b="-23993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>
            <a:off x="9952014" y="7162853"/>
            <a:ext cx="1384439" cy="141905"/>
          </a:xfrm>
          <a:custGeom>
            <a:avLst/>
            <a:gdLst/>
            <a:ahLst/>
            <a:cxnLst/>
            <a:rect l="l" t="t" r="r" b="b"/>
            <a:pathLst>
              <a:path w="1384439" h="141905">
                <a:moveTo>
                  <a:pt x="0" y="0"/>
                </a:moveTo>
                <a:lnTo>
                  <a:pt x="1384439" y="0"/>
                </a:lnTo>
                <a:lnTo>
                  <a:pt x="1384439" y="141905"/>
                </a:lnTo>
                <a:lnTo>
                  <a:pt x="0" y="1419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9865" y="733557"/>
            <a:ext cx="13428269" cy="246780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3605571" y="5002331"/>
            <a:ext cx="11076857" cy="49477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>
            <a:off x="5111583" y="2744015"/>
            <a:ext cx="7071499" cy="2979411"/>
          </a:xfrm>
          <a:custGeom>
            <a:avLst/>
            <a:gdLst/>
            <a:ahLst/>
            <a:cxnLst/>
            <a:rect l="l" t="t" r="r" b="b"/>
            <a:pathLst>
              <a:path w="7071499" h="2979411">
                <a:moveTo>
                  <a:pt x="0" y="0"/>
                </a:moveTo>
                <a:lnTo>
                  <a:pt x="7071499" y="0"/>
                </a:lnTo>
                <a:lnTo>
                  <a:pt x="7071499" y="2979411"/>
                </a:lnTo>
                <a:lnTo>
                  <a:pt x="0" y="2979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7659" t="-77396" r="-42642" b="-76670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>
            <a:off x="4606538" y="6489193"/>
            <a:ext cx="2359221" cy="241820"/>
          </a:xfrm>
          <a:custGeom>
            <a:avLst/>
            <a:gdLst/>
            <a:ahLst/>
            <a:cxnLst/>
            <a:rect l="l" t="t" r="r" b="b"/>
            <a:pathLst>
              <a:path w="2359221" h="241820">
                <a:moveTo>
                  <a:pt x="0" y="0"/>
                </a:moveTo>
                <a:lnTo>
                  <a:pt x="2359221" y="0"/>
                </a:lnTo>
                <a:lnTo>
                  <a:pt x="2359221" y="241821"/>
                </a:lnTo>
                <a:lnTo>
                  <a:pt x="0" y="2418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9865" y="733557"/>
            <a:ext cx="13428269" cy="246780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2209800" y="6057930"/>
            <a:ext cx="14098957" cy="2786355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 dirty="0"/>
          </a:p>
        </p:txBody>
      </p:sp>
      <p:sp>
        <p:nvSpPr>
          <p:cNvPr id="4" name="Freeform 4"/>
          <p:cNvSpPr/>
          <p:nvPr/>
        </p:nvSpPr>
        <p:spPr>
          <a:xfrm>
            <a:off x="6153448" y="3574716"/>
            <a:ext cx="5981104" cy="2130700"/>
          </a:xfrm>
          <a:custGeom>
            <a:avLst/>
            <a:gdLst/>
            <a:ahLst/>
            <a:cxnLst/>
            <a:rect l="l" t="t" r="r" b="b"/>
            <a:pathLst>
              <a:path w="5981104" h="2130700">
                <a:moveTo>
                  <a:pt x="0" y="0"/>
                </a:moveTo>
                <a:lnTo>
                  <a:pt x="5981104" y="0"/>
                </a:lnTo>
                <a:lnTo>
                  <a:pt x="5981104" y="2130700"/>
                </a:lnTo>
                <a:lnTo>
                  <a:pt x="0" y="2130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7571" b="-30328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>
            <a:off x="9479344" y="6737527"/>
            <a:ext cx="1715456" cy="175834"/>
          </a:xfrm>
          <a:custGeom>
            <a:avLst/>
            <a:gdLst/>
            <a:ahLst/>
            <a:cxnLst/>
            <a:rect l="l" t="t" r="r" b="b"/>
            <a:pathLst>
              <a:path w="1715456" h="175834">
                <a:moveTo>
                  <a:pt x="0" y="0"/>
                </a:moveTo>
                <a:lnTo>
                  <a:pt x="1715456" y="0"/>
                </a:lnTo>
                <a:lnTo>
                  <a:pt x="1715456" y="175834"/>
                </a:lnTo>
                <a:lnTo>
                  <a:pt x="0" y="1758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9865" y="733557"/>
            <a:ext cx="13428269" cy="246780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5970303" y="3446179"/>
            <a:ext cx="6347393" cy="2357840"/>
          </a:xfrm>
          <a:custGeom>
            <a:avLst/>
            <a:gdLst/>
            <a:ahLst/>
            <a:cxnLst/>
            <a:rect l="l" t="t" r="r" b="b"/>
            <a:pathLst>
              <a:path w="6347393" h="2357840">
                <a:moveTo>
                  <a:pt x="0" y="0"/>
                </a:moveTo>
                <a:lnTo>
                  <a:pt x="6347394" y="0"/>
                </a:lnTo>
                <a:lnTo>
                  <a:pt x="6347394" y="2357840"/>
                </a:lnTo>
                <a:lnTo>
                  <a:pt x="0" y="2357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593" b="-23993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>
            <a:off x="2667000" y="6048835"/>
            <a:ext cx="13428269" cy="3696642"/>
          </a:xfrm>
          <a:prstGeom prst="roundRect">
            <a:avLst/>
          </a:prstGeom>
          <a:blipFill>
            <a:blip r:embed="rId5"/>
            <a:stretch>
              <a:fillRect l="-797" t="-11584" r="-797" b="-11584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>
            <a:off x="9503149" y="6941865"/>
            <a:ext cx="1546031" cy="158468"/>
          </a:xfrm>
          <a:custGeom>
            <a:avLst/>
            <a:gdLst/>
            <a:ahLst/>
            <a:cxnLst/>
            <a:rect l="l" t="t" r="r" b="b"/>
            <a:pathLst>
              <a:path w="1546031" h="158468">
                <a:moveTo>
                  <a:pt x="0" y="0"/>
                </a:moveTo>
                <a:lnTo>
                  <a:pt x="1546030" y="0"/>
                </a:lnTo>
                <a:lnTo>
                  <a:pt x="1546030" y="158468"/>
                </a:lnTo>
                <a:lnTo>
                  <a:pt x="0" y="1584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TextBox 3"/>
          <p:cNvSpPr txBox="1"/>
          <p:nvPr/>
        </p:nvSpPr>
        <p:spPr>
          <a:xfrm>
            <a:off x="1312087" y="6931469"/>
            <a:ext cx="15663826" cy="278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VARFÖR ANTOG VI </a:t>
            </a:r>
          </a:p>
          <a:p>
            <a:pPr marL="0" lvl="0" indent="0" algn="ctr">
              <a:lnSpc>
                <a:spcPts val="112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SAMMA SAK SOM AI?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734"/>
            <a:ext cx="18283141" cy="10289734"/>
          </a:xfrm>
          <a:custGeom>
            <a:avLst/>
            <a:gdLst/>
            <a:ahLst/>
            <a:cxnLst/>
            <a:rect l="l" t="t" r="r" b="b"/>
            <a:pathLst>
              <a:path w="18283141" h="10289734">
                <a:moveTo>
                  <a:pt x="0" y="0"/>
                </a:moveTo>
                <a:lnTo>
                  <a:pt x="18283141" y="0"/>
                </a:lnTo>
                <a:lnTo>
                  <a:pt x="18283141" y="10289734"/>
                </a:lnTo>
                <a:lnTo>
                  <a:pt x="0" y="10289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0" y="-1969048"/>
            <a:ext cx="18288000" cy="13732625"/>
          </a:xfrm>
          <a:custGeom>
            <a:avLst/>
            <a:gdLst/>
            <a:ahLst/>
            <a:cxnLst/>
            <a:rect l="l" t="t" r="r" b="b"/>
            <a:pathLst>
              <a:path w="18288000" h="13732625">
                <a:moveTo>
                  <a:pt x="0" y="0"/>
                </a:moveTo>
                <a:lnTo>
                  <a:pt x="18288000" y="0"/>
                </a:lnTo>
                <a:lnTo>
                  <a:pt x="18288000" y="13732626"/>
                </a:lnTo>
                <a:lnTo>
                  <a:pt x="0" y="137326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>
            <a:off x="12377783" y="4897265"/>
            <a:ext cx="6666839" cy="9088235"/>
          </a:xfrm>
          <a:custGeom>
            <a:avLst/>
            <a:gdLst/>
            <a:ahLst/>
            <a:cxnLst/>
            <a:rect l="l" t="t" r="r" b="b"/>
            <a:pathLst>
              <a:path w="6666839" h="9088235">
                <a:moveTo>
                  <a:pt x="0" y="0"/>
                </a:moveTo>
                <a:lnTo>
                  <a:pt x="6666839" y="0"/>
                </a:lnTo>
                <a:lnTo>
                  <a:pt x="6666839" y="9088236"/>
                </a:lnTo>
                <a:lnTo>
                  <a:pt x="0" y="90882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>
            <a:off x="13622193" y="7075695"/>
            <a:ext cx="895734" cy="895734"/>
          </a:xfrm>
          <a:custGeom>
            <a:avLst/>
            <a:gdLst/>
            <a:ahLst/>
            <a:cxnLst/>
            <a:rect l="l" t="t" r="r" b="b"/>
            <a:pathLst>
              <a:path w="895734" h="895734">
                <a:moveTo>
                  <a:pt x="0" y="0"/>
                </a:moveTo>
                <a:lnTo>
                  <a:pt x="895734" y="0"/>
                </a:lnTo>
                <a:lnTo>
                  <a:pt x="895734" y="895734"/>
                </a:lnTo>
                <a:lnTo>
                  <a:pt x="0" y="8957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/>
          <p:cNvSpPr/>
          <p:nvPr/>
        </p:nvSpPr>
        <p:spPr>
          <a:xfrm>
            <a:off x="13623899" y="8066679"/>
            <a:ext cx="895734" cy="895734"/>
          </a:xfrm>
          <a:custGeom>
            <a:avLst/>
            <a:gdLst/>
            <a:ahLst/>
            <a:cxnLst/>
            <a:rect l="l" t="t" r="r" b="b"/>
            <a:pathLst>
              <a:path w="895734" h="895734">
                <a:moveTo>
                  <a:pt x="0" y="0"/>
                </a:moveTo>
                <a:lnTo>
                  <a:pt x="895734" y="0"/>
                </a:lnTo>
                <a:lnTo>
                  <a:pt x="895734" y="895734"/>
                </a:lnTo>
                <a:lnTo>
                  <a:pt x="0" y="8957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13616163" y="9053507"/>
            <a:ext cx="901764" cy="901764"/>
          </a:xfrm>
          <a:custGeom>
            <a:avLst/>
            <a:gdLst/>
            <a:ahLst/>
            <a:cxnLst/>
            <a:rect l="l" t="t" r="r" b="b"/>
            <a:pathLst>
              <a:path w="901764" h="901764">
                <a:moveTo>
                  <a:pt x="0" y="0"/>
                </a:moveTo>
                <a:lnTo>
                  <a:pt x="901764" y="0"/>
                </a:lnTo>
                <a:lnTo>
                  <a:pt x="901764" y="901764"/>
                </a:lnTo>
                <a:lnTo>
                  <a:pt x="0" y="9017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TextBox 8"/>
          <p:cNvSpPr txBox="1"/>
          <p:nvPr/>
        </p:nvSpPr>
        <p:spPr>
          <a:xfrm>
            <a:off x="13875987" y="9145675"/>
            <a:ext cx="382116" cy="490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6"/>
              </a:lnSpc>
              <a:spcBef>
                <a:spcPct val="0"/>
              </a:spcBef>
            </a:pPr>
            <a:r>
              <a:rPr lang="en-US" sz="2800" b="1" spc="24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in</a:t>
            </a:r>
          </a:p>
        </p:txBody>
      </p:sp>
      <p:sp>
        <p:nvSpPr>
          <p:cNvPr id="9" name="Freeform 9"/>
          <p:cNvSpPr/>
          <p:nvPr/>
        </p:nvSpPr>
        <p:spPr>
          <a:xfrm>
            <a:off x="13768976" y="9173097"/>
            <a:ext cx="596139" cy="596139"/>
          </a:xfrm>
          <a:custGeom>
            <a:avLst/>
            <a:gdLst/>
            <a:ahLst/>
            <a:cxnLst/>
            <a:rect l="l" t="t" r="r" b="b"/>
            <a:pathLst>
              <a:path w="596139" h="596139">
                <a:moveTo>
                  <a:pt x="0" y="0"/>
                </a:moveTo>
                <a:lnTo>
                  <a:pt x="596139" y="0"/>
                </a:lnTo>
                <a:lnTo>
                  <a:pt x="596139" y="596139"/>
                </a:lnTo>
                <a:lnTo>
                  <a:pt x="0" y="5961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sv-SE"/>
          </a:p>
        </p:txBody>
      </p:sp>
      <p:sp>
        <p:nvSpPr>
          <p:cNvPr id="10" name="Freeform 10"/>
          <p:cNvSpPr/>
          <p:nvPr/>
        </p:nvSpPr>
        <p:spPr>
          <a:xfrm>
            <a:off x="13622193" y="6083005"/>
            <a:ext cx="897440" cy="897440"/>
          </a:xfrm>
          <a:custGeom>
            <a:avLst/>
            <a:gdLst/>
            <a:ahLst/>
            <a:cxnLst/>
            <a:rect l="l" t="t" r="r" b="b"/>
            <a:pathLst>
              <a:path w="897440" h="897440">
                <a:moveTo>
                  <a:pt x="0" y="0"/>
                </a:moveTo>
                <a:lnTo>
                  <a:pt x="897440" y="0"/>
                </a:lnTo>
                <a:lnTo>
                  <a:pt x="897440" y="897440"/>
                </a:lnTo>
                <a:lnTo>
                  <a:pt x="0" y="8974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1" name="TextBox 11"/>
          <p:cNvSpPr txBox="1"/>
          <p:nvPr/>
        </p:nvSpPr>
        <p:spPr>
          <a:xfrm>
            <a:off x="8639240" y="2104365"/>
            <a:ext cx="7477086" cy="474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7620" lvl="1" indent="-298810" algn="l">
              <a:lnSpc>
                <a:spcPts val="3875"/>
              </a:lnSpc>
              <a:spcBef>
                <a:spcPct val="0"/>
              </a:spcBef>
              <a:buAutoNum type="arabicPeriod"/>
            </a:pPr>
            <a:r>
              <a:rPr lang="en-US" sz="2768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Visa bias för era </a:t>
            </a:r>
            <a:r>
              <a:rPr lang="en-US" sz="2768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elever</a:t>
            </a:r>
            <a:endParaRPr lang="en-US" sz="2768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486697" y="770865"/>
            <a:ext cx="1117380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</a:pPr>
            <a:r>
              <a:rPr lang="en-US" sz="6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TRE KONKRETA STEG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39240" y="3217396"/>
            <a:ext cx="8009229" cy="474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7620" lvl="1" indent="-298810" algn="l">
              <a:lnSpc>
                <a:spcPts val="3875"/>
              </a:lnSpc>
              <a:spcBef>
                <a:spcPct val="0"/>
              </a:spcBef>
              <a:buAutoNum type="arabicPeriod"/>
            </a:pPr>
            <a:r>
              <a:rPr lang="en-US" sz="2768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768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Lär</a:t>
            </a:r>
            <a:r>
              <a:rPr lang="en-US" sz="2768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768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eleverna</a:t>
            </a:r>
            <a:r>
              <a:rPr lang="en-US" sz="2768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768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algoritm</a:t>
            </a:r>
            <a:r>
              <a:rPr lang="en-US" sz="2768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-audit </a:t>
            </a:r>
            <a:r>
              <a:rPr lang="en-US" sz="2768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som</a:t>
            </a:r>
            <a:r>
              <a:rPr lang="en-US" sz="2768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768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metod</a:t>
            </a:r>
            <a:endParaRPr lang="en-US" sz="2768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639240" y="4330427"/>
            <a:ext cx="7477086" cy="95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7620" lvl="1" indent="-298810" algn="l">
              <a:lnSpc>
                <a:spcPts val="3875"/>
              </a:lnSpc>
              <a:spcBef>
                <a:spcPct val="0"/>
              </a:spcBef>
              <a:buAutoNum type="arabicPeriod"/>
            </a:pPr>
            <a:r>
              <a:rPr lang="en-US" sz="2768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Skapa </a:t>
            </a:r>
            <a:r>
              <a:rPr lang="en-US" sz="2768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</a:t>
            </a:r>
            <a:r>
              <a:rPr lang="en-US" sz="2768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768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pedagogisk</a:t>
            </a:r>
            <a:r>
              <a:rPr lang="en-US" sz="2768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768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fälla</a:t>
            </a:r>
            <a:r>
              <a:rPr lang="en-US" sz="2768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för </a:t>
            </a:r>
            <a:r>
              <a:rPr lang="en-US" sz="2768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verklige</a:t>
            </a:r>
            <a:r>
              <a:rPr lang="en-US" sz="2768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768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lärande</a:t>
            </a:r>
            <a:endParaRPr lang="en-US" sz="2768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759716" y="7301268"/>
            <a:ext cx="6502015" cy="356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1"/>
              </a:lnSpc>
              <a:spcBef>
                <a:spcPct val="0"/>
              </a:spcBef>
            </a:pPr>
            <a:r>
              <a:rPr lang="en-US" sz="209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info@aieducation.se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59716" y="8317297"/>
            <a:ext cx="6502015" cy="356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1"/>
              </a:lnSpc>
              <a:spcBef>
                <a:spcPct val="0"/>
              </a:spcBef>
            </a:pPr>
            <a:r>
              <a:rPr lang="en-US" sz="209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aieducation.se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59716" y="9266340"/>
            <a:ext cx="6502015" cy="356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1"/>
              </a:lnSpc>
              <a:spcBef>
                <a:spcPct val="0"/>
              </a:spcBef>
            </a:pPr>
            <a:r>
              <a:rPr lang="en-US" sz="209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Nima Zaerzadeh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759716" y="6354320"/>
            <a:ext cx="6502015" cy="356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1"/>
              </a:lnSpc>
              <a:spcBef>
                <a:spcPct val="0"/>
              </a:spcBef>
            </a:pPr>
            <a:r>
              <a:rPr lang="en-US" sz="209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www.aieducation.se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59" y="0"/>
            <a:ext cx="18283141" cy="10289734"/>
          </a:xfrm>
          <a:custGeom>
            <a:avLst/>
            <a:gdLst/>
            <a:ahLst/>
            <a:cxnLst/>
            <a:rect l="l" t="t" r="r" b="b"/>
            <a:pathLst>
              <a:path w="18283141" h="10289734">
                <a:moveTo>
                  <a:pt x="0" y="0"/>
                </a:moveTo>
                <a:lnTo>
                  <a:pt x="18283141" y="0"/>
                </a:lnTo>
                <a:lnTo>
                  <a:pt x="18283141" y="10289734"/>
                </a:lnTo>
                <a:lnTo>
                  <a:pt x="0" y="10289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TextBox 3"/>
          <p:cNvSpPr txBox="1"/>
          <p:nvPr/>
        </p:nvSpPr>
        <p:spPr>
          <a:xfrm>
            <a:off x="1028700" y="4106211"/>
            <a:ext cx="8025488" cy="278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Syftar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på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situationer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där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AI </a:t>
            </a: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uppvisar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fördomar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eller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partiskhet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vilket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leder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till </a:t>
            </a: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orättvisa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eller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skeva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resultat</a:t>
            </a:r>
            <a:r>
              <a:rPr lang="en-US" sz="3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021065"/>
            <a:ext cx="7163146" cy="121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39"/>
              </a:lnSpc>
              <a:spcBef>
                <a:spcPct val="0"/>
              </a:spcBef>
            </a:pPr>
            <a:r>
              <a:rPr lang="en-US" sz="70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Vad </a:t>
            </a:r>
            <a:r>
              <a:rPr lang="en-US" sz="70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är</a:t>
            </a:r>
            <a:r>
              <a:rPr lang="en-US" sz="70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AI-bias?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7608" y="811977"/>
            <a:ext cx="8676392" cy="265617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9462658" y="811977"/>
            <a:ext cx="8825342" cy="2656171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>
            <a:off x="11584189" y="3895358"/>
            <a:ext cx="4582280" cy="57278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" name="Freeform 5"/>
          <p:cNvSpPr/>
          <p:nvPr/>
        </p:nvSpPr>
        <p:spPr>
          <a:xfrm>
            <a:off x="2576652" y="3895358"/>
            <a:ext cx="4458303" cy="557287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84189" y="3895358"/>
            <a:ext cx="4582280" cy="572785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2576652" y="3895358"/>
            <a:ext cx="4458303" cy="557287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>
            <a:off x="284811" y="852546"/>
            <a:ext cx="8632267" cy="215161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v-SE" dirty="0"/>
          </a:p>
        </p:txBody>
      </p:sp>
      <p:sp>
        <p:nvSpPr>
          <p:cNvPr id="5" name="Freeform 5"/>
          <p:cNvSpPr/>
          <p:nvPr/>
        </p:nvSpPr>
        <p:spPr>
          <a:xfrm>
            <a:off x="9363330" y="605923"/>
            <a:ext cx="8481217" cy="2644858"/>
          </a:xfrm>
          <a:prstGeom prst="roundRect">
            <a:avLst/>
          </a:prstGeom>
          <a:blipFill>
            <a:blip r:embed="rId6"/>
            <a:stretch>
              <a:fillRect b="-18443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6" name="Freeform 6"/>
          <p:cNvSpPr/>
          <p:nvPr/>
        </p:nvSpPr>
        <p:spPr>
          <a:xfrm>
            <a:off x="451810" y="2678159"/>
            <a:ext cx="2124842" cy="217796"/>
          </a:xfrm>
          <a:custGeom>
            <a:avLst/>
            <a:gdLst/>
            <a:ahLst/>
            <a:cxnLst/>
            <a:rect l="l" t="t" r="r" b="b"/>
            <a:pathLst>
              <a:path w="2124842" h="217796">
                <a:moveTo>
                  <a:pt x="0" y="0"/>
                </a:moveTo>
                <a:lnTo>
                  <a:pt x="2124842" y="0"/>
                </a:lnTo>
                <a:lnTo>
                  <a:pt x="2124842" y="217796"/>
                </a:lnTo>
                <a:lnTo>
                  <a:pt x="0" y="2177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15437176" y="2554487"/>
            <a:ext cx="2268975" cy="232570"/>
          </a:xfrm>
          <a:custGeom>
            <a:avLst/>
            <a:gdLst/>
            <a:ahLst/>
            <a:cxnLst/>
            <a:rect l="l" t="t" r="r" b="b"/>
            <a:pathLst>
              <a:path w="2268975" h="232570">
                <a:moveTo>
                  <a:pt x="0" y="0"/>
                </a:moveTo>
                <a:lnTo>
                  <a:pt x="2268975" y="0"/>
                </a:lnTo>
                <a:lnTo>
                  <a:pt x="2268975" y="232570"/>
                </a:lnTo>
                <a:lnTo>
                  <a:pt x="0" y="2325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26982" y="312406"/>
            <a:ext cx="7732508" cy="966218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1128511" y="312406"/>
            <a:ext cx="7732508" cy="966218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Freeform 4"/>
          <p:cNvSpPr/>
          <p:nvPr/>
        </p:nvSpPr>
        <p:spPr>
          <a:xfrm>
            <a:off x="4470367" y="8012802"/>
            <a:ext cx="9347265" cy="1439339"/>
          </a:xfrm>
          <a:prstGeom prst="roundRect">
            <a:avLst/>
          </a:prstGeom>
          <a:blipFill>
            <a:blip r:embed="rId5"/>
            <a:stretch>
              <a:fillRect l="-4754" t="-149686" r="-4949" b="-151269"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3345" y="0"/>
            <a:ext cx="18441345" cy="10378771"/>
          </a:xfrm>
          <a:custGeom>
            <a:avLst/>
            <a:gdLst/>
            <a:ahLst/>
            <a:cxnLst/>
            <a:rect l="l" t="t" r="r" b="b"/>
            <a:pathLst>
              <a:path w="18441345" h="10378771">
                <a:moveTo>
                  <a:pt x="0" y="0"/>
                </a:moveTo>
                <a:lnTo>
                  <a:pt x="18441345" y="0"/>
                </a:lnTo>
                <a:lnTo>
                  <a:pt x="18441345" y="10378771"/>
                </a:lnTo>
                <a:lnTo>
                  <a:pt x="0" y="10378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TextBox 3"/>
          <p:cNvSpPr txBox="1"/>
          <p:nvPr/>
        </p:nvSpPr>
        <p:spPr>
          <a:xfrm>
            <a:off x="2584651" y="3115317"/>
            <a:ext cx="12965353" cy="202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619"/>
              </a:lnSpc>
            </a:pPr>
            <a:r>
              <a:rPr lang="en-US" sz="14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VARFÖR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93947" y="5246536"/>
            <a:ext cx="1296535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</a:pPr>
            <a:r>
              <a:rPr lang="en-US"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GÖR AI SÅ HÄR?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3345" y="0"/>
            <a:ext cx="18441345" cy="10378771"/>
          </a:xfrm>
          <a:custGeom>
            <a:avLst/>
            <a:gdLst/>
            <a:ahLst/>
            <a:cxnLst/>
            <a:rect l="l" t="t" r="r" b="b"/>
            <a:pathLst>
              <a:path w="18441345" h="10378771">
                <a:moveTo>
                  <a:pt x="0" y="0"/>
                </a:moveTo>
                <a:lnTo>
                  <a:pt x="18441345" y="0"/>
                </a:lnTo>
                <a:lnTo>
                  <a:pt x="18441345" y="10378771"/>
                </a:lnTo>
                <a:lnTo>
                  <a:pt x="0" y="10378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TextBox 3"/>
          <p:cNvSpPr txBox="1"/>
          <p:nvPr/>
        </p:nvSpPr>
        <p:spPr>
          <a:xfrm>
            <a:off x="3353099" y="1952407"/>
            <a:ext cx="12965353" cy="339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</a:pPr>
            <a:r>
              <a:rPr lang="en-US" sz="1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 ÄR NEUTRALA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57288" y="952500"/>
            <a:ext cx="1191696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är en återspegling av oss människor som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59" y="0"/>
            <a:ext cx="18278283" cy="10287000"/>
          </a:xfrm>
          <a:custGeom>
            <a:avLst/>
            <a:gdLst/>
            <a:ahLst/>
            <a:cxnLst/>
            <a:rect l="l" t="t" r="r" b="b"/>
            <a:pathLst>
              <a:path w="18278283" h="10287000">
                <a:moveTo>
                  <a:pt x="0" y="0"/>
                </a:moveTo>
                <a:lnTo>
                  <a:pt x="18278282" y="0"/>
                </a:lnTo>
                <a:lnTo>
                  <a:pt x="182782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-4859" y="-301548"/>
            <a:ext cx="18288000" cy="13732625"/>
          </a:xfrm>
          <a:custGeom>
            <a:avLst/>
            <a:gdLst/>
            <a:ahLst/>
            <a:cxnLst/>
            <a:rect l="l" t="t" r="r" b="b"/>
            <a:pathLst>
              <a:path w="18288000" h="13732625">
                <a:moveTo>
                  <a:pt x="0" y="0"/>
                </a:moveTo>
                <a:lnTo>
                  <a:pt x="18288000" y="0"/>
                </a:lnTo>
                <a:lnTo>
                  <a:pt x="18288000" y="13732625"/>
                </a:lnTo>
                <a:lnTo>
                  <a:pt x="0" y="13732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TextBox 4"/>
          <p:cNvSpPr txBox="1"/>
          <p:nvPr/>
        </p:nvSpPr>
        <p:spPr>
          <a:xfrm>
            <a:off x="-3028212" y="830643"/>
            <a:ext cx="15663826" cy="1430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9"/>
              </a:lnSpc>
            </a:pPr>
            <a:r>
              <a:rPr lang="en-US" sz="39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HUR LÄR JAG </a:t>
            </a:r>
          </a:p>
          <a:p>
            <a:pPr marL="0" lvl="0" indent="0" algn="ctr">
              <a:lnSpc>
                <a:spcPts val="5839"/>
              </a:lnSpc>
            </a:pPr>
            <a:r>
              <a:rPr lang="en-US" sz="39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ELEVERNA ATT GRANSKA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233439" y="2022538"/>
            <a:ext cx="15663826" cy="1755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599"/>
              </a:lnSpc>
            </a:pPr>
            <a:r>
              <a:rPr lang="en-US" sz="9999" b="1" dirty="0">
                <a:gradFill>
                  <a:gsLst>
                    <a:gs pos="0">
                      <a:srgbClr val="FF3131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latin typeface="Montserrat Bold"/>
                <a:ea typeface="Montserrat Bold"/>
                <a:cs typeface="Montserrat Bold"/>
                <a:sym typeface="Montserrat Bold"/>
              </a:rPr>
              <a:t>AI-BIAS?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4978"/>
            <a:ext cx="18288000" cy="10789920"/>
          </a:xfrm>
          <a:custGeom>
            <a:avLst/>
            <a:gdLst/>
            <a:ahLst/>
            <a:cxnLst/>
            <a:rect l="l" t="t" r="r" b="b"/>
            <a:pathLst>
              <a:path w="18288000" h="10789920">
                <a:moveTo>
                  <a:pt x="0" y="0"/>
                </a:moveTo>
                <a:lnTo>
                  <a:pt x="18288000" y="0"/>
                </a:lnTo>
                <a:lnTo>
                  <a:pt x="18288000" y="10789920"/>
                </a:lnTo>
                <a:lnTo>
                  <a:pt x="0" y="10789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>
            <a:off x="4439955" y="5057299"/>
            <a:ext cx="8343547" cy="177300"/>
          </a:xfrm>
          <a:custGeom>
            <a:avLst/>
            <a:gdLst/>
            <a:ahLst/>
            <a:cxnLst/>
            <a:rect l="l" t="t" r="r" b="b"/>
            <a:pathLst>
              <a:path w="8343547" h="177300">
                <a:moveTo>
                  <a:pt x="0" y="0"/>
                </a:moveTo>
                <a:lnTo>
                  <a:pt x="8343547" y="0"/>
                </a:lnTo>
                <a:lnTo>
                  <a:pt x="8343547" y="177300"/>
                </a:lnTo>
                <a:lnTo>
                  <a:pt x="0" y="1773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575945ce-2ee0-4503-ba90-6fb4a03b8c30}" enabled="0" method="" siteId="{575945ce-2ee0-4503-ba90-6fb4a03b8c3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1453</Words>
  <Application>Microsoft Office PowerPoint</Application>
  <PresentationFormat>Anpassad</PresentationFormat>
  <Paragraphs>215</Paragraphs>
  <Slides>19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0" baseType="lpstr"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Internetstiftelsen: 11 juni</dc:title>
  <cp:lastModifiedBy>Nima Zaerzadeh</cp:lastModifiedBy>
  <cp:revision>2</cp:revision>
  <dcterms:created xsi:type="dcterms:W3CDTF">2006-08-16T00:00:00Z</dcterms:created>
  <dcterms:modified xsi:type="dcterms:W3CDTF">2026-06-08T07:34:08Z</dcterms:modified>
  <dc:identifier>DAHKwYf8UVQ</dc:identifier>
</cp:coreProperties>
</file>